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34" r:id="rId1"/>
  </p:sldMasterIdLst>
  <p:notesMasterIdLst>
    <p:notesMasterId r:id="rId109"/>
  </p:notesMasterIdLst>
  <p:handoutMasterIdLst>
    <p:handoutMasterId r:id="rId110"/>
  </p:handoutMasterIdLst>
  <p:sldIdLst>
    <p:sldId id="648" r:id="rId2"/>
    <p:sldId id="667" r:id="rId3"/>
    <p:sldId id="858" r:id="rId4"/>
    <p:sldId id="844" r:id="rId5"/>
    <p:sldId id="845" r:id="rId6"/>
    <p:sldId id="962" r:id="rId7"/>
    <p:sldId id="963" r:id="rId8"/>
    <p:sldId id="964" r:id="rId9"/>
    <p:sldId id="954" r:id="rId10"/>
    <p:sldId id="843" r:id="rId11"/>
    <p:sldId id="955" r:id="rId12"/>
    <p:sldId id="956" r:id="rId13"/>
    <p:sldId id="842" r:id="rId14"/>
    <p:sldId id="911" r:id="rId15"/>
    <p:sldId id="859" r:id="rId16"/>
    <p:sldId id="863" r:id="rId17"/>
    <p:sldId id="865" r:id="rId18"/>
    <p:sldId id="866" r:id="rId19"/>
    <p:sldId id="867" r:id="rId20"/>
    <p:sldId id="868" r:id="rId21"/>
    <p:sldId id="728" r:id="rId22"/>
    <p:sldId id="869" r:id="rId23"/>
    <p:sldId id="870" r:id="rId24"/>
    <p:sldId id="855" r:id="rId25"/>
    <p:sldId id="890" r:id="rId26"/>
    <p:sldId id="891" r:id="rId27"/>
    <p:sldId id="892" r:id="rId28"/>
    <p:sldId id="893" r:id="rId29"/>
    <p:sldId id="897" r:id="rId30"/>
    <p:sldId id="781" r:id="rId31"/>
    <p:sldId id="898" r:id="rId32"/>
    <p:sldId id="899" r:id="rId33"/>
    <p:sldId id="900" r:id="rId34"/>
    <p:sldId id="902" r:id="rId35"/>
    <p:sldId id="903" r:id="rId36"/>
    <p:sldId id="906" r:id="rId37"/>
    <p:sldId id="907" r:id="rId38"/>
    <p:sldId id="908" r:id="rId39"/>
    <p:sldId id="910" r:id="rId40"/>
    <p:sldId id="871" r:id="rId41"/>
    <p:sldId id="804" r:id="rId42"/>
    <p:sldId id="790" r:id="rId43"/>
    <p:sldId id="944" r:id="rId44"/>
    <p:sldId id="923" r:id="rId45"/>
    <p:sldId id="924" r:id="rId46"/>
    <p:sldId id="814" r:id="rId47"/>
    <p:sldId id="857" r:id="rId48"/>
    <p:sldId id="946" r:id="rId49"/>
    <p:sldId id="730" r:id="rId50"/>
    <p:sldId id="829" r:id="rId51"/>
    <p:sldId id="947" r:id="rId52"/>
    <p:sldId id="807" r:id="rId53"/>
    <p:sldId id="927" r:id="rId54"/>
    <p:sldId id="925" r:id="rId55"/>
    <p:sldId id="926" r:id="rId56"/>
    <p:sldId id="918" r:id="rId57"/>
    <p:sldId id="919" r:id="rId58"/>
    <p:sldId id="920" r:id="rId59"/>
    <p:sldId id="912" r:id="rId60"/>
    <p:sldId id="913" r:id="rId61"/>
    <p:sldId id="914" r:id="rId62"/>
    <p:sldId id="915" r:id="rId63"/>
    <p:sldId id="779" r:id="rId64"/>
    <p:sldId id="928" r:id="rId65"/>
    <p:sldId id="854" r:id="rId66"/>
    <p:sldId id="832" r:id="rId67"/>
    <p:sldId id="941" r:id="rId68"/>
    <p:sldId id="942" r:id="rId69"/>
    <p:sldId id="945" r:id="rId70"/>
    <p:sldId id="951" r:id="rId71"/>
    <p:sldId id="929" r:id="rId72"/>
    <p:sldId id="932" r:id="rId73"/>
    <p:sldId id="933" r:id="rId74"/>
    <p:sldId id="936" r:id="rId75"/>
    <p:sldId id="934" r:id="rId76"/>
    <p:sldId id="935" r:id="rId77"/>
    <p:sldId id="937" r:id="rId78"/>
    <p:sldId id="965" r:id="rId79"/>
    <p:sldId id="931" r:id="rId80"/>
    <p:sldId id="833" r:id="rId81"/>
    <p:sldId id="834" r:id="rId82"/>
    <p:sldId id="835" r:id="rId83"/>
    <p:sldId id="836" r:id="rId84"/>
    <p:sldId id="837" r:id="rId85"/>
    <p:sldId id="938" r:id="rId86"/>
    <p:sldId id="839" r:id="rId87"/>
    <p:sldId id="841" r:id="rId88"/>
    <p:sldId id="840" r:id="rId89"/>
    <p:sldId id="948" r:id="rId90"/>
    <p:sldId id="949" r:id="rId91"/>
    <p:sldId id="939" r:id="rId92"/>
    <p:sldId id="960" r:id="rId93"/>
    <p:sldId id="961" r:id="rId94"/>
    <p:sldId id="940" r:id="rId95"/>
    <p:sldId id="950" r:id="rId96"/>
    <p:sldId id="930" r:id="rId97"/>
    <p:sldId id="874" r:id="rId98"/>
    <p:sldId id="875" r:id="rId99"/>
    <p:sldId id="876" r:id="rId100"/>
    <p:sldId id="877" r:id="rId101"/>
    <p:sldId id="878" r:id="rId102"/>
    <p:sldId id="879" r:id="rId103"/>
    <p:sldId id="852" r:id="rId104"/>
    <p:sldId id="943" r:id="rId105"/>
    <p:sldId id="669" r:id="rId106"/>
    <p:sldId id="801" r:id="rId107"/>
    <p:sldId id="666" r:id="rId108"/>
  </p:sldIdLst>
  <p:sldSz cx="12195175" cy="6859588"/>
  <p:notesSz cx="7010400" cy="9296400"/>
  <p:defaultTextStyle>
    <a:defPPr>
      <a:defRPr lang="de-DE"/>
    </a:defPPr>
    <a:lvl1pPr marL="0" algn="l" defTabSz="1088592" rtl="0" eaLnBrk="1" latinLnBrk="0" hangingPunct="1">
      <a:defRPr lang="de-DE" sz="2100" kern="1200">
        <a:solidFill>
          <a:schemeClr val="tx1"/>
        </a:solidFill>
        <a:latin typeface="Arial"/>
        <a:ea typeface="+mn-ea"/>
        <a:cs typeface="+mn-cs"/>
      </a:defRPr>
    </a:lvl1pPr>
    <a:lvl2pPr marL="544296" algn="l" defTabSz="1088592"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592" algn="l" defTabSz="1088592"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2888" algn="l" defTabSz="1088592"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183" algn="l" defTabSz="1088592"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479" algn="l" defTabSz="1088592" rtl="0" eaLnBrk="1" latinLnBrk="0" hangingPunct="1">
      <a:defRPr sz="2100" kern="1200">
        <a:solidFill>
          <a:schemeClr val="tx1"/>
        </a:solidFill>
        <a:latin typeface="+mn-lt"/>
        <a:ea typeface="+mn-ea"/>
        <a:cs typeface="+mn-cs"/>
      </a:defRPr>
    </a:lvl6pPr>
    <a:lvl7pPr marL="3265776" algn="l" defTabSz="1088592" rtl="0" eaLnBrk="1" latinLnBrk="0" hangingPunct="1">
      <a:defRPr sz="2100" kern="1200">
        <a:solidFill>
          <a:schemeClr val="tx1"/>
        </a:solidFill>
        <a:latin typeface="+mn-lt"/>
        <a:ea typeface="+mn-ea"/>
        <a:cs typeface="+mn-cs"/>
      </a:defRPr>
    </a:lvl7pPr>
    <a:lvl8pPr marL="3810071" algn="l" defTabSz="1088592" rtl="0" eaLnBrk="1" latinLnBrk="0" hangingPunct="1">
      <a:defRPr sz="2100" kern="1200">
        <a:solidFill>
          <a:schemeClr val="tx1"/>
        </a:solidFill>
        <a:latin typeface="+mn-lt"/>
        <a:ea typeface="+mn-ea"/>
        <a:cs typeface="+mn-cs"/>
      </a:defRPr>
    </a:lvl8pPr>
    <a:lvl9pPr marL="4354367" algn="l" defTabSz="1088592"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E7AB"/>
    <a:srgbClr val="FFCCCC"/>
    <a:srgbClr val="FF7C80"/>
    <a:srgbClr val="FF5050"/>
    <a:srgbClr val="F8EFE0"/>
    <a:srgbClr val="FF9999"/>
    <a:srgbClr val="B6B6B6"/>
    <a:srgbClr val="FFFFFF"/>
    <a:srgbClr val="F0A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338" autoAdjust="0"/>
    <p:restoredTop sz="86400" autoAdjust="0"/>
  </p:normalViewPr>
  <p:slideViewPr>
    <p:cSldViewPr snapToGrid="0" showGuides="1">
      <p:cViewPr varScale="1">
        <p:scale>
          <a:sx n="101" d="100"/>
          <a:sy n="101" d="100"/>
        </p:scale>
        <p:origin x="-1158" y="-84"/>
      </p:cViewPr>
      <p:guideLst>
        <p:guide orient="horz" pos="4118"/>
        <p:guide orient="horz" pos="3835"/>
        <p:guide orient="horz" pos="1065"/>
        <p:guide orient="horz" pos="779"/>
        <p:guide pos="7478"/>
        <p:guide pos="205"/>
        <p:guide pos="3849"/>
        <p:guide pos="4708"/>
        <p:guide pos="4812"/>
        <p:guide pos="2865"/>
        <p:guide pos="2965"/>
      </p:guideLst>
    </p:cSldViewPr>
  </p:slideViewPr>
  <p:outlineViewPr>
    <p:cViewPr>
      <p:scale>
        <a:sx n="33" d="100"/>
        <a:sy n="33" d="100"/>
      </p:scale>
      <p:origin x="0" y="19050"/>
    </p:cViewPr>
  </p:outlineViewPr>
  <p:notesTextViewPr>
    <p:cViewPr>
      <p:scale>
        <a:sx n="100" d="100"/>
        <a:sy n="100" d="100"/>
      </p:scale>
      <p:origin x="0" y="0"/>
    </p:cViewPr>
  </p:notesTextViewPr>
  <p:sorterViewPr>
    <p:cViewPr>
      <p:scale>
        <a:sx n="100" d="100"/>
        <a:sy n="100" d="100"/>
      </p:scale>
      <p:origin x="0" y="11682"/>
    </p:cViewPr>
  </p:sorterViewPr>
  <p:notesViewPr>
    <p:cSldViewPr snapToGrid="0" showGuides="1">
      <p:cViewPr varScale="1">
        <p:scale>
          <a:sx n="68" d="100"/>
          <a:sy n="68" d="100"/>
        </p:scale>
        <p:origin x="-3246" y="-120"/>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Analysis 01</c:v>
                </c:pt>
              </c:strCache>
            </c:strRef>
          </c:tx>
          <c:spPr>
            <a:solidFill>
              <a:srgbClr val="F0AB00"/>
            </a:solidFill>
            <a:ln>
              <a:noFill/>
            </a:ln>
            <a:effectLst>
              <a:outerShdw blurRad="50800" dist="38100" dir="2700000" algn="br">
                <a:srgbClr val="000000">
                  <a:alpha val="43000"/>
                </a:srgbClr>
              </a:outerShdw>
            </a:effectLst>
          </c:spPr>
          <c:invertIfNegative val="0"/>
          <c:dPt>
            <c:idx val="1"/>
            <c:invertIfNegative val="0"/>
            <c:bubble3D val="0"/>
            <c:spPr>
              <a:solidFill>
                <a:srgbClr val="F0AB00"/>
              </a:solidFill>
              <a:ln>
                <a:noFill/>
              </a:ln>
              <a:effectLst>
                <a:outerShdw blurRad="50800" dist="38100" dir="2700000" algn="br">
                  <a:srgbClr val="000000">
                    <a:alpha val="43000"/>
                  </a:srgbClr>
                </a:outerShdw>
              </a:effectLst>
            </c:spPr>
          </c:dPt>
          <c:dPt>
            <c:idx val="2"/>
            <c:invertIfNegative val="0"/>
            <c:bubble3D val="0"/>
            <c:spPr>
              <a:solidFill>
                <a:srgbClr val="F0AB00"/>
              </a:solidFill>
              <a:ln>
                <a:noFill/>
              </a:ln>
              <a:effectLst>
                <a:outerShdw blurRad="50800" dist="38100" dir="2700000" algn="br">
                  <a:srgbClr val="000000">
                    <a:alpha val="43000"/>
                  </a:srgbClr>
                </a:outerShdw>
              </a:effectLst>
            </c:spPr>
          </c:dPt>
          <c:dPt>
            <c:idx val="3"/>
            <c:invertIfNegative val="0"/>
            <c:bubble3D val="0"/>
            <c:spPr>
              <a:solidFill>
                <a:srgbClr val="F0AB00"/>
              </a:solidFill>
              <a:ln>
                <a:noFill/>
              </a:ln>
              <a:effectLst>
                <a:outerShdw blurRad="50800" dist="38100" dir="2700000" algn="br">
                  <a:srgbClr val="000000">
                    <a:alpha val="43000"/>
                  </a:srgbClr>
                </a:outerShdw>
              </a:effectLst>
            </c:spPr>
          </c:dPt>
          <c:dPt>
            <c:idx val="4"/>
            <c:invertIfNegative val="0"/>
            <c:bubble3D val="0"/>
            <c:spPr>
              <a:solidFill>
                <a:srgbClr val="F0AB00"/>
              </a:solidFill>
              <a:ln>
                <a:noFill/>
              </a:ln>
              <a:effectLst>
                <a:outerShdw blurRad="50800" dist="38100" dir="2700000" algn="br">
                  <a:srgbClr val="000000">
                    <a:alpha val="43000"/>
                  </a:srgbClr>
                </a:outerShdw>
              </a:effectLst>
            </c:spPr>
          </c:dPt>
          <c:cat>
            <c:numRef>
              <c:f>Sheet1!$A$2:$A$6</c:f>
              <c:numCache>
                <c:formatCode>General</c:formatCode>
                <c:ptCount val="5"/>
                <c:pt idx="0">
                  <c:v>16</c:v>
                </c:pt>
                <c:pt idx="1">
                  <c:v>32</c:v>
                </c:pt>
                <c:pt idx="2">
                  <c:v>48</c:v>
                </c:pt>
                <c:pt idx="3">
                  <c:v>64</c:v>
                </c:pt>
                <c:pt idx="4">
                  <c:v>80</c:v>
                </c:pt>
              </c:numCache>
            </c:numRef>
          </c:cat>
          <c:val>
            <c:numRef>
              <c:f>Sheet1!$B$2:$B$6</c:f>
              <c:numCache>
                <c:formatCode>General</c:formatCode>
                <c:ptCount val="5"/>
                <c:pt idx="0">
                  <c:v>250000</c:v>
                </c:pt>
                <c:pt idx="1">
                  <c:v>480000</c:v>
                </c:pt>
                <c:pt idx="2">
                  <c:v>700000</c:v>
                </c:pt>
                <c:pt idx="3">
                  <c:v>880000</c:v>
                </c:pt>
                <c:pt idx="4">
                  <c:v>1250000</c:v>
                </c:pt>
              </c:numCache>
            </c:numRef>
          </c:val>
        </c:ser>
        <c:dLbls>
          <c:showLegendKey val="0"/>
          <c:showVal val="0"/>
          <c:showCatName val="0"/>
          <c:showSerName val="0"/>
          <c:showPercent val="0"/>
          <c:showBubbleSize val="0"/>
        </c:dLbls>
        <c:gapWidth val="150"/>
        <c:axId val="53898624"/>
        <c:axId val="54629504"/>
      </c:barChart>
      <c:catAx>
        <c:axId val="53898624"/>
        <c:scaling>
          <c:orientation val="minMax"/>
        </c:scaling>
        <c:delete val="0"/>
        <c:axPos val="b"/>
        <c:numFmt formatCode="General" sourceLinked="1"/>
        <c:majorTickMark val="none"/>
        <c:minorTickMark val="none"/>
        <c:tickLblPos val="nextTo"/>
        <c:spPr>
          <a:ln w="12700">
            <a:solidFill>
              <a:sysClr val="window" lastClr="FFFFFF"/>
            </a:solidFill>
          </a:ln>
        </c:spPr>
        <c:txPr>
          <a:bodyPr/>
          <a:lstStyle/>
          <a:p>
            <a:pPr>
              <a:defRPr sz="1400">
                <a:solidFill>
                  <a:schemeClr val="tx1"/>
                </a:solidFill>
              </a:defRPr>
            </a:pPr>
            <a:endParaRPr lang="en-US"/>
          </a:p>
        </c:txPr>
        <c:crossAx val="54629504"/>
        <c:crosses val="autoZero"/>
        <c:auto val="1"/>
        <c:lblAlgn val="ctr"/>
        <c:lblOffset val="100"/>
        <c:noMultiLvlLbl val="0"/>
      </c:catAx>
      <c:valAx>
        <c:axId val="54629504"/>
        <c:scaling>
          <c:orientation val="minMax"/>
        </c:scaling>
        <c:delete val="0"/>
        <c:axPos val="l"/>
        <c:majorGridlines>
          <c:spPr>
            <a:ln w="9525" cap="rnd" cmpd="sng" algn="ctr">
              <a:solidFill>
                <a:sysClr val="window" lastClr="FFFFFF"/>
              </a:solidFill>
              <a:prstDash val="sysDot"/>
              <a:round/>
            </a:ln>
            <a:effectLst/>
          </c:spPr>
        </c:majorGridlines>
        <c:numFmt formatCode="#,##0" sourceLinked="0"/>
        <c:majorTickMark val="none"/>
        <c:minorTickMark val="none"/>
        <c:tickLblPos val="nextTo"/>
        <c:spPr>
          <a:ln w="12700">
            <a:solidFill>
              <a:sysClr val="window" lastClr="FFFFFF"/>
            </a:solidFill>
          </a:ln>
        </c:spPr>
        <c:txPr>
          <a:bodyPr/>
          <a:lstStyle/>
          <a:p>
            <a:pPr>
              <a:defRPr sz="1600">
                <a:solidFill>
                  <a:schemeClr val="tx1"/>
                </a:solidFill>
              </a:defRPr>
            </a:pPr>
            <a:endParaRPr lang="en-US"/>
          </a:p>
        </c:txPr>
        <c:crossAx val="53898624"/>
        <c:crosses val="autoZero"/>
        <c:crossBetween val="between"/>
      </c:valAx>
      <c:spPr>
        <a:noFill/>
        <a:ln>
          <a:noFill/>
        </a:ln>
        <a:effectLst/>
      </c:spPr>
    </c:plotArea>
    <c:plotVisOnly val="1"/>
    <c:dispBlanksAs val="gap"/>
    <c:showDLblsOverMax val="0"/>
  </c:chart>
  <c:spPr>
    <a:noFill/>
    <a:ln>
      <a:noFill/>
    </a:ln>
    <a:effectLst/>
  </c:spPr>
  <c:txPr>
    <a:bodyPr/>
    <a:lstStyle/>
    <a:p>
      <a:pPr>
        <a:defRPr b="1">
          <a:latin typeface="Liberation Sans" panose="020B0604020202020204" pitchFamily="34" charset="0"/>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Other DBMS</c:v>
                </c:pt>
              </c:strCache>
            </c:strRef>
          </c:tx>
          <c:spPr>
            <a:solidFill>
              <a:srgbClr val="C00000"/>
            </a:solidFill>
          </c:spPr>
          <c:invertIfNegative val="0"/>
          <c:cat>
            <c:strRef>
              <c:f>Sheet1!$A$2:$A$13</c:f>
              <c:strCache>
                <c:ptCount val="12"/>
                <c:pt idx="0">
                  <c:v>Q1</c:v>
                </c:pt>
                <c:pt idx="1">
                  <c:v>Q2</c:v>
                </c:pt>
                <c:pt idx="2">
                  <c:v>Q3</c:v>
                </c:pt>
                <c:pt idx="3">
                  <c:v>Q4</c:v>
                </c:pt>
                <c:pt idx="4">
                  <c:v>Q5</c:v>
                </c:pt>
                <c:pt idx="5">
                  <c:v>Q6</c:v>
                </c:pt>
                <c:pt idx="6">
                  <c:v>Q7</c:v>
                </c:pt>
                <c:pt idx="7">
                  <c:v>Q8</c:v>
                </c:pt>
                <c:pt idx="8">
                  <c:v>Q9</c:v>
                </c:pt>
                <c:pt idx="9">
                  <c:v>Q10</c:v>
                </c:pt>
                <c:pt idx="10">
                  <c:v>Q11</c:v>
                </c:pt>
                <c:pt idx="11">
                  <c:v>Q12</c:v>
                </c:pt>
              </c:strCache>
            </c:strRef>
          </c:cat>
          <c:val>
            <c:numRef>
              <c:f>Sheet1!$B$2:$B$13</c:f>
              <c:numCache>
                <c:formatCode>General</c:formatCode>
                <c:ptCount val="12"/>
                <c:pt idx="0">
                  <c:v>13.9</c:v>
                </c:pt>
                <c:pt idx="1">
                  <c:v>5.7</c:v>
                </c:pt>
                <c:pt idx="2">
                  <c:v>2.8</c:v>
                </c:pt>
                <c:pt idx="3">
                  <c:v>7</c:v>
                </c:pt>
                <c:pt idx="4">
                  <c:v>4</c:v>
                </c:pt>
                <c:pt idx="5">
                  <c:v>5.8</c:v>
                </c:pt>
                <c:pt idx="6">
                  <c:v>2.25</c:v>
                </c:pt>
                <c:pt idx="7">
                  <c:v>0.6</c:v>
                </c:pt>
                <c:pt idx="8">
                  <c:v>4.25</c:v>
                </c:pt>
                <c:pt idx="9">
                  <c:v>7.75</c:v>
                </c:pt>
                <c:pt idx="10">
                  <c:v>10.4</c:v>
                </c:pt>
                <c:pt idx="11">
                  <c:v>3</c:v>
                </c:pt>
              </c:numCache>
            </c:numRef>
          </c:val>
        </c:ser>
        <c:ser>
          <c:idx val="1"/>
          <c:order val="1"/>
          <c:tx>
            <c:strRef>
              <c:f>Sheet1!$C$1</c:f>
              <c:strCache>
                <c:ptCount val="1"/>
                <c:pt idx="0">
                  <c:v>ASE 16sp01</c:v>
                </c:pt>
              </c:strCache>
            </c:strRef>
          </c:tx>
          <c:spPr>
            <a:solidFill>
              <a:schemeClr val="accent4"/>
            </a:solidFill>
          </c:spPr>
          <c:invertIfNegative val="0"/>
          <c:cat>
            <c:strRef>
              <c:f>Sheet1!$A$2:$A$13</c:f>
              <c:strCache>
                <c:ptCount val="12"/>
                <c:pt idx="0">
                  <c:v>Q1</c:v>
                </c:pt>
                <c:pt idx="1">
                  <c:v>Q2</c:v>
                </c:pt>
                <c:pt idx="2">
                  <c:v>Q3</c:v>
                </c:pt>
                <c:pt idx="3">
                  <c:v>Q4</c:v>
                </c:pt>
                <c:pt idx="4">
                  <c:v>Q5</c:v>
                </c:pt>
                <c:pt idx="5">
                  <c:v>Q6</c:v>
                </c:pt>
                <c:pt idx="6">
                  <c:v>Q7</c:v>
                </c:pt>
                <c:pt idx="7">
                  <c:v>Q8</c:v>
                </c:pt>
                <c:pt idx="8">
                  <c:v>Q9</c:v>
                </c:pt>
                <c:pt idx="9">
                  <c:v>Q10</c:v>
                </c:pt>
                <c:pt idx="10">
                  <c:v>Q11</c:v>
                </c:pt>
                <c:pt idx="11">
                  <c:v>Q12</c:v>
                </c:pt>
              </c:strCache>
            </c:strRef>
          </c:cat>
          <c:val>
            <c:numRef>
              <c:f>Sheet1!$C$2:$C$13</c:f>
              <c:numCache>
                <c:formatCode>General</c:formatCode>
                <c:ptCount val="12"/>
                <c:pt idx="0">
                  <c:v>7</c:v>
                </c:pt>
                <c:pt idx="1">
                  <c:v>3</c:v>
                </c:pt>
                <c:pt idx="2">
                  <c:v>1.8</c:v>
                </c:pt>
                <c:pt idx="3">
                  <c:v>12</c:v>
                </c:pt>
                <c:pt idx="4">
                  <c:v>5</c:v>
                </c:pt>
                <c:pt idx="5">
                  <c:v>5.8</c:v>
                </c:pt>
                <c:pt idx="6">
                  <c:v>1</c:v>
                </c:pt>
                <c:pt idx="7">
                  <c:v>0.7</c:v>
                </c:pt>
                <c:pt idx="8">
                  <c:v>1</c:v>
                </c:pt>
                <c:pt idx="9">
                  <c:v>1.8</c:v>
                </c:pt>
                <c:pt idx="10">
                  <c:v>10.5</c:v>
                </c:pt>
                <c:pt idx="11">
                  <c:v>2.8</c:v>
                </c:pt>
              </c:numCache>
            </c:numRef>
          </c:val>
        </c:ser>
        <c:dLbls>
          <c:showLegendKey val="0"/>
          <c:showVal val="0"/>
          <c:showCatName val="0"/>
          <c:showSerName val="0"/>
          <c:showPercent val="0"/>
          <c:showBubbleSize val="0"/>
        </c:dLbls>
        <c:gapWidth val="150"/>
        <c:shape val="box"/>
        <c:axId val="302193280"/>
        <c:axId val="302227840"/>
        <c:axId val="0"/>
      </c:bar3DChart>
      <c:catAx>
        <c:axId val="302193280"/>
        <c:scaling>
          <c:orientation val="minMax"/>
        </c:scaling>
        <c:delete val="0"/>
        <c:axPos val="b"/>
        <c:majorTickMark val="out"/>
        <c:minorTickMark val="none"/>
        <c:tickLblPos val="nextTo"/>
        <c:crossAx val="302227840"/>
        <c:crosses val="autoZero"/>
        <c:auto val="1"/>
        <c:lblAlgn val="ctr"/>
        <c:lblOffset val="100"/>
        <c:noMultiLvlLbl val="0"/>
      </c:catAx>
      <c:valAx>
        <c:axId val="302227840"/>
        <c:scaling>
          <c:orientation val="minMax"/>
        </c:scaling>
        <c:delete val="0"/>
        <c:axPos val="l"/>
        <c:majorGridlines/>
        <c:numFmt formatCode="General" sourceLinked="1"/>
        <c:majorTickMark val="out"/>
        <c:minorTickMark val="none"/>
        <c:tickLblPos val="nextTo"/>
        <c:crossAx val="302193280"/>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50</c:v>
                </c:pt>
              </c:strCache>
            </c:strRef>
          </c:tx>
          <c:marker>
            <c:symbol val="none"/>
          </c:marker>
          <c:cat>
            <c:strRef>
              <c:f>Sheet1!$A$2:$A$3</c:f>
              <c:strCache>
                <c:ptCount val="2"/>
                <c:pt idx="0">
                  <c:v>Pre SP01</c:v>
                </c:pt>
                <c:pt idx="1">
                  <c:v>SP01</c:v>
                </c:pt>
              </c:strCache>
            </c:strRef>
          </c:cat>
          <c:val>
            <c:numRef>
              <c:f>Sheet1!$B$2:$B$3</c:f>
              <c:numCache>
                <c:formatCode>General</c:formatCode>
                <c:ptCount val="2"/>
                <c:pt idx="0">
                  <c:v>3</c:v>
                </c:pt>
                <c:pt idx="1">
                  <c:v>2</c:v>
                </c:pt>
              </c:numCache>
            </c:numRef>
          </c:val>
          <c:smooth val="0"/>
        </c:ser>
        <c:ser>
          <c:idx val="1"/>
          <c:order val="1"/>
          <c:tx>
            <c:strRef>
              <c:f>Sheet1!$C$1</c:f>
              <c:strCache>
                <c:ptCount val="1"/>
                <c:pt idx="0">
                  <c:v>100</c:v>
                </c:pt>
              </c:strCache>
            </c:strRef>
          </c:tx>
          <c:marker>
            <c:symbol val="none"/>
          </c:marker>
          <c:cat>
            <c:strRef>
              <c:f>Sheet1!$A$2:$A$3</c:f>
              <c:strCache>
                <c:ptCount val="2"/>
                <c:pt idx="0">
                  <c:v>Pre SP01</c:v>
                </c:pt>
                <c:pt idx="1">
                  <c:v>SP01</c:v>
                </c:pt>
              </c:strCache>
            </c:strRef>
          </c:cat>
          <c:val>
            <c:numRef>
              <c:f>Sheet1!$C$2:$C$3</c:f>
              <c:numCache>
                <c:formatCode>General</c:formatCode>
                <c:ptCount val="2"/>
                <c:pt idx="0">
                  <c:v>6.5</c:v>
                </c:pt>
                <c:pt idx="1">
                  <c:v>3.7</c:v>
                </c:pt>
              </c:numCache>
            </c:numRef>
          </c:val>
          <c:smooth val="0"/>
        </c:ser>
        <c:ser>
          <c:idx val="2"/>
          <c:order val="2"/>
          <c:tx>
            <c:strRef>
              <c:f>Sheet1!$D$1</c:f>
              <c:strCache>
                <c:ptCount val="1"/>
                <c:pt idx="0">
                  <c:v>500</c:v>
                </c:pt>
              </c:strCache>
            </c:strRef>
          </c:tx>
          <c:marker>
            <c:symbol val="none"/>
          </c:marker>
          <c:cat>
            <c:strRef>
              <c:f>Sheet1!$A$2:$A$3</c:f>
              <c:strCache>
                <c:ptCount val="2"/>
                <c:pt idx="0">
                  <c:v>Pre SP01</c:v>
                </c:pt>
                <c:pt idx="1">
                  <c:v>SP01</c:v>
                </c:pt>
              </c:strCache>
            </c:strRef>
          </c:cat>
          <c:val>
            <c:numRef>
              <c:f>Sheet1!$D$2:$D$3</c:f>
              <c:numCache>
                <c:formatCode>General</c:formatCode>
                <c:ptCount val="2"/>
                <c:pt idx="0">
                  <c:v>92</c:v>
                </c:pt>
                <c:pt idx="1">
                  <c:v>24</c:v>
                </c:pt>
              </c:numCache>
            </c:numRef>
          </c:val>
          <c:smooth val="0"/>
        </c:ser>
        <c:ser>
          <c:idx val="3"/>
          <c:order val="3"/>
          <c:tx>
            <c:strRef>
              <c:f>Sheet1!$E$1</c:f>
              <c:strCache>
                <c:ptCount val="1"/>
                <c:pt idx="0">
                  <c:v>1000</c:v>
                </c:pt>
              </c:strCache>
            </c:strRef>
          </c:tx>
          <c:marker>
            <c:symbol val="none"/>
          </c:marker>
          <c:cat>
            <c:strRef>
              <c:f>Sheet1!$A$2:$A$3</c:f>
              <c:strCache>
                <c:ptCount val="2"/>
                <c:pt idx="0">
                  <c:v>Pre SP01</c:v>
                </c:pt>
                <c:pt idx="1">
                  <c:v>SP01</c:v>
                </c:pt>
              </c:strCache>
            </c:strRef>
          </c:cat>
          <c:val>
            <c:numRef>
              <c:f>Sheet1!$E$2:$E$3</c:f>
              <c:numCache>
                <c:formatCode>General</c:formatCode>
                <c:ptCount val="2"/>
                <c:pt idx="0">
                  <c:v>412</c:v>
                </c:pt>
                <c:pt idx="1">
                  <c:v>76</c:v>
                </c:pt>
              </c:numCache>
            </c:numRef>
          </c:val>
          <c:smooth val="0"/>
        </c:ser>
        <c:ser>
          <c:idx val="4"/>
          <c:order val="4"/>
          <c:tx>
            <c:strRef>
              <c:f>Sheet1!$F$1</c:f>
              <c:strCache>
                <c:ptCount val="1"/>
                <c:pt idx="0">
                  <c:v>1500</c:v>
                </c:pt>
              </c:strCache>
            </c:strRef>
          </c:tx>
          <c:marker>
            <c:symbol val="none"/>
          </c:marker>
          <c:cat>
            <c:strRef>
              <c:f>Sheet1!$A$2:$A$3</c:f>
              <c:strCache>
                <c:ptCount val="2"/>
                <c:pt idx="0">
                  <c:v>Pre SP01</c:v>
                </c:pt>
                <c:pt idx="1">
                  <c:v>SP01</c:v>
                </c:pt>
              </c:strCache>
            </c:strRef>
          </c:cat>
          <c:val>
            <c:numRef>
              <c:f>Sheet1!$F$2:$F$3</c:f>
              <c:numCache>
                <c:formatCode>General</c:formatCode>
                <c:ptCount val="2"/>
                <c:pt idx="0">
                  <c:v>924</c:v>
                </c:pt>
                <c:pt idx="1">
                  <c:v>163</c:v>
                </c:pt>
              </c:numCache>
            </c:numRef>
          </c:val>
          <c:smooth val="0"/>
        </c:ser>
        <c:ser>
          <c:idx val="5"/>
          <c:order val="5"/>
          <c:tx>
            <c:strRef>
              <c:f>Sheet1!$G$1</c:f>
              <c:strCache>
                <c:ptCount val="1"/>
                <c:pt idx="0">
                  <c:v>2000</c:v>
                </c:pt>
              </c:strCache>
            </c:strRef>
          </c:tx>
          <c:marker>
            <c:symbol val="none"/>
          </c:marker>
          <c:cat>
            <c:strRef>
              <c:f>Sheet1!$A$2:$A$3</c:f>
              <c:strCache>
                <c:ptCount val="2"/>
                <c:pt idx="0">
                  <c:v>Pre SP01</c:v>
                </c:pt>
                <c:pt idx="1">
                  <c:v>SP01</c:v>
                </c:pt>
              </c:strCache>
            </c:strRef>
          </c:cat>
          <c:val>
            <c:numRef>
              <c:f>Sheet1!$G$2:$G$3</c:f>
              <c:numCache>
                <c:formatCode>General</c:formatCode>
                <c:ptCount val="2"/>
                <c:pt idx="0">
                  <c:v>1627</c:v>
                </c:pt>
                <c:pt idx="1">
                  <c:v>275</c:v>
                </c:pt>
              </c:numCache>
            </c:numRef>
          </c:val>
          <c:smooth val="0"/>
        </c:ser>
        <c:ser>
          <c:idx val="6"/>
          <c:order val="6"/>
          <c:tx>
            <c:strRef>
              <c:f>Sheet1!$H$1</c:f>
              <c:strCache>
                <c:ptCount val="1"/>
                <c:pt idx="0">
                  <c:v>3000</c:v>
                </c:pt>
              </c:strCache>
            </c:strRef>
          </c:tx>
          <c:marker>
            <c:symbol val="none"/>
          </c:marker>
          <c:cat>
            <c:strRef>
              <c:f>Sheet1!$A$2:$A$3</c:f>
              <c:strCache>
                <c:ptCount val="2"/>
                <c:pt idx="0">
                  <c:v>Pre SP01</c:v>
                </c:pt>
                <c:pt idx="1">
                  <c:v>SP01</c:v>
                </c:pt>
              </c:strCache>
            </c:strRef>
          </c:cat>
          <c:val>
            <c:numRef>
              <c:f>Sheet1!$H$2:$H$3</c:f>
              <c:numCache>
                <c:formatCode>General</c:formatCode>
                <c:ptCount val="2"/>
                <c:pt idx="0">
                  <c:v>3647</c:v>
                </c:pt>
                <c:pt idx="1">
                  <c:v>598</c:v>
                </c:pt>
              </c:numCache>
            </c:numRef>
          </c:val>
          <c:smooth val="0"/>
        </c:ser>
        <c:dLbls>
          <c:showLegendKey val="0"/>
          <c:showVal val="0"/>
          <c:showCatName val="0"/>
          <c:showSerName val="0"/>
          <c:showPercent val="0"/>
          <c:showBubbleSize val="0"/>
        </c:dLbls>
        <c:marker val="1"/>
        <c:smooth val="0"/>
        <c:axId val="307352320"/>
        <c:axId val="307353856"/>
      </c:lineChart>
      <c:catAx>
        <c:axId val="307352320"/>
        <c:scaling>
          <c:orientation val="minMax"/>
        </c:scaling>
        <c:delete val="0"/>
        <c:axPos val="b"/>
        <c:numFmt formatCode="General" sourceLinked="0"/>
        <c:majorTickMark val="out"/>
        <c:minorTickMark val="none"/>
        <c:tickLblPos val="nextTo"/>
        <c:txPr>
          <a:bodyPr/>
          <a:lstStyle/>
          <a:p>
            <a:pPr>
              <a:defRPr sz="1600" baseline="0"/>
            </a:pPr>
            <a:endParaRPr lang="en-US"/>
          </a:p>
        </c:txPr>
        <c:crossAx val="307353856"/>
        <c:crosses val="autoZero"/>
        <c:auto val="1"/>
        <c:lblAlgn val="ctr"/>
        <c:lblOffset val="100"/>
        <c:noMultiLvlLbl val="0"/>
      </c:catAx>
      <c:valAx>
        <c:axId val="307353856"/>
        <c:scaling>
          <c:orientation val="minMax"/>
        </c:scaling>
        <c:delete val="0"/>
        <c:axPos val="l"/>
        <c:majorGridlines/>
        <c:numFmt formatCode="General" sourceLinked="1"/>
        <c:majorTickMark val="out"/>
        <c:minorTickMark val="none"/>
        <c:tickLblPos val="nextTo"/>
        <c:crossAx val="307352320"/>
        <c:crosses val="autoZero"/>
        <c:crossBetween val="between"/>
      </c:valAx>
    </c:plotArea>
    <c:legend>
      <c:legendPos val="r"/>
      <c:layout/>
      <c:overlay val="0"/>
      <c:txPr>
        <a:bodyPr/>
        <a:lstStyle/>
        <a:p>
          <a:pPr>
            <a:defRPr sz="1600" baseline="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9"/>
    </mc:Choice>
    <mc:Fallback>
      <c:style val="29"/>
    </mc:Fallback>
  </mc:AlternateContent>
  <c:chart>
    <c:title>
      <c:tx>
        <c:rich>
          <a:bodyPr/>
          <a:lstStyle/>
          <a:p>
            <a:pPr>
              <a:defRPr>
                <a:solidFill>
                  <a:srgbClr val="002060"/>
                </a:solidFill>
              </a:defRPr>
            </a:pPr>
            <a:r>
              <a:rPr lang="en-US">
                <a:solidFill>
                  <a:srgbClr val="002060"/>
                </a:solidFill>
              </a:rPr>
              <a:t>SD-Benchmark</a:t>
            </a:r>
          </a:p>
        </c:rich>
      </c:tx>
      <c:layout>
        <c:manualLayout>
          <c:xMode val="edge"/>
          <c:yMode val="edge"/>
          <c:x val="0.28999989981612001"/>
          <c:y val="3.88026658348027E-3"/>
        </c:manualLayout>
      </c:layout>
      <c:overlay val="0"/>
    </c:title>
    <c:autoTitleDeleted val="0"/>
    <c:view3D>
      <c:rotX val="15"/>
      <c:rotY val="20"/>
      <c:rAngAx val="0"/>
      <c:perspective val="30"/>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ThroughPut(GB/hr)</c:v>
                </c:pt>
              </c:strCache>
            </c:strRef>
          </c:tx>
          <c:invertIfNegative val="0"/>
          <c:dPt>
            <c:idx val="0"/>
            <c:invertIfNegative val="0"/>
            <c:bubble3D val="0"/>
          </c:dPt>
          <c:dLbls>
            <c:dLbl>
              <c:idx val="0"/>
              <c:layout>
                <c:manualLayout>
                  <c:x val="2.8256317051581492E-2"/>
                  <c:y val="-8.572843179508606E-3"/>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Sheet1!$A$2</c:f>
              <c:strCache>
                <c:ptCount val="1"/>
                <c:pt idx="0">
                  <c:v>ASE/SRS 16.0</c:v>
                </c:pt>
              </c:strCache>
            </c:strRef>
          </c:cat>
          <c:val>
            <c:numRef>
              <c:f>Sheet1!$B$2</c:f>
              <c:numCache>
                <c:formatCode>General</c:formatCode>
                <c:ptCount val="1"/>
                <c:pt idx="0">
                  <c:v>140</c:v>
                </c:pt>
              </c:numCache>
            </c:numRef>
          </c:val>
        </c:ser>
        <c:dLbls>
          <c:showLegendKey val="0"/>
          <c:showVal val="0"/>
          <c:showCatName val="0"/>
          <c:showSerName val="0"/>
          <c:showPercent val="0"/>
          <c:showBubbleSize val="0"/>
        </c:dLbls>
        <c:gapWidth val="150"/>
        <c:shape val="cylinder"/>
        <c:axId val="314338688"/>
        <c:axId val="316494976"/>
        <c:axId val="0"/>
      </c:bar3DChart>
      <c:catAx>
        <c:axId val="314338688"/>
        <c:scaling>
          <c:orientation val="minMax"/>
        </c:scaling>
        <c:delete val="0"/>
        <c:axPos val="b"/>
        <c:majorTickMark val="out"/>
        <c:minorTickMark val="none"/>
        <c:tickLblPos val="nextTo"/>
        <c:txPr>
          <a:bodyPr/>
          <a:lstStyle/>
          <a:p>
            <a:pPr>
              <a:defRPr>
                <a:solidFill>
                  <a:srgbClr val="0070C0"/>
                </a:solidFill>
              </a:defRPr>
            </a:pPr>
            <a:endParaRPr lang="en-US"/>
          </a:p>
        </c:txPr>
        <c:crossAx val="316494976"/>
        <c:crosses val="autoZero"/>
        <c:auto val="1"/>
        <c:lblAlgn val="ctr"/>
        <c:lblOffset val="100"/>
        <c:noMultiLvlLbl val="0"/>
      </c:catAx>
      <c:valAx>
        <c:axId val="316494976"/>
        <c:scaling>
          <c:orientation val="minMax"/>
        </c:scaling>
        <c:delete val="0"/>
        <c:axPos val="l"/>
        <c:majorGridlines/>
        <c:numFmt formatCode="General" sourceLinked="1"/>
        <c:majorTickMark val="out"/>
        <c:minorTickMark val="none"/>
        <c:tickLblPos val="nextTo"/>
        <c:crossAx val="31433868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9"/>
    </mc:Choice>
    <mc:Fallback>
      <c:style val="29"/>
    </mc:Fallback>
  </mc:AlternateContent>
  <c:chart>
    <c:title>
      <c:tx>
        <c:rich>
          <a:bodyPr/>
          <a:lstStyle/>
          <a:p>
            <a:pPr>
              <a:defRPr>
                <a:solidFill>
                  <a:srgbClr val="002060"/>
                </a:solidFill>
              </a:defRPr>
            </a:pPr>
            <a:r>
              <a:rPr lang="en-US">
                <a:solidFill>
                  <a:srgbClr val="002060"/>
                </a:solidFill>
              </a:rPr>
              <a:t>TPCC</a:t>
            </a:r>
          </a:p>
        </c:rich>
      </c:tx>
      <c:layout>
        <c:manualLayout>
          <c:xMode val="edge"/>
          <c:yMode val="edge"/>
          <c:x val="0.45325841090475105"/>
          <c:y val="3.8803107349870132E-3"/>
        </c:manualLayout>
      </c:layout>
      <c:overlay val="0"/>
    </c:title>
    <c:autoTitleDeleted val="0"/>
    <c:view3D>
      <c:rotX val="15"/>
      <c:rotY val="20"/>
      <c:rAngAx val="0"/>
      <c:perspective val="30"/>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ThroughPut(GB/hr)</c:v>
                </c:pt>
              </c:strCache>
            </c:strRef>
          </c:tx>
          <c:invertIfNegative val="0"/>
          <c:dPt>
            <c:idx val="0"/>
            <c:invertIfNegative val="0"/>
            <c:bubble3D val="0"/>
          </c:dPt>
          <c:dPt>
            <c:idx val="1"/>
            <c:invertIfNegative val="0"/>
            <c:bubble3D val="0"/>
          </c:dPt>
          <c:dLbls>
            <c:dLbl>
              <c:idx val="0"/>
              <c:layout>
                <c:manualLayout>
                  <c:x val="4.5165182765179637E-3"/>
                  <c:y val="-5.5654530652971622E-2"/>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Sheet1!$A$2</c:f>
              <c:strCache>
                <c:ptCount val="1"/>
                <c:pt idx="0">
                  <c:v>ASE/SRS 16.0</c:v>
                </c:pt>
              </c:strCache>
            </c:strRef>
          </c:cat>
          <c:val>
            <c:numRef>
              <c:f>Sheet1!$B$2</c:f>
              <c:numCache>
                <c:formatCode>General</c:formatCode>
                <c:ptCount val="1"/>
                <c:pt idx="0">
                  <c:v>106</c:v>
                </c:pt>
              </c:numCache>
            </c:numRef>
          </c:val>
        </c:ser>
        <c:dLbls>
          <c:showLegendKey val="0"/>
          <c:showVal val="0"/>
          <c:showCatName val="0"/>
          <c:showSerName val="0"/>
          <c:showPercent val="0"/>
          <c:showBubbleSize val="0"/>
        </c:dLbls>
        <c:gapWidth val="150"/>
        <c:shape val="cylinder"/>
        <c:axId val="316536320"/>
        <c:axId val="316537856"/>
        <c:axId val="0"/>
      </c:bar3DChart>
      <c:catAx>
        <c:axId val="316536320"/>
        <c:scaling>
          <c:orientation val="minMax"/>
        </c:scaling>
        <c:delete val="0"/>
        <c:axPos val="b"/>
        <c:majorTickMark val="out"/>
        <c:minorTickMark val="none"/>
        <c:tickLblPos val="nextTo"/>
        <c:txPr>
          <a:bodyPr/>
          <a:lstStyle/>
          <a:p>
            <a:pPr>
              <a:defRPr>
                <a:solidFill>
                  <a:srgbClr val="0070C0"/>
                </a:solidFill>
              </a:defRPr>
            </a:pPr>
            <a:endParaRPr lang="en-US"/>
          </a:p>
        </c:txPr>
        <c:crossAx val="316537856"/>
        <c:crosses val="autoZero"/>
        <c:auto val="1"/>
        <c:lblAlgn val="ctr"/>
        <c:lblOffset val="100"/>
        <c:noMultiLvlLbl val="0"/>
      </c:catAx>
      <c:valAx>
        <c:axId val="316537856"/>
        <c:scaling>
          <c:orientation val="minMax"/>
        </c:scaling>
        <c:delete val="0"/>
        <c:axPos val="l"/>
        <c:majorGridlines/>
        <c:numFmt formatCode="General" sourceLinked="1"/>
        <c:majorTickMark val="out"/>
        <c:minorTickMark val="none"/>
        <c:tickLblPos val="nextTo"/>
        <c:crossAx val="31653632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9"/>
    </mc:Choice>
    <mc:Fallback>
      <c:style val="29"/>
    </mc:Fallback>
  </mc:AlternateContent>
  <c:chart>
    <c:title>
      <c:tx>
        <c:rich>
          <a:bodyPr/>
          <a:lstStyle/>
          <a:p>
            <a:pPr>
              <a:defRPr>
                <a:solidFill>
                  <a:srgbClr val="002060"/>
                </a:solidFill>
              </a:defRPr>
            </a:pPr>
            <a:r>
              <a:rPr lang="en-US">
                <a:solidFill>
                  <a:srgbClr val="002060"/>
                </a:solidFill>
              </a:rPr>
              <a:t>SD-Benchmark</a:t>
            </a:r>
          </a:p>
        </c:rich>
      </c:tx>
      <c:layout>
        <c:manualLayout>
          <c:xMode val="edge"/>
          <c:yMode val="edge"/>
          <c:x val="0.28999989981612001"/>
          <c:y val="3.88026658348027E-3"/>
        </c:manualLayout>
      </c:layout>
      <c:overlay val="0"/>
    </c:title>
    <c:autoTitleDeleted val="0"/>
    <c:view3D>
      <c:rotX val="15"/>
      <c:rotY val="20"/>
      <c:rAngAx val="0"/>
      <c:perspective val="30"/>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ThroughPut(GB/hr)</c:v>
                </c:pt>
              </c:strCache>
            </c:strRef>
          </c:tx>
          <c:invertIfNegative val="0"/>
          <c:dPt>
            <c:idx val="0"/>
            <c:invertIfNegative val="0"/>
            <c:bubble3D val="0"/>
          </c:dPt>
          <c:dLbls>
            <c:dLbl>
              <c:idx val="0"/>
              <c:layout>
                <c:manualLayout>
                  <c:x val="3.6807654335964453E-2"/>
                  <c:y val="-3.4290022717140052E-2"/>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Sheet1!$A$2</c:f>
              <c:strCache>
                <c:ptCount val="1"/>
                <c:pt idx="0">
                  <c:v>ASE/SRS 16.0</c:v>
                </c:pt>
              </c:strCache>
            </c:strRef>
          </c:cat>
          <c:val>
            <c:numRef>
              <c:f>Sheet1!$B$2</c:f>
              <c:numCache>
                <c:formatCode>General</c:formatCode>
                <c:ptCount val="1"/>
                <c:pt idx="0">
                  <c:v>46000</c:v>
                </c:pt>
              </c:numCache>
            </c:numRef>
          </c:val>
        </c:ser>
        <c:dLbls>
          <c:showLegendKey val="0"/>
          <c:showVal val="0"/>
          <c:showCatName val="0"/>
          <c:showSerName val="0"/>
          <c:showPercent val="0"/>
          <c:showBubbleSize val="0"/>
        </c:dLbls>
        <c:gapWidth val="150"/>
        <c:shape val="cylinder"/>
        <c:axId val="316609280"/>
        <c:axId val="316610816"/>
        <c:axId val="0"/>
      </c:bar3DChart>
      <c:catAx>
        <c:axId val="316609280"/>
        <c:scaling>
          <c:orientation val="minMax"/>
        </c:scaling>
        <c:delete val="0"/>
        <c:axPos val="b"/>
        <c:majorTickMark val="out"/>
        <c:minorTickMark val="none"/>
        <c:tickLblPos val="nextTo"/>
        <c:txPr>
          <a:bodyPr/>
          <a:lstStyle/>
          <a:p>
            <a:pPr>
              <a:defRPr>
                <a:solidFill>
                  <a:srgbClr val="0070C0"/>
                </a:solidFill>
              </a:defRPr>
            </a:pPr>
            <a:endParaRPr lang="en-US"/>
          </a:p>
        </c:txPr>
        <c:crossAx val="316610816"/>
        <c:crosses val="autoZero"/>
        <c:auto val="1"/>
        <c:lblAlgn val="ctr"/>
        <c:lblOffset val="100"/>
        <c:noMultiLvlLbl val="0"/>
      </c:catAx>
      <c:valAx>
        <c:axId val="316610816"/>
        <c:scaling>
          <c:orientation val="minMax"/>
        </c:scaling>
        <c:delete val="0"/>
        <c:axPos val="l"/>
        <c:majorGridlines/>
        <c:numFmt formatCode="General" sourceLinked="1"/>
        <c:majorTickMark val="out"/>
        <c:minorTickMark val="none"/>
        <c:tickLblPos val="nextTo"/>
        <c:crossAx val="31660928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9"/>
    </mc:Choice>
    <mc:Fallback>
      <c:style val="29"/>
    </mc:Fallback>
  </mc:AlternateContent>
  <c:chart>
    <c:title>
      <c:tx>
        <c:rich>
          <a:bodyPr/>
          <a:lstStyle/>
          <a:p>
            <a:pPr>
              <a:defRPr>
                <a:solidFill>
                  <a:srgbClr val="002060"/>
                </a:solidFill>
              </a:defRPr>
            </a:pPr>
            <a:r>
              <a:rPr lang="en-US">
                <a:solidFill>
                  <a:srgbClr val="002060"/>
                </a:solidFill>
              </a:rPr>
              <a:t>TPCC</a:t>
            </a:r>
          </a:p>
        </c:rich>
      </c:tx>
      <c:layout>
        <c:manualLayout>
          <c:xMode val="edge"/>
          <c:yMode val="edge"/>
          <c:x val="0.44323851194700198"/>
          <c:y val="3.8803107349870132E-3"/>
        </c:manualLayout>
      </c:layout>
      <c:overlay val="0"/>
    </c:title>
    <c:autoTitleDeleted val="0"/>
    <c:view3D>
      <c:rotX val="15"/>
      <c:rotY val="20"/>
      <c:rAngAx val="0"/>
      <c:perspective val="30"/>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ThroughPut(GB/hr)</c:v>
                </c:pt>
              </c:strCache>
            </c:strRef>
          </c:tx>
          <c:invertIfNegative val="0"/>
          <c:dPt>
            <c:idx val="0"/>
            <c:invertIfNegative val="0"/>
            <c:bubble3D val="0"/>
          </c:dPt>
          <c:dPt>
            <c:idx val="1"/>
            <c:invertIfNegative val="0"/>
            <c:bubble3D val="0"/>
          </c:dPt>
          <c:dLbls>
            <c:dLbl>
              <c:idx val="0"/>
              <c:layout>
                <c:manualLayout>
                  <c:x val="1.5962349969621259E-2"/>
                  <c:y val="-1.7124808066030343E-2"/>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Sheet1!$A$2</c:f>
              <c:strCache>
                <c:ptCount val="1"/>
                <c:pt idx="0">
                  <c:v>ASE/SRS 16.0</c:v>
                </c:pt>
              </c:strCache>
            </c:strRef>
          </c:cat>
          <c:val>
            <c:numRef>
              <c:f>Sheet1!$B$2</c:f>
              <c:numCache>
                <c:formatCode>General</c:formatCode>
                <c:ptCount val="1"/>
                <c:pt idx="0">
                  <c:v>75000</c:v>
                </c:pt>
              </c:numCache>
            </c:numRef>
          </c:val>
        </c:ser>
        <c:ser>
          <c:idx val="1"/>
          <c:order val="1"/>
          <c:tx>
            <c:strRef>
              <c:f>Sheet1!$C$1</c:f>
              <c:strCache>
                <c:ptCount val="1"/>
                <c:pt idx="0">
                  <c:v>cmds/sec</c:v>
                </c:pt>
              </c:strCache>
            </c:strRef>
          </c:tx>
          <c:invertIfNegative val="0"/>
          <c:cat>
            <c:strRef>
              <c:f>Sheet1!$A$2</c:f>
              <c:strCache>
                <c:ptCount val="1"/>
                <c:pt idx="0">
                  <c:v>ASE/SRS 16.0</c:v>
                </c:pt>
              </c:strCache>
            </c:strRef>
          </c:cat>
          <c:val>
            <c:numRef>
              <c:f>Sheet1!$C$2</c:f>
              <c:numCache>
                <c:formatCode>General</c:formatCode>
                <c:ptCount val="1"/>
              </c:numCache>
            </c:numRef>
          </c:val>
        </c:ser>
        <c:dLbls>
          <c:showLegendKey val="0"/>
          <c:showVal val="0"/>
          <c:showCatName val="0"/>
          <c:showSerName val="0"/>
          <c:showPercent val="0"/>
          <c:showBubbleSize val="0"/>
        </c:dLbls>
        <c:gapWidth val="150"/>
        <c:shape val="cylinder"/>
        <c:axId val="316632448"/>
        <c:axId val="316638336"/>
        <c:axId val="0"/>
      </c:bar3DChart>
      <c:catAx>
        <c:axId val="316632448"/>
        <c:scaling>
          <c:orientation val="minMax"/>
        </c:scaling>
        <c:delete val="0"/>
        <c:axPos val="b"/>
        <c:majorTickMark val="out"/>
        <c:minorTickMark val="none"/>
        <c:tickLblPos val="nextTo"/>
        <c:txPr>
          <a:bodyPr/>
          <a:lstStyle/>
          <a:p>
            <a:pPr>
              <a:defRPr>
                <a:solidFill>
                  <a:srgbClr val="0070C0"/>
                </a:solidFill>
              </a:defRPr>
            </a:pPr>
            <a:endParaRPr lang="en-US"/>
          </a:p>
        </c:txPr>
        <c:crossAx val="316638336"/>
        <c:crosses val="autoZero"/>
        <c:auto val="1"/>
        <c:lblAlgn val="ctr"/>
        <c:lblOffset val="100"/>
        <c:noMultiLvlLbl val="0"/>
      </c:catAx>
      <c:valAx>
        <c:axId val="316638336"/>
        <c:scaling>
          <c:orientation val="minMax"/>
        </c:scaling>
        <c:delete val="0"/>
        <c:axPos val="l"/>
        <c:majorGridlines/>
        <c:numFmt formatCode="General" sourceLinked="1"/>
        <c:majorTickMark val="out"/>
        <c:minorTickMark val="none"/>
        <c:tickLblPos val="nextTo"/>
        <c:crossAx val="31663244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FEC757-5F24-49D0-92D4-33E0061D1E27}" type="doc">
      <dgm:prSet loTypeId="urn:microsoft.com/office/officeart/2005/8/layout/hList6" loCatId="list" qsTypeId="urn:microsoft.com/office/officeart/2005/8/quickstyle/simple1" qsCatId="simple" csTypeId="urn:microsoft.com/office/officeart/2005/8/colors/accent0_3" csCatId="mainScheme" phldr="1"/>
      <dgm:spPr/>
      <dgm:t>
        <a:bodyPr/>
        <a:lstStyle/>
        <a:p>
          <a:endParaRPr lang="en-US"/>
        </a:p>
      </dgm:t>
    </dgm:pt>
    <dgm:pt modelId="{B635DDC5-22AE-41C4-BACE-27CDF4644BC9}">
      <dgm:prSet phldrT="[Text]" custT="1"/>
      <dgm:spPr/>
      <dgm:t>
        <a:bodyPr/>
        <a:lstStyle/>
        <a:p>
          <a:r>
            <a:rPr lang="en-US" sz="2300" dirty="0" smtClean="0"/>
            <a:t>Phase I</a:t>
          </a:r>
          <a:br>
            <a:rPr lang="en-US" sz="2300" dirty="0" smtClean="0"/>
          </a:br>
          <a:r>
            <a:rPr lang="en-US" sz="2300" dirty="0" smtClean="0"/>
            <a:t/>
          </a:r>
          <a:br>
            <a:rPr lang="en-US" sz="2300" dirty="0" smtClean="0"/>
          </a:br>
          <a:r>
            <a:rPr lang="en-US" sz="2300" dirty="0" smtClean="0"/>
            <a:t/>
          </a:r>
          <a:br>
            <a:rPr lang="en-US" sz="2300" dirty="0" smtClean="0"/>
          </a:br>
          <a:r>
            <a:rPr lang="en-US" sz="2400" b="1" dirty="0" smtClean="0"/>
            <a:t>Workload Analyzer</a:t>
          </a:r>
          <a:endParaRPr lang="en-US" sz="2400" b="1" dirty="0"/>
        </a:p>
      </dgm:t>
    </dgm:pt>
    <dgm:pt modelId="{65370AA3-A0CF-44D7-9A9A-5E21ED700B8C}" type="parTrans" cxnId="{7139CF5D-258A-405F-83E9-BD9CBCE43D91}">
      <dgm:prSet/>
      <dgm:spPr/>
      <dgm:t>
        <a:bodyPr/>
        <a:lstStyle/>
        <a:p>
          <a:endParaRPr lang="en-US"/>
        </a:p>
      </dgm:t>
    </dgm:pt>
    <dgm:pt modelId="{AB9AEB48-F442-4BC8-8EA5-5BA9658D719D}" type="sibTrans" cxnId="{7139CF5D-258A-405F-83E9-BD9CBCE43D91}">
      <dgm:prSet/>
      <dgm:spPr/>
      <dgm:t>
        <a:bodyPr/>
        <a:lstStyle/>
        <a:p>
          <a:endParaRPr lang="en-US"/>
        </a:p>
      </dgm:t>
    </dgm:pt>
    <dgm:pt modelId="{EC968561-0064-4656-A0C3-1A41D27BFB6C}">
      <dgm:prSet phldrT="[Text]" custT="1"/>
      <dgm:spPr/>
      <dgm:t>
        <a:bodyPr/>
        <a:lstStyle/>
        <a:p>
          <a:r>
            <a:rPr lang="en-US" sz="1800" dirty="0" smtClean="0"/>
            <a:t>Capture workload</a:t>
          </a:r>
          <a:endParaRPr lang="en-US" sz="1800" dirty="0"/>
        </a:p>
      </dgm:t>
    </dgm:pt>
    <dgm:pt modelId="{54DBE959-4047-4C93-94E3-374BF7E0029B}" type="parTrans" cxnId="{FCC88A6A-3E60-45E0-86D3-2D9FED3CD68D}">
      <dgm:prSet/>
      <dgm:spPr/>
      <dgm:t>
        <a:bodyPr/>
        <a:lstStyle/>
        <a:p>
          <a:endParaRPr lang="en-US"/>
        </a:p>
      </dgm:t>
    </dgm:pt>
    <dgm:pt modelId="{C5EA0BBF-94CB-4ABA-8EAF-FE68E3DB446C}" type="sibTrans" cxnId="{FCC88A6A-3E60-45E0-86D3-2D9FED3CD68D}">
      <dgm:prSet/>
      <dgm:spPr/>
      <dgm:t>
        <a:bodyPr/>
        <a:lstStyle/>
        <a:p>
          <a:endParaRPr lang="en-US"/>
        </a:p>
      </dgm:t>
    </dgm:pt>
    <dgm:pt modelId="{DFE24650-9D22-4E01-8165-2B6A53827D42}">
      <dgm:prSet phldrT="[Text]" custT="1"/>
      <dgm:spPr/>
      <dgm:t>
        <a:bodyPr/>
        <a:lstStyle/>
        <a:p>
          <a:r>
            <a:rPr lang="en-US" sz="1800" dirty="0" smtClean="0"/>
            <a:t>Analyze workload</a:t>
          </a:r>
          <a:endParaRPr lang="en-US" sz="1800" dirty="0"/>
        </a:p>
      </dgm:t>
    </dgm:pt>
    <dgm:pt modelId="{F516CDB1-F09B-4C61-AF49-6334D8631700}" type="parTrans" cxnId="{597A82C4-7A81-4E1C-97E3-E3531011A4B7}">
      <dgm:prSet/>
      <dgm:spPr/>
      <dgm:t>
        <a:bodyPr/>
        <a:lstStyle/>
        <a:p>
          <a:endParaRPr lang="en-US"/>
        </a:p>
      </dgm:t>
    </dgm:pt>
    <dgm:pt modelId="{819A553F-FE29-4233-8D04-3D22130F1C1A}" type="sibTrans" cxnId="{597A82C4-7A81-4E1C-97E3-E3531011A4B7}">
      <dgm:prSet/>
      <dgm:spPr/>
      <dgm:t>
        <a:bodyPr/>
        <a:lstStyle/>
        <a:p>
          <a:endParaRPr lang="en-US"/>
        </a:p>
      </dgm:t>
    </dgm:pt>
    <dgm:pt modelId="{60B59645-D4E9-48DC-936F-49E8AAAB10B9}">
      <dgm:prSet phldrT="[Text]"/>
      <dgm:spPr/>
      <dgm:t>
        <a:bodyPr/>
        <a:lstStyle/>
        <a:p>
          <a:r>
            <a:rPr lang="en-US" sz="2600" dirty="0" smtClean="0"/>
            <a:t>Phase III*</a:t>
          </a:r>
          <a:br>
            <a:rPr lang="en-US" sz="2600" dirty="0" smtClean="0"/>
          </a:br>
          <a:endParaRPr lang="en-US" sz="2600" dirty="0" smtClean="0"/>
        </a:p>
        <a:p>
          <a:r>
            <a:rPr lang="en-US" sz="2600" dirty="0" smtClean="0"/>
            <a:t/>
          </a:r>
          <a:br>
            <a:rPr lang="en-US" sz="2600" dirty="0" smtClean="0"/>
          </a:br>
          <a:r>
            <a:rPr lang="en-US" sz="2600" b="1" dirty="0" smtClean="0"/>
            <a:t>Automation</a:t>
          </a:r>
          <a:endParaRPr lang="en-US" sz="2600" b="1" dirty="0"/>
        </a:p>
      </dgm:t>
    </dgm:pt>
    <dgm:pt modelId="{4865D7AC-5379-4394-B9B3-06B28805D25A}" type="parTrans" cxnId="{4F9DCAB9-A04F-45BF-B7EF-0841C00EA122}">
      <dgm:prSet/>
      <dgm:spPr/>
      <dgm:t>
        <a:bodyPr/>
        <a:lstStyle/>
        <a:p>
          <a:endParaRPr lang="en-US"/>
        </a:p>
      </dgm:t>
    </dgm:pt>
    <dgm:pt modelId="{9E9A465B-2C50-4C61-AF02-2795549825F6}" type="sibTrans" cxnId="{4F9DCAB9-A04F-45BF-B7EF-0841C00EA122}">
      <dgm:prSet/>
      <dgm:spPr/>
      <dgm:t>
        <a:bodyPr/>
        <a:lstStyle/>
        <a:p>
          <a:endParaRPr lang="en-US"/>
        </a:p>
      </dgm:t>
    </dgm:pt>
    <dgm:pt modelId="{F24F4803-7606-47E0-90AF-BFAF5E4DD213}">
      <dgm:prSet phldrT="[Text]" custT="1"/>
      <dgm:spPr/>
      <dgm:t>
        <a:bodyPr/>
        <a:lstStyle/>
        <a:p>
          <a:r>
            <a:rPr lang="en-US" sz="1800" dirty="0" smtClean="0"/>
            <a:t>Replay from multiple hosts</a:t>
          </a:r>
          <a:endParaRPr lang="en-US" sz="1800" dirty="0"/>
        </a:p>
      </dgm:t>
    </dgm:pt>
    <dgm:pt modelId="{DFD7D520-FA4A-493B-927A-0A01F670796A}" type="parTrans" cxnId="{3603D686-2F11-4675-9524-762BD8A17969}">
      <dgm:prSet/>
      <dgm:spPr/>
      <dgm:t>
        <a:bodyPr/>
        <a:lstStyle/>
        <a:p>
          <a:endParaRPr lang="en-US"/>
        </a:p>
      </dgm:t>
    </dgm:pt>
    <dgm:pt modelId="{2D8D8574-7472-4C33-B56C-73F1CA0BB9AB}" type="sibTrans" cxnId="{3603D686-2F11-4675-9524-762BD8A17969}">
      <dgm:prSet/>
      <dgm:spPr/>
      <dgm:t>
        <a:bodyPr/>
        <a:lstStyle/>
        <a:p>
          <a:endParaRPr lang="en-US"/>
        </a:p>
      </dgm:t>
    </dgm:pt>
    <dgm:pt modelId="{CD3B77A7-0802-41FD-B30B-E80D0F55EAC2}">
      <dgm:prSet phldrT="[Text]" custT="1"/>
      <dgm:spPr/>
      <dgm:t>
        <a:bodyPr/>
        <a:lstStyle/>
        <a:p>
          <a:r>
            <a:rPr lang="en-US" sz="1800" dirty="0" smtClean="0"/>
            <a:t>Compare captured workloads</a:t>
          </a:r>
          <a:endParaRPr lang="en-US" sz="1800" dirty="0"/>
        </a:p>
      </dgm:t>
    </dgm:pt>
    <dgm:pt modelId="{B07B2C5A-28F1-45AF-98B2-DCD65146DEF3}" type="parTrans" cxnId="{1040A020-0654-419C-9818-7F56D1BBEDBC}">
      <dgm:prSet/>
      <dgm:spPr/>
      <dgm:t>
        <a:bodyPr/>
        <a:lstStyle/>
        <a:p>
          <a:endParaRPr lang="en-US"/>
        </a:p>
      </dgm:t>
    </dgm:pt>
    <dgm:pt modelId="{1C4461EA-8640-48DF-BCF2-7DE33AA2092D}" type="sibTrans" cxnId="{1040A020-0654-419C-9818-7F56D1BBEDBC}">
      <dgm:prSet/>
      <dgm:spPr/>
      <dgm:t>
        <a:bodyPr/>
        <a:lstStyle/>
        <a:p>
          <a:endParaRPr lang="en-US"/>
        </a:p>
      </dgm:t>
    </dgm:pt>
    <dgm:pt modelId="{05F26FBE-F473-4D90-A425-2A6831B471BD}">
      <dgm:prSet phldrT="[Text]" custT="1"/>
      <dgm:spPr/>
      <dgm:t>
        <a:bodyPr/>
        <a:lstStyle/>
        <a:p>
          <a:r>
            <a:rPr lang="en-US" sz="1800" dirty="0" smtClean="0"/>
            <a:t>Graphical user interface</a:t>
          </a:r>
          <a:endParaRPr lang="en-US" sz="1800" dirty="0"/>
        </a:p>
      </dgm:t>
    </dgm:pt>
    <dgm:pt modelId="{00502BBE-3D92-4CB1-A351-679AC604638A}" type="parTrans" cxnId="{791EE6A2-5066-438E-AACC-0A1546B13395}">
      <dgm:prSet/>
      <dgm:spPr/>
      <dgm:t>
        <a:bodyPr/>
        <a:lstStyle/>
        <a:p>
          <a:endParaRPr lang="en-US"/>
        </a:p>
      </dgm:t>
    </dgm:pt>
    <dgm:pt modelId="{B3A8CB8A-EF03-4037-B940-63CF29265B26}" type="sibTrans" cxnId="{791EE6A2-5066-438E-AACC-0A1546B13395}">
      <dgm:prSet/>
      <dgm:spPr/>
      <dgm:t>
        <a:bodyPr/>
        <a:lstStyle/>
        <a:p>
          <a:endParaRPr lang="en-US"/>
        </a:p>
      </dgm:t>
    </dgm:pt>
    <dgm:pt modelId="{724AC93B-85EA-4B17-98A7-9ECA0AED9671}">
      <dgm:prSet phldrT="[Text]" custT="1"/>
      <dgm:spPr/>
      <dgm:t>
        <a:bodyPr/>
        <a:lstStyle/>
        <a:p>
          <a:r>
            <a:rPr lang="en-US" sz="1800" dirty="0" smtClean="0"/>
            <a:t>Automate replay test system setup</a:t>
          </a:r>
          <a:endParaRPr lang="en-US" sz="1800" dirty="0"/>
        </a:p>
      </dgm:t>
    </dgm:pt>
    <dgm:pt modelId="{28DEB6A4-382B-4BB0-9C4D-F26162C423BF}" type="parTrans" cxnId="{C7D39DBA-3D42-4FEC-939B-3683B3CA8FBE}">
      <dgm:prSet/>
      <dgm:spPr/>
      <dgm:t>
        <a:bodyPr/>
        <a:lstStyle/>
        <a:p>
          <a:endParaRPr lang="en-US"/>
        </a:p>
      </dgm:t>
    </dgm:pt>
    <dgm:pt modelId="{BA467CFE-5D66-4122-B2A1-F922F5880BD7}" type="sibTrans" cxnId="{C7D39DBA-3D42-4FEC-939B-3683B3CA8FBE}">
      <dgm:prSet/>
      <dgm:spPr/>
      <dgm:t>
        <a:bodyPr/>
        <a:lstStyle/>
        <a:p>
          <a:endParaRPr lang="en-US"/>
        </a:p>
      </dgm:t>
    </dgm:pt>
    <dgm:pt modelId="{CABF7539-FB5F-4DA0-9834-01C0B9FB832E}">
      <dgm:prSet custT="1">
        <dgm:style>
          <a:lnRef idx="1">
            <a:schemeClr val="accent3"/>
          </a:lnRef>
          <a:fillRef idx="3">
            <a:schemeClr val="accent3"/>
          </a:fillRef>
          <a:effectRef idx="2">
            <a:schemeClr val="accent3"/>
          </a:effectRef>
          <a:fontRef idx="minor">
            <a:schemeClr val="lt1"/>
          </a:fontRef>
        </dgm:style>
      </dgm:prSet>
      <dgm:spPr/>
      <dgm:t>
        <a:bodyPr anchor="t"/>
        <a:lstStyle/>
        <a:p>
          <a:pPr algn="l">
            <a:spcAft>
              <a:spcPct val="35000"/>
            </a:spcAft>
          </a:pPr>
          <a:r>
            <a:rPr lang="en-US" sz="2400" dirty="0" smtClean="0"/>
            <a:t>Phase II*</a:t>
          </a:r>
        </a:p>
        <a:p>
          <a:pPr algn="l">
            <a:spcAft>
              <a:spcPct val="35000"/>
            </a:spcAft>
          </a:pPr>
          <a:endParaRPr lang="en-US" sz="1800" dirty="0" smtClean="0"/>
        </a:p>
        <a:p>
          <a:pPr algn="l">
            <a:spcAft>
              <a:spcPct val="35000"/>
            </a:spcAft>
          </a:pPr>
          <a:r>
            <a:rPr lang="en-US" sz="2400" b="1" dirty="0" smtClean="0"/>
            <a:t>Performance Analysis</a:t>
          </a:r>
        </a:p>
        <a:p>
          <a:pPr indent="-457200" algn="l">
            <a:spcAft>
              <a:spcPts val="0"/>
            </a:spcAft>
          </a:pPr>
          <a:r>
            <a:rPr lang="en-US" sz="1800" dirty="0" smtClean="0">
              <a:sym typeface="Symbol"/>
            </a:rPr>
            <a:t> </a:t>
          </a:r>
          <a:r>
            <a:rPr lang="en-US" sz="1800" dirty="0" smtClean="0"/>
            <a:t>Usability improvements</a:t>
          </a:r>
        </a:p>
        <a:p>
          <a:pPr indent="-457200" algn="l">
            <a:spcAft>
              <a:spcPts val="0"/>
            </a:spcAft>
          </a:pPr>
          <a:r>
            <a:rPr lang="en-US" sz="1800" dirty="0" smtClean="0">
              <a:sym typeface="Symbol"/>
            </a:rPr>
            <a:t> </a:t>
          </a:r>
          <a:r>
            <a:rPr lang="en-US" sz="1800" dirty="0" smtClean="0"/>
            <a:t>Performance improvements</a:t>
          </a:r>
        </a:p>
        <a:p>
          <a:pPr indent="-457200" algn="l">
            <a:spcAft>
              <a:spcPts val="0"/>
            </a:spcAft>
          </a:pPr>
          <a:r>
            <a:rPr lang="en-US" sz="1800" dirty="0" smtClean="0">
              <a:sym typeface="Symbol"/>
            </a:rPr>
            <a:t> </a:t>
          </a:r>
          <a:r>
            <a:rPr lang="en-US" sz="1800" dirty="0" smtClean="0"/>
            <a:t>Integration with historical </a:t>
          </a:r>
        </a:p>
        <a:p>
          <a:pPr indent="-457200" algn="l">
            <a:spcAft>
              <a:spcPts val="0"/>
            </a:spcAft>
          </a:pPr>
          <a:r>
            <a:rPr lang="en-US" sz="1800" dirty="0" smtClean="0"/>
            <a:t>   monitoring data</a:t>
          </a:r>
        </a:p>
        <a:p>
          <a:pPr indent="-457200" algn="l">
            <a:spcAft>
              <a:spcPts val="0"/>
            </a:spcAft>
          </a:pPr>
          <a:r>
            <a:rPr lang="en-US" sz="1800" dirty="0" smtClean="0">
              <a:sym typeface="Symbol"/>
            </a:rPr>
            <a:t> </a:t>
          </a:r>
          <a:r>
            <a:rPr lang="en-US" sz="1800" dirty="0" smtClean="0"/>
            <a:t>Advisors (index, partition, </a:t>
          </a:r>
          <a:r>
            <a:rPr lang="en-US" sz="1800" dirty="0" err="1" smtClean="0"/>
            <a:t>etc</a:t>
          </a:r>
          <a:r>
            <a:rPr lang="en-US" sz="1800" dirty="0" smtClean="0"/>
            <a:t>)</a:t>
          </a:r>
        </a:p>
        <a:p>
          <a:pPr algn="l">
            <a:spcAft>
              <a:spcPts val="0"/>
            </a:spcAft>
          </a:pPr>
          <a:endParaRPr lang="en-US" sz="1800" dirty="0" smtClean="0"/>
        </a:p>
        <a:p>
          <a:pPr algn="l">
            <a:spcAft>
              <a:spcPts val="0"/>
            </a:spcAft>
          </a:pPr>
          <a:r>
            <a:rPr lang="en-US" sz="1800" dirty="0" smtClean="0"/>
            <a:t>* May occur over multiple releases</a:t>
          </a:r>
        </a:p>
        <a:p>
          <a:pPr algn="l">
            <a:spcAft>
              <a:spcPct val="35000"/>
            </a:spcAft>
          </a:pPr>
          <a:endParaRPr lang="en-US" sz="1800" dirty="0" smtClean="0"/>
        </a:p>
        <a:p>
          <a:pPr algn="l">
            <a:spcAft>
              <a:spcPct val="35000"/>
            </a:spcAft>
          </a:pPr>
          <a:endParaRPr lang="en-US" sz="1400" dirty="0"/>
        </a:p>
      </dgm:t>
    </dgm:pt>
    <dgm:pt modelId="{82DDC759-45E4-4BFC-8597-063EDC65C64F}" type="parTrans" cxnId="{121A0050-2A4D-4832-88D2-474568307EB9}">
      <dgm:prSet/>
      <dgm:spPr/>
      <dgm:t>
        <a:bodyPr/>
        <a:lstStyle/>
        <a:p>
          <a:endParaRPr lang="en-US"/>
        </a:p>
      </dgm:t>
    </dgm:pt>
    <dgm:pt modelId="{A5857F9E-7E8B-4583-BEEA-3733A62371CE}" type="sibTrans" cxnId="{121A0050-2A4D-4832-88D2-474568307EB9}">
      <dgm:prSet/>
      <dgm:spPr/>
      <dgm:t>
        <a:bodyPr/>
        <a:lstStyle/>
        <a:p>
          <a:endParaRPr lang="en-US"/>
        </a:p>
      </dgm:t>
    </dgm:pt>
    <dgm:pt modelId="{616D70C0-F613-4530-84AD-6D4B1D2ACDE9}">
      <dgm:prSet phldrT="[Text]" custT="1"/>
      <dgm:spPr/>
      <dgm:t>
        <a:bodyPr/>
        <a:lstStyle/>
        <a:p>
          <a:r>
            <a:rPr lang="en-US" sz="1800" dirty="0" smtClean="0"/>
            <a:t>Replay workload</a:t>
          </a:r>
          <a:endParaRPr lang="en-US" sz="1800" dirty="0"/>
        </a:p>
      </dgm:t>
    </dgm:pt>
    <dgm:pt modelId="{5FD6C04E-8393-44E6-B959-AD839CFB00A8}" type="parTrans" cxnId="{BABAE5CB-0196-45A6-9B4D-75CB311E2387}">
      <dgm:prSet/>
      <dgm:spPr/>
      <dgm:t>
        <a:bodyPr/>
        <a:lstStyle/>
        <a:p>
          <a:endParaRPr lang="en-US"/>
        </a:p>
      </dgm:t>
    </dgm:pt>
    <dgm:pt modelId="{746C483C-C141-416A-8286-13C2E3B86E5E}" type="sibTrans" cxnId="{BABAE5CB-0196-45A6-9B4D-75CB311E2387}">
      <dgm:prSet/>
      <dgm:spPr/>
      <dgm:t>
        <a:bodyPr/>
        <a:lstStyle/>
        <a:p>
          <a:endParaRPr lang="en-US"/>
        </a:p>
      </dgm:t>
    </dgm:pt>
    <dgm:pt modelId="{4C46F070-1A78-4768-95A2-BC4D43150126}" type="pres">
      <dgm:prSet presAssocID="{B1FEC757-5F24-49D0-92D4-33E0061D1E27}" presName="Name0" presStyleCnt="0">
        <dgm:presLayoutVars>
          <dgm:dir/>
          <dgm:resizeHandles val="exact"/>
        </dgm:presLayoutVars>
      </dgm:prSet>
      <dgm:spPr/>
      <dgm:t>
        <a:bodyPr/>
        <a:lstStyle/>
        <a:p>
          <a:endParaRPr lang="en-US"/>
        </a:p>
      </dgm:t>
    </dgm:pt>
    <dgm:pt modelId="{02BADD74-5181-48E6-AAAF-E589AA69D7F4}" type="pres">
      <dgm:prSet presAssocID="{B635DDC5-22AE-41C4-BACE-27CDF4644BC9}" presName="node" presStyleLbl="node1" presStyleIdx="0" presStyleCnt="3">
        <dgm:presLayoutVars>
          <dgm:bulletEnabled val="1"/>
        </dgm:presLayoutVars>
      </dgm:prSet>
      <dgm:spPr/>
      <dgm:t>
        <a:bodyPr/>
        <a:lstStyle/>
        <a:p>
          <a:endParaRPr lang="en-US"/>
        </a:p>
      </dgm:t>
    </dgm:pt>
    <dgm:pt modelId="{13ED0451-2270-4941-8F01-3E777DED30F4}" type="pres">
      <dgm:prSet presAssocID="{AB9AEB48-F442-4BC8-8EA5-5BA9658D719D}" presName="sibTrans" presStyleCnt="0"/>
      <dgm:spPr/>
      <dgm:t>
        <a:bodyPr/>
        <a:lstStyle/>
        <a:p>
          <a:endParaRPr lang="en-US"/>
        </a:p>
      </dgm:t>
    </dgm:pt>
    <dgm:pt modelId="{4BDC181E-94EC-418F-98EB-F27D02E1C185}" type="pres">
      <dgm:prSet presAssocID="{CABF7539-FB5F-4DA0-9834-01C0B9FB832E}" presName="node" presStyleLbl="node1" presStyleIdx="1" presStyleCnt="3">
        <dgm:presLayoutVars>
          <dgm:bulletEnabled val="1"/>
        </dgm:presLayoutVars>
      </dgm:prSet>
      <dgm:spPr/>
      <dgm:t>
        <a:bodyPr/>
        <a:lstStyle/>
        <a:p>
          <a:endParaRPr lang="en-US"/>
        </a:p>
      </dgm:t>
    </dgm:pt>
    <dgm:pt modelId="{726D298C-2DEA-40F4-92C7-D0C47C164714}" type="pres">
      <dgm:prSet presAssocID="{A5857F9E-7E8B-4583-BEEA-3733A62371CE}" presName="sibTrans" presStyleCnt="0"/>
      <dgm:spPr/>
    </dgm:pt>
    <dgm:pt modelId="{5B8D533F-83A8-4E32-8C9E-07461AFB3B6A}" type="pres">
      <dgm:prSet presAssocID="{60B59645-D4E9-48DC-936F-49E8AAAB10B9}" presName="node" presStyleLbl="node1" presStyleIdx="2" presStyleCnt="3">
        <dgm:presLayoutVars>
          <dgm:bulletEnabled val="1"/>
        </dgm:presLayoutVars>
      </dgm:prSet>
      <dgm:spPr/>
      <dgm:t>
        <a:bodyPr/>
        <a:lstStyle/>
        <a:p>
          <a:endParaRPr lang="en-US"/>
        </a:p>
      </dgm:t>
    </dgm:pt>
  </dgm:ptLst>
  <dgm:cxnLst>
    <dgm:cxn modelId="{B0BAF757-352D-4C69-835B-0B4596446B36}" type="presOf" srcId="{616D70C0-F613-4530-84AD-6D4B1D2ACDE9}" destId="{02BADD74-5181-48E6-AAAF-E589AA69D7F4}" srcOrd="0" destOrd="3" presId="urn:microsoft.com/office/officeart/2005/8/layout/hList6"/>
    <dgm:cxn modelId="{372419B4-ECBF-4EE4-979F-B583B56562F6}" type="presOf" srcId="{CD3B77A7-0802-41FD-B30B-E80D0F55EAC2}" destId="{02BADD74-5181-48E6-AAAF-E589AA69D7F4}" srcOrd="0" destOrd="4" presId="urn:microsoft.com/office/officeart/2005/8/layout/hList6"/>
    <dgm:cxn modelId="{E3283302-5C8C-4236-9AF3-507AC9681898}" type="presOf" srcId="{DFE24650-9D22-4E01-8165-2B6A53827D42}" destId="{02BADD74-5181-48E6-AAAF-E589AA69D7F4}" srcOrd="0" destOrd="2" presId="urn:microsoft.com/office/officeart/2005/8/layout/hList6"/>
    <dgm:cxn modelId="{05178259-D57F-4729-AD7E-4C27F43CFCB1}" type="presOf" srcId="{724AC93B-85EA-4B17-98A7-9ECA0AED9671}" destId="{5B8D533F-83A8-4E32-8C9E-07461AFB3B6A}" srcOrd="0" destOrd="1" presId="urn:microsoft.com/office/officeart/2005/8/layout/hList6"/>
    <dgm:cxn modelId="{1040A020-0654-419C-9818-7F56D1BBEDBC}" srcId="{B635DDC5-22AE-41C4-BACE-27CDF4644BC9}" destId="{CD3B77A7-0802-41FD-B30B-E80D0F55EAC2}" srcOrd="3" destOrd="0" parTransId="{B07B2C5A-28F1-45AF-98B2-DCD65146DEF3}" sibTransId="{1C4461EA-8640-48DF-BCF2-7DE33AA2092D}"/>
    <dgm:cxn modelId="{597A82C4-7A81-4E1C-97E3-E3531011A4B7}" srcId="{B635DDC5-22AE-41C4-BACE-27CDF4644BC9}" destId="{DFE24650-9D22-4E01-8165-2B6A53827D42}" srcOrd="1" destOrd="0" parTransId="{F516CDB1-F09B-4C61-AF49-6334D8631700}" sibTransId="{819A553F-FE29-4233-8D04-3D22130F1C1A}"/>
    <dgm:cxn modelId="{791EE6A2-5066-438E-AACC-0A1546B13395}" srcId="{B635DDC5-22AE-41C4-BACE-27CDF4644BC9}" destId="{05F26FBE-F473-4D90-A425-2A6831B471BD}" srcOrd="4" destOrd="0" parTransId="{00502BBE-3D92-4CB1-A351-679AC604638A}" sibTransId="{B3A8CB8A-EF03-4037-B940-63CF29265B26}"/>
    <dgm:cxn modelId="{87E81174-0F7E-46DA-BF00-B46A44D86394}" type="presOf" srcId="{B635DDC5-22AE-41C4-BACE-27CDF4644BC9}" destId="{02BADD74-5181-48E6-AAAF-E589AA69D7F4}" srcOrd="0" destOrd="0" presId="urn:microsoft.com/office/officeart/2005/8/layout/hList6"/>
    <dgm:cxn modelId="{3603D686-2F11-4675-9524-762BD8A17969}" srcId="{60B59645-D4E9-48DC-936F-49E8AAAB10B9}" destId="{F24F4803-7606-47E0-90AF-BFAF5E4DD213}" srcOrd="1" destOrd="0" parTransId="{DFD7D520-FA4A-493B-927A-0A01F670796A}" sibTransId="{2D8D8574-7472-4C33-B56C-73F1CA0BB9AB}"/>
    <dgm:cxn modelId="{C8F81B51-0A0A-4278-B940-06AD72B27ADC}" type="presOf" srcId="{05F26FBE-F473-4D90-A425-2A6831B471BD}" destId="{02BADD74-5181-48E6-AAAF-E589AA69D7F4}" srcOrd="0" destOrd="5" presId="urn:microsoft.com/office/officeart/2005/8/layout/hList6"/>
    <dgm:cxn modelId="{1D1C963C-D03B-4A6B-9F85-CF89EF90E055}" type="presOf" srcId="{EC968561-0064-4656-A0C3-1A41D27BFB6C}" destId="{02BADD74-5181-48E6-AAAF-E589AA69D7F4}" srcOrd="0" destOrd="1" presId="urn:microsoft.com/office/officeart/2005/8/layout/hList6"/>
    <dgm:cxn modelId="{C7D39DBA-3D42-4FEC-939B-3683B3CA8FBE}" srcId="{60B59645-D4E9-48DC-936F-49E8AAAB10B9}" destId="{724AC93B-85EA-4B17-98A7-9ECA0AED9671}" srcOrd="0" destOrd="0" parTransId="{28DEB6A4-382B-4BB0-9C4D-F26162C423BF}" sibTransId="{BA467CFE-5D66-4122-B2A1-F922F5880BD7}"/>
    <dgm:cxn modelId="{FCC88A6A-3E60-45E0-86D3-2D9FED3CD68D}" srcId="{B635DDC5-22AE-41C4-BACE-27CDF4644BC9}" destId="{EC968561-0064-4656-A0C3-1A41D27BFB6C}" srcOrd="0" destOrd="0" parTransId="{54DBE959-4047-4C93-94E3-374BF7E0029B}" sibTransId="{C5EA0BBF-94CB-4ABA-8EAF-FE68E3DB446C}"/>
    <dgm:cxn modelId="{9DF591D4-5AC2-4DCC-98F1-9BED7BA76A43}" type="presOf" srcId="{B1FEC757-5F24-49D0-92D4-33E0061D1E27}" destId="{4C46F070-1A78-4768-95A2-BC4D43150126}" srcOrd="0" destOrd="0" presId="urn:microsoft.com/office/officeart/2005/8/layout/hList6"/>
    <dgm:cxn modelId="{BABAE5CB-0196-45A6-9B4D-75CB311E2387}" srcId="{B635DDC5-22AE-41C4-BACE-27CDF4644BC9}" destId="{616D70C0-F613-4530-84AD-6D4B1D2ACDE9}" srcOrd="2" destOrd="0" parTransId="{5FD6C04E-8393-44E6-B959-AD839CFB00A8}" sibTransId="{746C483C-C141-416A-8286-13C2E3B86E5E}"/>
    <dgm:cxn modelId="{2786DCA3-F9B6-4211-8675-0A5505B7C599}" type="presOf" srcId="{F24F4803-7606-47E0-90AF-BFAF5E4DD213}" destId="{5B8D533F-83A8-4E32-8C9E-07461AFB3B6A}" srcOrd="0" destOrd="2" presId="urn:microsoft.com/office/officeart/2005/8/layout/hList6"/>
    <dgm:cxn modelId="{4F9DCAB9-A04F-45BF-B7EF-0841C00EA122}" srcId="{B1FEC757-5F24-49D0-92D4-33E0061D1E27}" destId="{60B59645-D4E9-48DC-936F-49E8AAAB10B9}" srcOrd="2" destOrd="0" parTransId="{4865D7AC-5379-4394-B9B3-06B28805D25A}" sibTransId="{9E9A465B-2C50-4C61-AF02-2795549825F6}"/>
    <dgm:cxn modelId="{7139CF5D-258A-405F-83E9-BD9CBCE43D91}" srcId="{B1FEC757-5F24-49D0-92D4-33E0061D1E27}" destId="{B635DDC5-22AE-41C4-BACE-27CDF4644BC9}" srcOrd="0" destOrd="0" parTransId="{65370AA3-A0CF-44D7-9A9A-5E21ED700B8C}" sibTransId="{AB9AEB48-F442-4BC8-8EA5-5BA9658D719D}"/>
    <dgm:cxn modelId="{271AF80A-918F-4206-B9DB-E29240C865D4}" type="presOf" srcId="{60B59645-D4E9-48DC-936F-49E8AAAB10B9}" destId="{5B8D533F-83A8-4E32-8C9E-07461AFB3B6A}" srcOrd="0" destOrd="0" presId="urn:microsoft.com/office/officeart/2005/8/layout/hList6"/>
    <dgm:cxn modelId="{121A0050-2A4D-4832-88D2-474568307EB9}" srcId="{B1FEC757-5F24-49D0-92D4-33E0061D1E27}" destId="{CABF7539-FB5F-4DA0-9834-01C0B9FB832E}" srcOrd="1" destOrd="0" parTransId="{82DDC759-45E4-4BFC-8597-063EDC65C64F}" sibTransId="{A5857F9E-7E8B-4583-BEEA-3733A62371CE}"/>
    <dgm:cxn modelId="{58B0C3AD-0132-4734-A78F-1C91F76EFC86}" type="presOf" srcId="{CABF7539-FB5F-4DA0-9834-01C0B9FB832E}" destId="{4BDC181E-94EC-418F-98EB-F27D02E1C185}" srcOrd="0" destOrd="0" presId="urn:microsoft.com/office/officeart/2005/8/layout/hList6"/>
    <dgm:cxn modelId="{DB995F57-CD6F-4B89-A430-43082F2277C8}" type="presParOf" srcId="{4C46F070-1A78-4768-95A2-BC4D43150126}" destId="{02BADD74-5181-48E6-AAAF-E589AA69D7F4}" srcOrd="0" destOrd="0" presId="urn:microsoft.com/office/officeart/2005/8/layout/hList6"/>
    <dgm:cxn modelId="{01409675-ACFE-4A3A-B7B7-D819B11BFECF}" type="presParOf" srcId="{4C46F070-1A78-4768-95A2-BC4D43150126}" destId="{13ED0451-2270-4941-8F01-3E777DED30F4}" srcOrd="1" destOrd="0" presId="urn:microsoft.com/office/officeart/2005/8/layout/hList6"/>
    <dgm:cxn modelId="{CFC438A9-86DC-45F8-851E-88D312221D14}" type="presParOf" srcId="{4C46F070-1A78-4768-95A2-BC4D43150126}" destId="{4BDC181E-94EC-418F-98EB-F27D02E1C185}" srcOrd="2" destOrd="0" presId="urn:microsoft.com/office/officeart/2005/8/layout/hList6"/>
    <dgm:cxn modelId="{73EA34DC-774C-4D29-B779-7C41483C8433}" type="presParOf" srcId="{4C46F070-1A78-4768-95A2-BC4D43150126}" destId="{726D298C-2DEA-40F4-92C7-D0C47C164714}" srcOrd="3" destOrd="0" presId="urn:microsoft.com/office/officeart/2005/8/layout/hList6"/>
    <dgm:cxn modelId="{F98C0C72-DBDC-4BD6-AD6C-CE49216943C1}" type="presParOf" srcId="{4C46F070-1A78-4768-95A2-BC4D43150126}" destId="{5B8D533F-83A8-4E32-8C9E-07461AFB3B6A}"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ADD74-5181-48E6-AAAF-E589AA69D7F4}">
      <dsp:nvSpPr>
        <dsp:cNvPr id="0" name=""/>
        <dsp:cNvSpPr/>
      </dsp:nvSpPr>
      <dsp:spPr>
        <a:xfrm rot="16200000">
          <a:off x="-502980" y="504373"/>
          <a:ext cx="4630387" cy="3621639"/>
        </a:xfrm>
        <a:prstGeom prst="flowChartManualOperati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6050" bIns="0" numCol="1" spcCol="1270" anchor="t" anchorCtr="0">
          <a:noAutofit/>
        </a:bodyPr>
        <a:lstStyle/>
        <a:p>
          <a:pPr lvl="0" algn="l" defTabSz="1022350">
            <a:lnSpc>
              <a:spcPct val="90000"/>
            </a:lnSpc>
            <a:spcBef>
              <a:spcPct val="0"/>
            </a:spcBef>
            <a:spcAft>
              <a:spcPct val="35000"/>
            </a:spcAft>
          </a:pPr>
          <a:r>
            <a:rPr lang="en-US" sz="2300" kern="1200" dirty="0" smtClean="0"/>
            <a:t>Phase I</a:t>
          </a:r>
          <a:br>
            <a:rPr lang="en-US" sz="2300" kern="1200" dirty="0" smtClean="0"/>
          </a:br>
          <a:r>
            <a:rPr lang="en-US" sz="2300" kern="1200" dirty="0" smtClean="0"/>
            <a:t/>
          </a:r>
          <a:br>
            <a:rPr lang="en-US" sz="2300" kern="1200" dirty="0" smtClean="0"/>
          </a:br>
          <a:r>
            <a:rPr lang="en-US" sz="2300" kern="1200" dirty="0" smtClean="0"/>
            <a:t/>
          </a:r>
          <a:br>
            <a:rPr lang="en-US" sz="2300" kern="1200" dirty="0" smtClean="0"/>
          </a:br>
          <a:r>
            <a:rPr lang="en-US" sz="2400" b="1" kern="1200" dirty="0" smtClean="0"/>
            <a:t>Workload Analyzer</a:t>
          </a:r>
          <a:endParaRPr lang="en-US" sz="2400" b="1" kern="1200" dirty="0"/>
        </a:p>
        <a:p>
          <a:pPr marL="171450" lvl="1" indent="-171450" algn="l" defTabSz="800100">
            <a:lnSpc>
              <a:spcPct val="90000"/>
            </a:lnSpc>
            <a:spcBef>
              <a:spcPct val="0"/>
            </a:spcBef>
            <a:spcAft>
              <a:spcPct val="15000"/>
            </a:spcAft>
            <a:buChar char="••"/>
          </a:pPr>
          <a:r>
            <a:rPr lang="en-US" sz="1800" kern="1200" dirty="0" smtClean="0"/>
            <a:t>Capture workload</a:t>
          </a:r>
          <a:endParaRPr lang="en-US" sz="1800" kern="1200" dirty="0"/>
        </a:p>
        <a:p>
          <a:pPr marL="171450" lvl="1" indent="-171450" algn="l" defTabSz="800100">
            <a:lnSpc>
              <a:spcPct val="90000"/>
            </a:lnSpc>
            <a:spcBef>
              <a:spcPct val="0"/>
            </a:spcBef>
            <a:spcAft>
              <a:spcPct val="15000"/>
            </a:spcAft>
            <a:buChar char="••"/>
          </a:pPr>
          <a:r>
            <a:rPr lang="en-US" sz="1800" kern="1200" dirty="0" smtClean="0"/>
            <a:t>Analyze workload</a:t>
          </a:r>
          <a:endParaRPr lang="en-US" sz="1800" kern="1200" dirty="0"/>
        </a:p>
        <a:p>
          <a:pPr marL="171450" lvl="1" indent="-171450" algn="l" defTabSz="800100">
            <a:lnSpc>
              <a:spcPct val="90000"/>
            </a:lnSpc>
            <a:spcBef>
              <a:spcPct val="0"/>
            </a:spcBef>
            <a:spcAft>
              <a:spcPct val="15000"/>
            </a:spcAft>
            <a:buChar char="••"/>
          </a:pPr>
          <a:r>
            <a:rPr lang="en-US" sz="1800" kern="1200" dirty="0" smtClean="0"/>
            <a:t>Replay workload</a:t>
          </a:r>
          <a:endParaRPr lang="en-US" sz="1800" kern="1200" dirty="0"/>
        </a:p>
        <a:p>
          <a:pPr marL="171450" lvl="1" indent="-171450" algn="l" defTabSz="800100">
            <a:lnSpc>
              <a:spcPct val="90000"/>
            </a:lnSpc>
            <a:spcBef>
              <a:spcPct val="0"/>
            </a:spcBef>
            <a:spcAft>
              <a:spcPct val="15000"/>
            </a:spcAft>
            <a:buChar char="••"/>
          </a:pPr>
          <a:r>
            <a:rPr lang="en-US" sz="1800" kern="1200" dirty="0" smtClean="0"/>
            <a:t>Compare captured workloads</a:t>
          </a:r>
          <a:endParaRPr lang="en-US" sz="1800" kern="1200" dirty="0"/>
        </a:p>
        <a:p>
          <a:pPr marL="171450" lvl="1" indent="-171450" algn="l" defTabSz="800100">
            <a:lnSpc>
              <a:spcPct val="90000"/>
            </a:lnSpc>
            <a:spcBef>
              <a:spcPct val="0"/>
            </a:spcBef>
            <a:spcAft>
              <a:spcPct val="15000"/>
            </a:spcAft>
            <a:buChar char="••"/>
          </a:pPr>
          <a:r>
            <a:rPr lang="en-US" sz="1800" kern="1200" dirty="0" smtClean="0"/>
            <a:t>Graphical user interface</a:t>
          </a:r>
          <a:endParaRPr lang="en-US" sz="1800" kern="1200" dirty="0"/>
        </a:p>
      </dsp:txBody>
      <dsp:txXfrm rot="5400000">
        <a:off x="1394" y="926076"/>
        <a:ext cx="3621639" cy="2778233"/>
      </dsp:txXfrm>
    </dsp:sp>
    <dsp:sp modelId="{4BDC181E-94EC-418F-98EB-F27D02E1C185}">
      <dsp:nvSpPr>
        <dsp:cNvPr id="0" name=""/>
        <dsp:cNvSpPr/>
      </dsp:nvSpPr>
      <dsp:spPr>
        <a:xfrm rot="16200000">
          <a:off x="3390281" y="504373"/>
          <a:ext cx="4630387" cy="3621639"/>
        </a:xfrm>
        <a:prstGeom prst="flowChartManualOperation">
          <a:avLst/>
        </a:prstGeom>
        <a:solidFill>
          <a:schemeClr val="accent3"/>
        </a:solidFill>
        <a:ln w="10000" cap="flat" cmpd="sng" algn="ctr">
          <a:solidFill>
            <a:schemeClr val="accent3"/>
          </a:solidFill>
          <a:prstDash val="solid"/>
        </a:ln>
        <a:effectLst>
          <a:outerShdw blurRad="38100" dist="30000" dir="5400000" rotWithShape="0">
            <a:srgbClr val="000000">
              <a:alpha val="4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52400" tIns="0" rIns="152400" bIns="0" numCol="1" spcCol="1270" anchor="t" anchorCtr="0">
          <a:noAutofit/>
        </a:bodyPr>
        <a:lstStyle/>
        <a:p>
          <a:pPr lvl="0" algn="l" defTabSz="1066800">
            <a:lnSpc>
              <a:spcPct val="90000"/>
            </a:lnSpc>
            <a:spcBef>
              <a:spcPct val="0"/>
            </a:spcBef>
            <a:spcAft>
              <a:spcPct val="35000"/>
            </a:spcAft>
          </a:pPr>
          <a:r>
            <a:rPr lang="en-US" sz="2400" kern="1200" dirty="0" smtClean="0"/>
            <a:t>Phase II*</a:t>
          </a:r>
        </a:p>
        <a:p>
          <a:pPr lvl="0" algn="l" defTabSz="1066800">
            <a:lnSpc>
              <a:spcPct val="90000"/>
            </a:lnSpc>
            <a:spcBef>
              <a:spcPct val="0"/>
            </a:spcBef>
            <a:spcAft>
              <a:spcPct val="35000"/>
            </a:spcAft>
          </a:pPr>
          <a:endParaRPr lang="en-US" sz="1800" kern="1200" dirty="0" smtClean="0"/>
        </a:p>
        <a:p>
          <a:pPr lvl="0" algn="l" defTabSz="1066800">
            <a:lnSpc>
              <a:spcPct val="90000"/>
            </a:lnSpc>
            <a:spcBef>
              <a:spcPct val="0"/>
            </a:spcBef>
            <a:spcAft>
              <a:spcPct val="35000"/>
            </a:spcAft>
          </a:pPr>
          <a:r>
            <a:rPr lang="en-US" sz="2400" b="1" kern="1200" dirty="0" smtClean="0"/>
            <a:t>Performance Analysis</a:t>
          </a:r>
        </a:p>
        <a:p>
          <a:pPr lvl="0" indent="-457200" algn="l" defTabSz="1066800">
            <a:lnSpc>
              <a:spcPct val="90000"/>
            </a:lnSpc>
            <a:spcBef>
              <a:spcPct val="0"/>
            </a:spcBef>
            <a:spcAft>
              <a:spcPts val="0"/>
            </a:spcAft>
          </a:pPr>
          <a:r>
            <a:rPr lang="en-US" sz="1800" kern="1200" dirty="0" smtClean="0">
              <a:sym typeface="Symbol"/>
            </a:rPr>
            <a:t> </a:t>
          </a:r>
          <a:r>
            <a:rPr lang="en-US" sz="1800" kern="1200" dirty="0" smtClean="0"/>
            <a:t>Usability improvements</a:t>
          </a:r>
        </a:p>
        <a:p>
          <a:pPr lvl="0" indent="-457200" algn="l" defTabSz="1066800">
            <a:lnSpc>
              <a:spcPct val="90000"/>
            </a:lnSpc>
            <a:spcBef>
              <a:spcPct val="0"/>
            </a:spcBef>
            <a:spcAft>
              <a:spcPts val="0"/>
            </a:spcAft>
          </a:pPr>
          <a:r>
            <a:rPr lang="en-US" sz="1800" kern="1200" dirty="0" smtClean="0">
              <a:sym typeface="Symbol"/>
            </a:rPr>
            <a:t> </a:t>
          </a:r>
          <a:r>
            <a:rPr lang="en-US" sz="1800" kern="1200" dirty="0" smtClean="0"/>
            <a:t>Performance improvements</a:t>
          </a:r>
        </a:p>
        <a:p>
          <a:pPr lvl="0" indent="-457200" algn="l" defTabSz="1066800">
            <a:lnSpc>
              <a:spcPct val="90000"/>
            </a:lnSpc>
            <a:spcBef>
              <a:spcPct val="0"/>
            </a:spcBef>
            <a:spcAft>
              <a:spcPts val="0"/>
            </a:spcAft>
          </a:pPr>
          <a:r>
            <a:rPr lang="en-US" sz="1800" kern="1200" dirty="0" smtClean="0">
              <a:sym typeface="Symbol"/>
            </a:rPr>
            <a:t> </a:t>
          </a:r>
          <a:r>
            <a:rPr lang="en-US" sz="1800" kern="1200" dirty="0" smtClean="0"/>
            <a:t>Integration with historical </a:t>
          </a:r>
        </a:p>
        <a:p>
          <a:pPr lvl="0" indent="-457200" algn="l" defTabSz="1066800">
            <a:lnSpc>
              <a:spcPct val="90000"/>
            </a:lnSpc>
            <a:spcBef>
              <a:spcPct val="0"/>
            </a:spcBef>
            <a:spcAft>
              <a:spcPts val="0"/>
            </a:spcAft>
          </a:pPr>
          <a:r>
            <a:rPr lang="en-US" sz="1800" kern="1200" dirty="0" smtClean="0"/>
            <a:t>   monitoring data</a:t>
          </a:r>
        </a:p>
        <a:p>
          <a:pPr lvl="0" indent="-457200" algn="l" defTabSz="1066800">
            <a:lnSpc>
              <a:spcPct val="90000"/>
            </a:lnSpc>
            <a:spcBef>
              <a:spcPct val="0"/>
            </a:spcBef>
            <a:spcAft>
              <a:spcPts val="0"/>
            </a:spcAft>
          </a:pPr>
          <a:r>
            <a:rPr lang="en-US" sz="1800" kern="1200" dirty="0" smtClean="0">
              <a:sym typeface="Symbol"/>
            </a:rPr>
            <a:t> </a:t>
          </a:r>
          <a:r>
            <a:rPr lang="en-US" sz="1800" kern="1200" dirty="0" smtClean="0"/>
            <a:t>Advisors (index, partition, </a:t>
          </a:r>
          <a:r>
            <a:rPr lang="en-US" sz="1800" kern="1200" dirty="0" err="1" smtClean="0"/>
            <a:t>etc</a:t>
          </a:r>
          <a:r>
            <a:rPr lang="en-US" sz="1800" kern="1200" dirty="0" smtClean="0"/>
            <a:t>)</a:t>
          </a:r>
        </a:p>
        <a:p>
          <a:pPr lvl="0" algn="l" defTabSz="1066800">
            <a:lnSpc>
              <a:spcPct val="90000"/>
            </a:lnSpc>
            <a:spcBef>
              <a:spcPct val="0"/>
            </a:spcBef>
            <a:spcAft>
              <a:spcPts val="0"/>
            </a:spcAft>
          </a:pPr>
          <a:endParaRPr lang="en-US" sz="1800" kern="1200" dirty="0" smtClean="0"/>
        </a:p>
        <a:p>
          <a:pPr lvl="0" algn="l" defTabSz="1066800">
            <a:lnSpc>
              <a:spcPct val="90000"/>
            </a:lnSpc>
            <a:spcBef>
              <a:spcPct val="0"/>
            </a:spcBef>
            <a:spcAft>
              <a:spcPts val="0"/>
            </a:spcAft>
          </a:pPr>
          <a:r>
            <a:rPr lang="en-US" sz="1800" kern="1200" dirty="0" smtClean="0"/>
            <a:t>* May occur over multiple releases</a:t>
          </a:r>
        </a:p>
        <a:p>
          <a:pPr lvl="0" algn="l" defTabSz="1066800">
            <a:lnSpc>
              <a:spcPct val="90000"/>
            </a:lnSpc>
            <a:spcBef>
              <a:spcPct val="0"/>
            </a:spcBef>
            <a:spcAft>
              <a:spcPct val="35000"/>
            </a:spcAft>
          </a:pPr>
          <a:endParaRPr lang="en-US" sz="1800" kern="1200" dirty="0" smtClean="0"/>
        </a:p>
        <a:p>
          <a:pPr lvl="0" algn="l" defTabSz="1066800">
            <a:lnSpc>
              <a:spcPct val="90000"/>
            </a:lnSpc>
            <a:spcBef>
              <a:spcPct val="0"/>
            </a:spcBef>
            <a:spcAft>
              <a:spcPct val="35000"/>
            </a:spcAft>
          </a:pPr>
          <a:endParaRPr lang="en-US" sz="1400" kern="1200" dirty="0"/>
        </a:p>
      </dsp:txBody>
      <dsp:txXfrm rot="5400000">
        <a:off x="3894655" y="926076"/>
        <a:ext cx="3621639" cy="2778233"/>
      </dsp:txXfrm>
    </dsp:sp>
    <dsp:sp modelId="{5B8D533F-83A8-4E32-8C9E-07461AFB3B6A}">
      <dsp:nvSpPr>
        <dsp:cNvPr id="0" name=""/>
        <dsp:cNvSpPr/>
      </dsp:nvSpPr>
      <dsp:spPr>
        <a:xfrm rot="16200000">
          <a:off x="7283543" y="504373"/>
          <a:ext cx="4630387" cy="3621639"/>
        </a:xfrm>
        <a:prstGeom prst="flowChartManualOperation">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t" anchorCtr="0">
          <a:noAutofit/>
        </a:bodyPr>
        <a:lstStyle/>
        <a:p>
          <a:pPr lvl="0" algn="l" defTabSz="1155700">
            <a:lnSpc>
              <a:spcPct val="90000"/>
            </a:lnSpc>
            <a:spcBef>
              <a:spcPct val="0"/>
            </a:spcBef>
            <a:spcAft>
              <a:spcPct val="35000"/>
            </a:spcAft>
          </a:pPr>
          <a:r>
            <a:rPr lang="en-US" sz="2600" kern="1200" dirty="0" smtClean="0"/>
            <a:t>Phase III*</a:t>
          </a:r>
          <a:br>
            <a:rPr lang="en-US" sz="2600" kern="1200" dirty="0" smtClean="0"/>
          </a:br>
          <a:endParaRPr lang="en-US" sz="2600" kern="1200" dirty="0" smtClean="0"/>
        </a:p>
        <a:p>
          <a:pPr lvl="0" algn="l" defTabSz="1155700">
            <a:lnSpc>
              <a:spcPct val="90000"/>
            </a:lnSpc>
            <a:spcBef>
              <a:spcPct val="0"/>
            </a:spcBef>
            <a:spcAft>
              <a:spcPct val="35000"/>
            </a:spcAft>
          </a:pPr>
          <a:r>
            <a:rPr lang="en-US" sz="2600" kern="1200" dirty="0" smtClean="0"/>
            <a:t/>
          </a:r>
          <a:br>
            <a:rPr lang="en-US" sz="2600" kern="1200" dirty="0" smtClean="0"/>
          </a:br>
          <a:r>
            <a:rPr lang="en-US" sz="2600" b="1" kern="1200" dirty="0" smtClean="0"/>
            <a:t>Automation</a:t>
          </a:r>
          <a:endParaRPr lang="en-US" sz="2600" b="1" kern="1200" dirty="0"/>
        </a:p>
        <a:p>
          <a:pPr marL="171450" lvl="1" indent="-171450" algn="l" defTabSz="800100">
            <a:lnSpc>
              <a:spcPct val="90000"/>
            </a:lnSpc>
            <a:spcBef>
              <a:spcPct val="0"/>
            </a:spcBef>
            <a:spcAft>
              <a:spcPct val="15000"/>
            </a:spcAft>
            <a:buChar char="••"/>
          </a:pPr>
          <a:r>
            <a:rPr lang="en-US" sz="1800" kern="1200" dirty="0" smtClean="0"/>
            <a:t>Automate replay test system setup</a:t>
          </a:r>
          <a:endParaRPr lang="en-US" sz="1800" kern="1200" dirty="0"/>
        </a:p>
        <a:p>
          <a:pPr marL="171450" lvl="1" indent="-171450" algn="l" defTabSz="800100">
            <a:lnSpc>
              <a:spcPct val="90000"/>
            </a:lnSpc>
            <a:spcBef>
              <a:spcPct val="0"/>
            </a:spcBef>
            <a:spcAft>
              <a:spcPct val="15000"/>
            </a:spcAft>
            <a:buChar char="••"/>
          </a:pPr>
          <a:r>
            <a:rPr lang="en-US" sz="1800" kern="1200" dirty="0" smtClean="0"/>
            <a:t>Replay from multiple hosts</a:t>
          </a:r>
          <a:endParaRPr lang="en-US" sz="1800" kern="1200" dirty="0"/>
        </a:p>
      </dsp:txBody>
      <dsp:txXfrm rot="5400000">
        <a:off x="7787917" y="926076"/>
        <a:ext cx="3621639" cy="2778233"/>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86280" y="8829967"/>
            <a:ext cx="3037840" cy="464820"/>
          </a:xfrm>
          <a:prstGeom prst="rect">
            <a:avLst/>
          </a:prstGeom>
        </p:spPr>
        <p:txBody>
          <a:bodyPr vert="horz" lIns="93177" tIns="46589" rIns="93177" bIns="46589" rtlCol="0" anchor="b"/>
          <a:lstStyle>
            <a:lvl1pPr algn="r">
              <a:defRPr sz="1200"/>
            </a:lvl1pPr>
          </a:lstStyle>
          <a:p>
            <a:pPr algn="ctr"/>
            <a:fld id="{47855BD9-AF71-426C-9B9B-B0E52B88852E}" type="slidenum">
              <a:rPr lang="de-DE" sz="100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76263" y="622300"/>
            <a:ext cx="5857875" cy="3295650"/>
          </a:xfrm>
          <a:prstGeom prst="rect">
            <a:avLst/>
          </a:prstGeom>
          <a:noFill/>
          <a:ln w="12700">
            <a:solidFill>
              <a:prstClr val="black"/>
            </a:solidFill>
          </a:ln>
        </p:spPr>
        <p:txBody>
          <a:bodyPr vert="horz" lIns="93177" tIns="46589" rIns="93177" bIns="46589" rtlCol="0" anchor="ctr"/>
          <a:lstStyle/>
          <a:p>
            <a:endParaRPr lang="de-DE" dirty="0"/>
          </a:p>
        </p:txBody>
      </p:sp>
      <p:sp>
        <p:nvSpPr>
          <p:cNvPr id="5" name="Notes Placeholder 4"/>
          <p:cNvSpPr>
            <a:spLocks noGrp="1"/>
          </p:cNvSpPr>
          <p:nvPr>
            <p:ph type="body" sz="quarter" idx="3"/>
          </p:nvPr>
        </p:nvSpPr>
        <p:spPr>
          <a:xfrm>
            <a:off x="561200" y="4282040"/>
            <a:ext cx="5888000" cy="4004918"/>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3023235" y="9063992"/>
            <a:ext cx="963931" cy="208781"/>
          </a:xfrm>
          <a:prstGeom prst="rect">
            <a:avLst/>
          </a:prstGeom>
        </p:spPr>
        <p:txBody>
          <a:bodyPr vert="horz" lIns="93177" tIns="46589" rIns="93177" bIns="46589"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592" rtl="0" eaLnBrk="1" latinLnBrk="0" hangingPunct="1">
      <a:defRPr sz="1400" kern="1200">
        <a:solidFill>
          <a:schemeClr val="tx1"/>
        </a:solidFill>
        <a:latin typeface="+mn-lt"/>
        <a:ea typeface="+mn-ea"/>
        <a:cs typeface="+mn-cs"/>
      </a:defRPr>
    </a:lvl1pPr>
    <a:lvl2pPr marL="321434" indent="-214290" algn="l" defTabSz="1088592"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534847" indent="-217341" algn="l" defTabSz="1088592"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701" indent="-158754" algn="l" defTabSz="1088592"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183" algn="l" defTabSz="1088592" rtl="0" eaLnBrk="1" latinLnBrk="0" hangingPunct="1">
      <a:defRPr sz="1400" kern="1200">
        <a:solidFill>
          <a:schemeClr val="tx1"/>
        </a:solidFill>
        <a:latin typeface="+mn-lt"/>
        <a:ea typeface="+mn-ea"/>
        <a:cs typeface="+mn-cs"/>
      </a:defRPr>
    </a:lvl5pPr>
    <a:lvl6pPr marL="2721479" algn="l" defTabSz="1088592" rtl="0" eaLnBrk="1" latinLnBrk="0" hangingPunct="1">
      <a:defRPr sz="1400" kern="1200">
        <a:solidFill>
          <a:schemeClr val="tx1"/>
        </a:solidFill>
        <a:latin typeface="+mn-lt"/>
        <a:ea typeface="+mn-ea"/>
        <a:cs typeface="+mn-cs"/>
      </a:defRPr>
    </a:lvl6pPr>
    <a:lvl7pPr marL="3265776" algn="l" defTabSz="1088592" rtl="0" eaLnBrk="1" latinLnBrk="0" hangingPunct="1">
      <a:defRPr sz="1400" kern="1200">
        <a:solidFill>
          <a:schemeClr val="tx1"/>
        </a:solidFill>
        <a:latin typeface="+mn-lt"/>
        <a:ea typeface="+mn-ea"/>
        <a:cs typeface="+mn-cs"/>
      </a:defRPr>
    </a:lvl7pPr>
    <a:lvl8pPr marL="3810071" algn="l" defTabSz="1088592" rtl="0" eaLnBrk="1" latinLnBrk="0" hangingPunct="1">
      <a:defRPr sz="1400" kern="1200">
        <a:solidFill>
          <a:schemeClr val="tx1"/>
        </a:solidFill>
        <a:latin typeface="+mn-lt"/>
        <a:ea typeface="+mn-ea"/>
        <a:cs typeface="+mn-cs"/>
      </a:defRPr>
    </a:lvl8pPr>
    <a:lvl9pPr marL="4354367" algn="l" defTabSz="108859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1</a:t>
            </a:fld>
            <a:endParaRPr dirty="0">
              <a:solidFill>
                <a:prstClr val="black"/>
              </a:solidFill>
            </a:endParaRPr>
          </a:p>
        </p:txBody>
      </p:sp>
      <p:sp>
        <p:nvSpPr>
          <p:cNvPr id="10" name="Slide Image Placeholder 9"/>
          <p:cNvSpPr>
            <a:spLocks noGrp="1" noRot="1" noChangeAspect="1"/>
          </p:cNvSpPr>
          <p:nvPr>
            <p:ph type="sldImg"/>
          </p:nvPr>
        </p:nvSpPr>
        <p:spPr>
          <a:xfrm>
            <a:off x="576263" y="622300"/>
            <a:ext cx="5857875" cy="3295650"/>
          </a:xfrm>
        </p:spPr>
      </p:sp>
      <p:sp>
        <p:nvSpPr>
          <p:cNvPr id="11" name="Notes Placeholder 10"/>
          <p:cNvSpPr>
            <a:spLocks noGrp="1"/>
          </p:cNvSpPr>
          <p:nvPr>
            <p:ph type="body" idx="1"/>
          </p:nvPr>
        </p:nvSpPr>
        <p:spPr/>
        <p:txBody>
          <a:bodyPr>
            <a:normAutofit/>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bwMode="auto">
          <a:xfrm>
            <a:off x="-649288" y="285750"/>
            <a:ext cx="8167688" cy="45958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p:cNvSpPr>
            <a:spLocks noGrp="1" noChangeArrowheads="1"/>
          </p:cNvSpPr>
          <p:nvPr>
            <p:ph type="body" idx="1"/>
          </p:nvPr>
        </p:nvSpPr>
        <p:spPr bwMode="auto">
          <a:xfrm>
            <a:off x="508000" y="5183188"/>
            <a:ext cx="5842000" cy="3451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ea typeface="ＭＳ Ｐゴシック" pitchFamily="34" charset="-128"/>
              <a:cs typeface="Geneva" charset="-128"/>
            </a:endParaRPr>
          </a:p>
        </p:txBody>
      </p:sp>
    </p:spTree>
    <p:extLst>
      <p:ext uri="{BB962C8B-B14F-4D97-AF65-F5344CB8AC3E}">
        <p14:creationId xmlns:p14="http://schemas.microsoft.com/office/powerpoint/2010/main" val="2281278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6263" y="622300"/>
            <a:ext cx="5857875" cy="3295650"/>
          </a:xfrm>
        </p:spPr>
      </p:sp>
      <p:sp>
        <p:nvSpPr>
          <p:cNvPr id="3" name="Notes Placeholder 2"/>
          <p:cNvSpPr>
            <a:spLocks noGrp="1"/>
          </p:cNvSpPr>
          <p:nvPr>
            <p:ph type="body" idx="1"/>
          </p:nvPr>
        </p:nvSpPr>
        <p:spPr/>
        <p:txBody>
          <a:bodyPr>
            <a:normAutofit fontScale="92500" lnSpcReduction="10000"/>
          </a:bodyPr>
          <a:lstStyle/>
          <a:p>
            <a:r>
              <a:rPr lang="en-US" dirty="0" smtClean="0"/>
              <a:t>ASE 16.0 released in April 2014 focused on:</a:t>
            </a:r>
          </a:p>
          <a:p>
            <a:pPr marL="347936" lvl="2" indent="-169736">
              <a:buFont typeface="Arial" panose="020B0604020202020204" pitchFamily="34" charset="0"/>
              <a:buChar char="•"/>
            </a:pPr>
            <a:r>
              <a:rPr lang="en-US" sz="1400" b="1" dirty="0"/>
              <a:t>Scale</a:t>
            </a:r>
            <a:r>
              <a:rPr lang="en-US" sz="1400" dirty="0"/>
              <a:t> -  eliminating resource contention and improving concurrency so that the power of large SMPs servers can be fully used to support millions of user and machine-to-machine transactions on large volumes of data</a:t>
            </a:r>
          </a:p>
          <a:p>
            <a:pPr marL="347936" lvl="2" indent="-169736">
              <a:buFont typeface="Arial" panose="020B0604020202020204" pitchFamily="34" charset="0"/>
              <a:buChar char="•"/>
            </a:pPr>
            <a:r>
              <a:rPr lang="en-US" sz="1400" b="1" dirty="0"/>
              <a:t>Speed</a:t>
            </a:r>
            <a:r>
              <a:rPr lang="en-US" sz="1400" dirty="0"/>
              <a:t> - returning results to users faster by reducing disk I/O operations and optimizing query execution</a:t>
            </a:r>
          </a:p>
          <a:p>
            <a:pPr marL="347936" lvl="2" indent="-169736">
              <a:buFont typeface="Arial" panose="020B0604020202020204" pitchFamily="34" charset="0"/>
              <a:buChar char="•"/>
            </a:pPr>
            <a:r>
              <a:rPr lang="en-US" sz="1400" b="1" dirty="0"/>
              <a:t>Security</a:t>
            </a:r>
            <a:r>
              <a:rPr lang="en-US" sz="1400" dirty="0"/>
              <a:t> - protecting the privacy of data without interfering with system performance, and ensuring that businesses never experience data loss even in the case of a disaster</a:t>
            </a:r>
          </a:p>
          <a:p>
            <a:pPr marL="347936" lvl="2" indent="-169736">
              <a:buFont typeface="Arial" panose="020B0604020202020204" pitchFamily="34" charset="0"/>
              <a:buChar char="•"/>
            </a:pPr>
            <a:r>
              <a:rPr lang="en-US" sz="1400" b="1" dirty="0"/>
              <a:t>Simplicity</a:t>
            </a:r>
            <a:r>
              <a:rPr lang="en-US" sz="1400" dirty="0"/>
              <a:t> - lowering the cost of administering ASE deployments, no matter the size; and reducing development costs by allowing business applications to manipulate all kinds of data without modifying their source code.</a:t>
            </a:r>
            <a:endParaRPr lang="en-US" sz="1400" dirty="0">
              <a:solidFill>
                <a:srgbClr val="000000"/>
              </a:solidFill>
            </a:endParaRPr>
          </a:p>
          <a:p>
            <a:endParaRPr lang="en-US" dirty="0" smtClean="0"/>
          </a:p>
          <a:p>
            <a:pPr marL="89100" lvl="1" indent="0">
              <a:buNone/>
            </a:pPr>
            <a:r>
              <a:rPr lang="en-US" b="1" dirty="0" smtClean="0"/>
              <a:t>ASE in 2015 builds on the foundation with:</a:t>
            </a:r>
          </a:p>
          <a:p>
            <a:pPr marL="461093" lvl="2" indent="-282893">
              <a:buFont typeface="Arial" panose="020B0604020202020204" pitchFamily="34" charset="0"/>
              <a:buChar char="•"/>
            </a:pPr>
            <a:r>
              <a:rPr lang="en-US" sz="1400" b="1" dirty="0"/>
              <a:t>Acceleration – </a:t>
            </a:r>
            <a:r>
              <a:rPr lang="en-US" sz="1400" dirty="0"/>
              <a:t>leveraging in-memory computing to reduce latency and increase throughput</a:t>
            </a:r>
          </a:p>
          <a:p>
            <a:pPr marL="461093" lvl="2" indent="-282893">
              <a:buFont typeface="Arial" panose="020B0604020202020204" pitchFamily="34" charset="0"/>
              <a:buChar char="•"/>
            </a:pPr>
            <a:r>
              <a:rPr lang="en-US" sz="1400" b="1" dirty="0"/>
              <a:t>Availability – </a:t>
            </a:r>
            <a:r>
              <a:rPr lang="en-US" sz="1400" dirty="0"/>
              <a:t>Guaranteeing data and transaction availability and minimizing planned and unplanned downtime</a:t>
            </a:r>
          </a:p>
          <a:p>
            <a:pPr marL="461093" lvl="2" indent="-282893">
              <a:buFont typeface="Arial" panose="020B0604020202020204" pitchFamily="34" charset="0"/>
              <a:buChar char="•"/>
            </a:pPr>
            <a:r>
              <a:rPr lang="en-US" sz="1400" b="1" dirty="0"/>
              <a:t>Agility – </a:t>
            </a:r>
            <a:r>
              <a:rPr lang="en-US" sz="1400" dirty="0"/>
              <a:t>streamlining operations, reducing costs, and enabling innovation</a:t>
            </a:r>
            <a:endParaRPr lang="en-US" b="0" dirty="0" smtClean="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65</a:t>
            </a:fld>
            <a:endParaRPr lang="de-DE" dirty="0"/>
          </a:p>
        </p:txBody>
      </p:sp>
    </p:spTree>
    <p:extLst>
      <p:ext uri="{BB962C8B-B14F-4D97-AF65-F5344CB8AC3E}">
        <p14:creationId xmlns:p14="http://schemas.microsoft.com/office/powerpoint/2010/main" val="203871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 y="396875"/>
            <a:ext cx="7264400" cy="40862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8D8AB3-3155-4003-8FFA-F623DD8CA1C0}" type="slidenum">
              <a:rPr lang="en-US" smtClean="0"/>
              <a:t>67</a:t>
            </a:fld>
            <a:endParaRPr lang="en-US" dirty="0"/>
          </a:p>
        </p:txBody>
      </p:sp>
    </p:spTree>
    <p:extLst>
      <p:ext uri="{BB962C8B-B14F-4D97-AF65-F5344CB8AC3E}">
        <p14:creationId xmlns:p14="http://schemas.microsoft.com/office/powerpoint/2010/main" val="3596141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D6B2C5EA-86FE-40DD-9334-397052DA8A13}" type="slidenum">
              <a:rPr lang="en-US"/>
              <a:pPr/>
              <a:t>69</a:t>
            </a:fld>
            <a:endParaRPr lang="en-US"/>
          </a:p>
        </p:txBody>
      </p:sp>
      <p:sp>
        <p:nvSpPr>
          <p:cNvPr id="38914" name="Rectangle 1026"/>
          <p:cNvSpPr>
            <a:spLocks noGrp="1" noRot="1" noChangeAspect="1" noChangeArrowheads="1" noTextEdit="1"/>
          </p:cNvSpPr>
          <p:nvPr>
            <p:ph type="sldImg"/>
          </p:nvPr>
        </p:nvSpPr>
        <p:spPr>
          <a:xfrm>
            <a:off x="1306513" y="622300"/>
            <a:ext cx="4397375" cy="3297238"/>
          </a:xfrm>
          <a:ln/>
        </p:spPr>
      </p:sp>
      <p:sp>
        <p:nvSpPr>
          <p:cNvPr id="38915" name="Rectangle 1027"/>
          <p:cNvSpPr>
            <a:spLocks noGrp="1" noChangeArrowheads="1"/>
          </p:cNvSpPr>
          <p:nvPr>
            <p:ph type="body" idx="1"/>
          </p:nvPr>
        </p:nvSpPr>
        <p:spPr>
          <a:xfrm>
            <a:off x="701040" y="4415791"/>
            <a:ext cx="5608320" cy="4183380"/>
          </a:xfrm>
        </p:spPr>
        <p:txBody>
          <a:bodyPr lIns="90498" tIns="45248" rIns="90498" bIns="45248"/>
          <a:lstStyle/>
          <a:p>
            <a:pPr lvl="2">
              <a:defRPr/>
            </a:pPr>
            <a:r>
              <a:rPr lang="en-US" sz="1600" dirty="0"/>
              <a:t>Data federation from SAP ASE to HANA and from SAP HANA to ASE</a:t>
            </a:r>
          </a:p>
          <a:p>
            <a:pPr lvl="2">
              <a:defRPr/>
            </a:pPr>
            <a:r>
              <a:rPr lang="en-US" sz="1600" dirty="0"/>
              <a:t>Replication from SAP ASE into SAP HANA</a:t>
            </a:r>
          </a:p>
          <a:p>
            <a:pPr lvl="2">
              <a:defRPr/>
            </a:pPr>
            <a:r>
              <a:rPr lang="en-US" sz="1600" dirty="0"/>
              <a:t>Integrated SAP HANA/ASE installation and management Integrated installation and Admin</a:t>
            </a:r>
            <a:r>
              <a:rPr lang="en-US" sz="1600" dirty="0">
                <a:solidFill>
                  <a:srgbClr val="F0AB00"/>
                </a:solidFill>
              </a:rPr>
              <a:t>, </a:t>
            </a:r>
            <a:r>
              <a:rPr lang="en-US" sz="1600" dirty="0">
                <a:solidFill>
                  <a:schemeClr val="tx2"/>
                </a:solidFill>
              </a:rPr>
              <a:t> </a:t>
            </a:r>
            <a:r>
              <a:rPr lang="en-US" sz="1600" dirty="0"/>
              <a:t>Single configuration management, HANA Studio support for SAP ASE (for monitoring only) </a:t>
            </a:r>
            <a:endParaRPr lang="en-US" sz="1600" dirty="0">
              <a:solidFill>
                <a:srgbClr val="F0AB00"/>
              </a:solidFill>
            </a:endParaRPr>
          </a:p>
          <a:p>
            <a:pPr marL="264033" lvl="2" indent="0">
              <a:buNone/>
              <a:defRPr/>
            </a:pPr>
            <a:endParaRPr lang="en-US" sz="1600" dirty="0">
              <a:solidFill>
                <a:schemeClr val="tx2"/>
              </a:solidFill>
            </a:endParaRPr>
          </a:p>
          <a:p>
            <a:pPr defTabSz="905256">
              <a:defRPr/>
            </a:pPr>
            <a:endParaRPr lang="en-US" sz="1200" dirty="0"/>
          </a:p>
        </p:txBody>
      </p:sp>
    </p:spTree>
    <p:extLst>
      <p:ext uri="{BB962C8B-B14F-4D97-AF65-F5344CB8AC3E}">
        <p14:creationId xmlns:p14="http://schemas.microsoft.com/office/powerpoint/2010/main" val="1033410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Comment on the graph – in this case we see contention causing peaks and troughs (when contention isn’t occurring as much) in the response times for the ASE</a:t>
            </a:r>
            <a:r>
              <a:rPr lang="en-US" baseline="0" dirty="0" smtClean="0"/>
              <a:t> 16sp01 system.   This is very common as contention can occur sporadically due to </a:t>
            </a:r>
            <a:r>
              <a:rPr lang="en-US" baseline="0" dirty="0" err="1" smtClean="0"/>
              <a:t>cpu</a:t>
            </a:r>
            <a:r>
              <a:rPr lang="en-US" baseline="0" dirty="0" smtClean="0"/>
              <a:t> timing.</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84</a:t>
            </a:fld>
            <a:endParaRPr lang="de-DE" dirty="0"/>
          </a:p>
        </p:txBody>
      </p:sp>
    </p:spTree>
    <p:extLst>
      <p:ext uri="{BB962C8B-B14F-4D97-AF65-F5344CB8AC3E}">
        <p14:creationId xmlns:p14="http://schemas.microsoft.com/office/powerpoint/2010/main" val="280054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 y="396875"/>
            <a:ext cx="7264400" cy="4086225"/>
          </a:xfrm>
        </p:spPr>
      </p:sp>
      <p:sp>
        <p:nvSpPr>
          <p:cNvPr id="3" name="Notes Placeholder 2"/>
          <p:cNvSpPr>
            <a:spLocks noGrp="1"/>
          </p:cNvSpPr>
          <p:nvPr>
            <p:ph type="body" idx="1"/>
          </p:nvPr>
        </p:nvSpPr>
        <p:spPr/>
        <p:txBody>
          <a:bodyPr>
            <a:normAutofit/>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104</a:t>
            </a:fld>
            <a:endParaRPr lang="de-DE"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0"/>
            <a:ext cx="8724900" cy="49085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106</a:t>
            </a:fld>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4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8A21F1-2A33-4C1F-95D5-273B3516ED4C}" type="slidenum">
              <a:rPr lang="en-US" smtClean="0">
                <a:solidFill>
                  <a:prstClr val="black"/>
                </a:solidFill>
                <a:latin typeface="Calibri"/>
              </a:rPr>
              <a:pPr/>
              <a:t>11</a:t>
            </a:fld>
            <a:endParaRPr lang="en-US" dirty="0">
              <a:solidFill>
                <a:prstClr val="black"/>
              </a:solidFill>
              <a:latin typeface="Calibri"/>
            </a:endParaRPr>
          </a:p>
        </p:txBody>
      </p:sp>
    </p:spTree>
    <p:extLst>
      <p:ext uri="{BB962C8B-B14F-4D97-AF65-F5344CB8AC3E}">
        <p14:creationId xmlns:p14="http://schemas.microsoft.com/office/powerpoint/2010/main" val="1647932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7850" y="623888"/>
            <a:ext cx="5854700" cy="3294062"/>
          </a:xfrm>
        </p:spPr>
      </p:sp>
      <p:sp>
        <p:nvSpPr>
          <p:cNvPr id="3" name="Notes Placeholder 2"/>
          <p:cNvSpPr>
            <a:spLocks noGrp="1"/>
          </p:cNvSpPr>
          <p:nvPr>
            <p:ph type="body" idx="1"/>
          </p:nvPr>
        </p:nvSpPr>
        <p:spPr/>
        <p:txBody>
          <a:bodyPr/>
          <a:lstStyle/>
          <a:p>
            <a:r>
              <a:rPr lang="en-US" dirty="0" smtClean="0"/>
              <a:t>http://global.sap.com/solutions/benchmark/sd2tier.epx</a:t>
            </a:r>
          </a:p>
          <a:p>
            <a:endParaRPr lang="en-US" dirty="0" smtClean="0"/>
          </a:p>
          <a:p>
            <a:r>
              <a:rPr lang="en-US" sz="1200" kern="1200" dirty="0" smtClean="0">
                <a:solidFill>
                  <a:schemeClr val="tx1"/>
                </a:solidFill>
                <a:effectLst/>
                <a:ea typeface="+mn-ea"/>
                <a:cs typeface="+mn-cs"/>
              </a:rPr>
              <a:t>This beats SQL Server on both  IBM and HP:</a:t>
            </a:r>
            <a:endParaRPr lang="en-US" dirty="0" smtClean="0"/>
          </a:p>
          <a:p>
            <a:endParaRPr lang="en-US" dirty="0"/>
          </a:p>
        </p:txBody>
      </p:sp>
      <p:sp>
        <p:nvSpPr>
          <p:cNvPr id="4" name="Slide Number Placeholder 3"/>
          <p:cNvSpPr>
            <a:spLocks noGrp="1"/>
          </p:cNvSpPr>
          <p:nvPr>
            <p:ph type="sldNum" sz="quarter" idx="10"/>
          </p:nvPr>
        </p:nvSpPr>
        <p:spPr/>
        <p:txBody>
          <a:bodyPr/>
          <a:lstStyle/>
          <a:p>
            <a:fld id="{6005C4CB-A37C-487E-8947-7DA7308621B1}" type="slidenum">
              <a:rPr lang="en-US" smtClean="0"/>
              <a:pPr/>
              <a:t>12</a:t>
            </a:fld>
            <a:endParaRPr lang="en-US"/>
          </a:p>
        </p:txBody>
      </p:sp>
    </p:spTree>
    <p:extLst>
      <p:ext uri="{BB962C8B-B14F-4D97-AF65-F5344CB8AC3E}">
        <p14:creationId xmlns:p14="http://schemas.microsoft.com/office/powerpoint/2010/main" val="328409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7850" y="623888"/>
            <a:ext cx="5854700" cy="3294062"/>
          </a:xfrm>
        </p:spPr>
      </p:sp>
      <p:sp>
        <p:nvSpPr>
          <p:cNvPr id="3" name="Notes Placeholder 2"/>
          <p:cNvSpPr>
            <a:spLocks noGrp="1"/>
          </p:cNvSpPr>
          <p:nvPr>
            <p:ph type="body" idx="1"/>
          </p:nvPr>
        </p:nvSpPr>
        <p:spPr/>
        <p:txBody>
          <a:bodyPr/>
          <a:lstStyle/>
          <a:p>
            <a:r>
              <a:rPr lang="en-US" dirty="0" smtClean="0"/>
              <a:t>http://global.sap.com/solutions/benchmark/sd2tier.epx</a:t>
            </a:r>
          </a:p>
          <a:p>
            <a:endParaRPr lang="en-US" dirty="0" smtClean="0"/>
          </a:p>
          <a:p>
            <a:r>
              <a:rPr lang="en-US" sz="1200" kern="1200" dirty="0" smtClean="0">
                <a:solidFill>
                  <a:schemeClr val="tx1"/>
                </a:solidFill>
                <a:effectLst/>
                <a:ea typeface="+mn-ea"/>
                <a:cs typeface="+mn-cs"/>
              </a:rPr>
              <a:t>This beats SQL Server on both  IBM and HP:</a:t>
            </a:r>
            <a:endParaRPr lang="en-US" dirty="0" smtClean="0"/>
          </a:p>
          <a:p>
            <a:endParaRPr lang="en-US" dirty="0"/>
          </a:p>
        </p:txBody>
      </p:sp>
      <p:sp>
        <p:nvSpPr>
          <p:cNvPr id="4" name="Slide Number Placeholder 3"/>
          <p:cNvSpPr>
            <a:spLocks noGrp="1"/>
          </p:cNvSpPr>
          <p:nvPr>
            <p:ph type="sldNum" sz="quarter" idx="10"/>
          </p:nvPr>
        </p:nvSpPr>
        <p:spPr/>
        <p:txBody>
          <a:bodyPr/>
          <a:lstStyle/>
          <a:p>
            <a:fld id="{6005C4CB-A37C-487E-8947-7DA7308621B1}" type="slidenum">
              <a:rPr lang="en-US" smtClean="0"/>
              <a:pPr/>
              <a:t>13</a:t>
            </a:fld>
            <a:endParaRPr lang="en-US"/>
          </a:p>
        </p:txBody>
      </p:sp>
    </p:spTree>
    <p:extLst>
      <p:ext uri="{BB962C8B-B14F-4D97-AF65-F5344CB8AC3E}">
        <p14:creationId xmlns:p14="http://schemas.microsoft.com/office/powerpoint/2010/main" val="328409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32</a:t>
            </a:fld>
            <a:endParaRPr lang="de-DE"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33</a:t>
            </a:fld>
            <a:endParaRPr lang="de-D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36</a:t>
            </a:fld>
            <a:endParaRPr lang="de-D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39</a:t>
            </a:fld>
            <a:endParaRPr lang="de-D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7850" y="623888"/>
            <a:ext cx="5854700" cy="3294062"/>
          </a:xfrm>
        </p:spPr>
      </p:sp>
      <p:sp>
        <p:nvSpPr>
          <p:cNvPr id="3" name="Notes Placeholder 2"/>
          <p:cNvSpPr>
            <a:spLocks noGrp="1"/>
          </p:cNvSpPr>
          <p:nvPr>
            <p:ph type="body" idx="1"/>
          </p:nvPr>
        </p:nvSpPr>
        <p:spPr/>
        <p:txBody>
          <a:bodyPr/>
          <a:lstStyle/>
          <a:p>
            <a:r>
              <a:rPr lang="en-US" dirty="0" smtClean="0"/>
              <a:t>Note: Lazy decompression is now a 2015 feature - removed</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4055968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algn="ctr" defTabSz="1088776"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1257200"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algn="ctr" defTabSz="1088776" fontAlgn="base">
              <a:spcBef>
                <a:spcPct val="50000"/>
              </a:spcBef>
              <a:spcAft>
                <a:spcPct val="0"/>
              </a:spcAft>
              <a:buClr>
                <a:srgbClr val="F0AB00"/>
              </a:buClr>
              <a:buSzPct val="80000"/>
            </a:pPr>
            <a:endParaRPr lang="en-US" sz="1900" kern="0" dirty="0" smtClean="0">
              <a:solidFill>
                <a:srgbClr val="000000"/>
              </a:solidFil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extLst>
      <p:ext uri="{BB962C8B-B14F-4D97-AF65-F5344CB8AC3E}">
        <p14:creationId xmlns:p14="http://schemas.microsoft.com/office/powerpoint/2010/main" val="3893595414"/>
      </p:ext>
    </p:extLst>
  </p:cSld>
  <p:clrMapOvr>
    <a:masterClrMapping/>
  </p:clrMapOvr>
  <p:transition spd="slow">
    <p:wip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smtClean="0"/>
              <a:t>Click icon to add picture</a:t>
            </a:r>
            <a:endParaRPr lang="en-US" dirty="0"/>
          </a:p>
        </p:txBody>
      </p:sp>
      <p:sp>
        <p:nvSpPr>
          <p:cNvPr id="6" name="Text Placeholder 3"/>
          <p:cNvSpPr>
            <a:spLocks noGrp="1"/>
          </p:cNvSpPr>
          <p:nvPr>
            <p:ph type="body" sz="quarter" idx="12" hasCustomPrompt="1"/>
          </p:nvPr>
        </p:nvSpPr>
        <p:spPr>
          <a:xfrm>
            <a:off x="324000" y="1320799"/>
            <a:ext cx="7135133" cy="5122333"/>
          </a:xfrm>
        </p:spPr>
        <p:txBody>
          <a:bodyPr>
            <a:normAutofit/>
          </a:bodyPr>
          <a:lstStyle>
            <a:lvl1pPr>
              <a:defRPr/>
            </a:lvl1pPr>
            <a:lvl2pPr marL="182880" indent="-182880">
              <a:spcBef>
                <a:spcPts val="300"/>
              </a:spcBef>
              <a:buSzPct val="100000"/>
              <a:buFont typeface="Arial" panose="020B0604020202020204" pitchFamily="34" charset="0"/>
              <a:buChar char="•"/>
              <a:defRPr/>
            </a:lvl2pPr>
            <a:lvl3pPr marL="548640" indent="-274320">
              <a:spcBef>
                <a:spcPts val="0"/>
              </a:spcBef>
              <a:buClr>
                <a:schemeClr val="bg1">
                  <a:lumMod val="50000"/>
                </a:schemeClr>
              </a:buClr>
              <a:buSzPct val="100000"/>
              <a:buFont typeface="Wingdings" panose="05000000000000000000" pitchFamily="2" charset="2"/>
              <a:buChar char="ü"/>
              <a:defRPr/>
            </a:lvl3pPr>
            <a:lvl4pPr marL="822960">
              <a:spcBef>
                <a:spcPts val="0"/>
              </a:spcBef>
              <a:defRPr sz="1400"/>
            </a:lvl4pPr>
            <a:lvl5pPr marL="1005840">
              <a:spcBef>
                <a:spcPts val="0"/>
              </a:spcBef>
              <a:defRPr sz="1400"/>
            </a:lvl5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070152"/>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5" name="Text Placeholder 3"/>
          <p:cNvSpPr>
            <a:spLocks noGrp="1"/>
          </p:cNvSpPr>
          <p:nvPr>
            <p:ph type="body" sz="quarter" idx="11" hasCustomPrompt="1"/>
          </p:nvPr>
        </p:nvSpPr>
        <p:spPr>
          <a:xfrm>
            <a:off x="432113" y="1456343"/>
            <a:ext cx="5843712" cy="4924833"/>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326060"/>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5" name="Text Placeholder 3"/>
          <p:cNvSpPr>
            <a:spLocks noGrp="1"/>
          </p:cNvSpPr>
          <p:nvPr>
            <p:ph type="body" sz="quarter" idx="11" hasCustomPrompt="1"/>
          </p:nvPr>
        </p:nvSpPr>
        <p:spPr>
          <a:xfrm>
            <a:off x="432112" y="4062202"/>
            <a:ext cx="11349891" cy="2318974"/>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627196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0640077"/>
      </p:ext>
    </p:extLst>
  </p:cSld>
  <p:clrMapOvr>
    <a:masterClrMapping/>
  </p:clrMapOvr>
  <mc:AlternateContent xmlns:mc="http://schemas.openxmlformats.org/markup-compatibility/2006" xmlns:p14="http://schemas.microsoft.com/office/powerpoint/2010/main">
    <mc:Choice Requires="p14">
      <p:transition p14:dur="0"/>
    </mc:Choice>
    <mc:Fallback xmlns:mv="urn:schemas-microsoft-com:mac:vml"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Overview: Key Themes, Capabilities, and Innovations">
    <p:spTree>
      <p:nvGrpSpPr>
        <p:cNvPr id="1" name=""/>
        <p:cNvGrpSpPr/>
        <p:nvPr/>
      </p:nvGrpSpPr>
      <p:grpSpPr>
        <a:xfrm>
          <a:off x="0" y="0"/>
          <a:ext cx="0" cy="0"/>
          <a:chOff x="0" y="0"/>
          <a:chExt cx="0" cy="0"/>
        </a:xfrm>
      </p:grpSpPr>
      <p:sp>
        <p:nvSpPr>
          <p:cNvPr id="17" name="Freeform 16"/>
          <p:cNvSpPr/>
          <p:nvPr userDrawn="1"/>
        </p:nvSpPr>
        <p:spPr>
          <a:xfrm flipV="1">
            <a:off x="11261870" y="1691079"/>
            <a:ext cx="477019" cy="3889916"/>
          </a:xfrm>
          <a:custGeom>
            <a:avLst/>
            <a:gdLst>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5" fmla="*/ 0 w 3108960"/>
              <a:gd name="connsiteY5" fmla="*/ 2838298 h 2838298"/>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0" fmla="*/ 2611526 w 3108960"/>
              <a:gd name="connsiteY0" fmla="*/ 0 h 2838298"/>
              <a:gd name="connsiteX1" fmla="*/ 3108960 w 3108960"/>
              <a:gd name="connsiteY1" fmla="*/ 1419149 h 2838298"/>
              <a:gd name="connsiteX2" fmla="*/ 2626157 w 3108960"/>
              <a:gd name="connsiteY2" fmla="*/ 2838298 h 2838298"/>
              <a:gd name="connsiteX3" fmla="*/ 0 w 3108960"/>
              <a:gd name="connsiteY3" fmla="*/ 2838298 h 2838298"/>
              <a:gd name="connsiteX0" fmla="*/ 2611526 w 3108960"/>
              <a:gd name="connsiteY0" fmla="*/ 0 h 2838298"/>
              <a:gd name="connsiteX1" fmla="*/ 3108960 w 3108960"/>
              <a:gd name="connsiteY1" fmla="*/ 1419149 h 2838298"/>
              <a:gd name="connsiteX2" fmla="*/ 2874391 w 3108960"/>
              <a:gd name="connsiteY2" fmla="*/ 2833912 h 2838298"/>
              <a:gd name="connsiteX3" fmla="*/ 0 w 3108960"/>
              <a:gd name="connsiteY3" fmla="*/ 2838298 h 2838298"/>
              <a:gd name="connsiteX0" fmla="*/ 2874391 w 3108960"/>
              <a:gd name="connsiteY0" fmla="*/ 0 h 2857348"/>
              <a:gd name="connsiteX1" fmla="*/ 3108960 w 3108960"/>
              <a:gd name="connsiteY1" fmla="*/ 1438199 h 2857348"/>
              <a:gd name="connsiteX2" fmla="*/ 2874391 w 3108960"/>
              <a:gd name="connsiteY2" fmla="*/ 2852962 h 2857348"/>
              <a:gd name="connsiteX3" fmla="*/ 0 w 3108960"/>
              <a:gd name="connsiteY3" fmla="*/ 2857348 h 2857348"/>
              <a:gd name="connsiteX0" fmla="*/ 2874391 w 3108960"/>
              <a:gd name="connsiteY0" fmla="*/ 0 h 2857348"/>
              <a:gd name="connsiteX1" fmla="*/ 3108960 w 3108960"/>
              <a:gd name="connsiteY1" fmla="*/ 1438199 h 2857348"/>
              <a:gd name="connsiteX2" fmla="*/ 2789589 w 3108960"/>
              <a:gd name="connsiteY2" fmla="*/ 2852962 h 2857348"/>
              <a:gd name="connsiteX3" fmla="*/ 0 w 3108960"/>
              <a:gd name="connsiteY3" fmla="*/ 2857348 h 2857348"/>
              <a:gd name="connsiteX0" fmla="*/ 2874391 w 3108960"/>
              <a:gd name="connsiteY0" fmla="*/ 6125 h 2863473"/>
              <a:gd name="connsiteX1" fmla="*/ 2789589 w 3108960"/>
              <a:gd name="connsiteY1" fmla="*/ 0 h 2863473"/>
              <a:gd name="connsiteX2" fmla="*/ 3108960 w 3108960"/>
              <a:gd name="connsiteY2" fmla="*/ 1444324 h 2863473"/>
              <a:gd name="connsiteX3" fmla="*/ 2789589 w 3108960"/>
              <a:gd name="connsiteY3" fmla="*/ 2859087 h 2863473"/>
              <a:gd name="connsiteX4" fmla="*/ 0 w 3108960"/>
              <a:gd name="connsiteY4" fmla="*/ 2863473 h 2863473"/>
              <a:gd name="connsiteX0" fmla="*/ 2789589 w 3108960"/>
              <a:gd name="connsiteY0" fmla="*/ 0 h 2863473"/>
              <a:gd name="connsiteX1" fmla="*/ 3108960 w 3108960"/>
              <a:gd name="connsiteY1" fmla="*/ 1444324 h 2863473"/>
              <a:gd name="connsiteX2" fmla="*/ 2789589 w 3108960"/>
              <a:gd name="connsiteY2" fmla="*/ 2859087 h 2863473"/>
              <a:gd name="connsiteX3" fmla="*/ 0 w 3108960"/>
              <a:gd name="connsiteY3" fmla="*/ 2863473 h 2863473"/>
              <a:gd name="connsiteX0" fmla="*/ 2789589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789589 w 3108960"/>
              <a:gd name="connsiteY0" fmla="*/ 0 h 2863473"/>
              <a:gd name="connsiteX1" fmla="*/ 2954966 w 3108960"/>
              <a:gd name="connsiteY1" fmla="*/ 0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54966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954966 w 3108960"/>
              <a:gd name="connsiteY0" fmla="*/ 0 h 2863473"/>
              <a:gd name="connsiteX1" fmla="*/ 2973328 w 3108960"/>
              <a:gd name="connsiteY1" fmla="*/ 134408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73328 w 3108960"/>
              <a:gd name="connsiteY0" fmla="*/ 0 h 2729065"/>
              <a:gd name="connsiteX1" fmla="*/ 3108960 w 3108960"/>
              <a:gd name="connsiteY1" fmla="*/ 1309916 h 2729065"/>
              <a:gd name="connsiteX2" fmla="*/ 2954966 w 3108960"/>
              <a:gd name="connsiteY2" fmla="*/ 2720777 h 2729065"/>
              <a:gd name="connsiteX3" fmla="*/ 0 w 3108960"/>
              <a:gd name="connsiteY3" fmla="*/ 2729065 h 2729065"/>
              <a:gd name="connsiteX0" fmla="*/ 18362 w 153994"/>
              <a:gd name="connsiteY0" fmla="*/ 0 h 2720777"/>
              <a:gd name="connsiteX1" fmla="*/ 153994 w 153994"/>
              <a:gd name="connsiteY1" fmla="*/ 1309916 h 2720777"/>
              <a:gd name="connsiteX2" fmla="*/ 0 w 153994"/>
              <a:gd name="connsiteY2" fmla="*/ 2720777 h 2720777"/>
              <a:gd name="connsiteX0" fmla="*/ 18362 w 152058"/>
              <a:gd name="connsiteY0" fmla="*/ 0 h 2720777"/>
              <a:gd name="connsiteX1" fmla="*/ 152058 w 152058"/>
              <a:gd name="connsiteY1" fmla="*/ 1359842 h 2720777"/>
              <a:gd name="connsiteX2" fmla="*/ 0 w 152058"/>
              <a:gd name="connsiteY2" fmla="*/ 2720777 h 2720777"/>
            </a:gdLst>
            <a:ahLst/>
            <a:cxnLst>
              <a:cxn ang="0">
                <a:pos x="connsiteX0" y="connsiteY0"/>
              </a:cxn>
              <a:cxn ang="0">
                <a:pos x="connsiteX1" y="connsiteY1"/>
              </a:cxn>
              <a:cxn ang="0">
                <a:pos x="connsiteX2" y="connsiteY2"/>
              </a:cxn>
            </a:cxnLst>
            <a:rect l="l" t="t" r="r" b="b"/>
            <a:pathLst>
              <a:path w="152058" h="2720777">
                <a:moveTo>
                  <a:pt x="18362" y="0"/>
                </a:moveTo>
                <a:lnTo>
                  <a:pt x="152058" y="1359842"/>
                </a:lnTo>
                <a:lnTo>
                  <a:pt x="0" y="2720777"/>
                </a:lnTo>
              </a:path>
            </a:pathLst>
          </a:custGeom>
          <a:ln w="57150">
            <a:solidFill>
              <a:schemeClr val="accent2">
                <a:lumMod val="40000"/>
                <a:lumOff val="60000"/>
              </a:schemeClr>
            </a:solidFill>
          </a:ln>
          <a:effectLst/>
        </p:spPr>
        <p:style>
          <a:lnRef idx="1">
            <a:schemeClr val="accent1"/>
          </a:lnRef>
          <a:fillRef idx="0">
            <a:schemeClr val="accent1"/>
          </a:fillRef>
          <a:effectRef idx="0">
            <a:schemeClr val="accent1"/>
          </a:effectRef>
          <a:fontRef idx="minor">
            <a:schemeClr val="tx1"/>
          </a:fontRef>
        </p:style>
        <p:txBody>
          <a:bodyPr lIns="108878" tIns="54439" rIns="108878" bIns="54439" rtlCol="0" anchor="ctr"/>
          <a:lstStyle/>
          <a:p>
            <a:pPr marL="0" algn="ctr" defTabSz="1088776" rtl="0" eaLnBrk="1" latinLnBrk="0" hangingPunct="1"/>
            <a:endParaRPr lang="en-US" sz="2100" kern="1200">
              <a:solidFill>
                <a:schemeClr val="tx1"/>
              </a:solidFill>
              <a:latin typeface="+mn-lt"/>
              <a:ea typeface="+mn-ea"/>
              <a:cs typeface="+mn-cs"/>
            </a:endParaRPr>
          </a:p>
        </p:txBody>
      </p:sp>
      <p:sp>
        <p:nvSpPr>
          <p:cNvPr id="19" name="Freeform 18"/>
          <p:cNvSpPr/>
          <p:nvPr userDrawn="1"/>
        </p:nvSpPr>
        <p:spPr>
          <a:xfrm flipV="1">
            <a:off x="7466627" y="1691079"/>
            <a:ext cx="477019" cy="3889916"/>
          </a:xfrm>
          <a:custGeom>
            <a:avLst/>
            <a:gdLst>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5" fmla="*/ 0 w 3108960"/>
              <a:gd name="connsiteY5" fmla="*/ 2838298 h 2838298"/>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0" fmla="*/ 2611526 w 3108960"/>
              <a:gd name="connsiteY0" fmla="*/ 0 h 2838298"/>
              <a:gd name="connsiteX1" fmla="*/ 3108960 w 3108960"/>
              <a:gd name="connsiteY1" fmla="*/ 1419149 h 2838298"/>
              <a:gd name="connsiteX2" fmla="*/ 2626157 w 3108960"/>
              <a:gd name="connsiteY2" fmla="*/ 2838298 h 2838298"/>
              <a:gd name="connsiteX3" fmla="*/ 0 w 3108960"/>
              <a:gd name="connsiteY3" fmla="*/ 2838298 h 2838298"/>
              <a:gd name="connsiteX0" fmla="*/ 2611526 w 3108960"/>
              <a:gd name="connsiteY0" fmla="*/ 0 h 2838298"/>
              <a:gd name="connsiteX1" fmla="*/ 3108960 w 3108960"/>
              <a:gd name="connsiteY1" fmla="*/ 1419149 h 2838298"/>
              <a:gd name="connsiteX2" fmla="*/ 2874391 w 3108960"/>
              <a:gd name="connsiteY2" fmla="*/ 2833912 h 2838298"/>
              <a:gd name="connsiteX3" fmla="*/ 0 w 3108960"/>
              <a:gd name="connsiteY3" fmla="*/ 2838298 h 2838298"/>
              <a:gd name="connsiteX0" fmla="*/ 2874391 w 3108960"/>
              <a:gd name="connsiteY0" fmla="*/ 0 h 2857348"/>
              <a:gd name="connsiteX1" fmla="*/ 3108960 w 3108960"/>
              <a:gd name="connsiteY1" fmla="*/ 1438199 h 2857348"/>
              <a:gd name="connsiteX2" fmla="*/ 2874391 w 3108960"/>
              <a:gd name="connsiteY2" fmla="*/ 2852962 h 2857348"/>
              <a:gd name="connsiteX3" fmla="*/ 0 w 3108960"/>
              <a:gd name="connsiteY3" fmla="*/ 2857348 h 2857348"/>
              <a:gd name="connsiteX0" fmla="*/ 2874391 w 3108960"/>
              <a:gd name="connsiteY0" fmla="*/ 0 h 2857348"/>
              <a:gd name="connsiteX1" fmla="*/ 3108960 w 3108960"/>
              <a:gd name="connsiteY1" fmla="*/ 1438199 h 2857348"/>
              <a:gd name="connsiteX2" fmla="*/ 2789589 w 3108960"/>
              <a:gd name="connsiteY2" fmla="*/ 2852962 h 2857348"/>
              <a:gd name="connsiteX3" fmla="*/ 0 w 3108960"/>
              <a:gd name="connsiteY3" fmla="*/ 2857348 h 2857348"/>
              <a:gd name="connsiteX0" fmla="*/ 2874391 w 3108960"/>
              <a:gd name="connsiteY0" fmla="*/ 6125 h 2863473"/>
              <a:gd name="connsiteX1" fmla="*/ 2789589 w 3108960"/>
              <a:gd name="connsiteY1" fmla="*/ 0 h 2863473"/>
              <a:gd name="connsiteX2" fmla="*/ 3108960 w 3108960"/>
              <a:gd name="connsiteY2" fmla="*/ 1444324 h 2863473"/>
              <a:gd name="connsiteX3" fmla="*/ 2789589 w 3108960"/>
              <a:gd name="connsiteY3" fmla="*/ 2859087 h 2863473"/>
              <a:gd name="connsiteX4" fmla="*/ 0 w 3108960"/>
              <a:gd name="connsiteY4" fmla="*/ 2863473 h 2863473"/>
              <a:gd name="connsiteX0" fmla="*/ 2789589 w 3108960"/>
              <a:gd name="connsiteY0" fmla="*/ 0 h 2863473"/>
              <a:gd name="connsiteX1" fmla="*/ 3108960 w 3108960"/>
              <a:gd name="connsiteY1" fmla="*/ 1444324 h 2863473"/>
              <a:gd name="connsiteX2" fmla="*/ 2789589 w 3108960"/>
              <a:gd name="connsiteY2" fmla="*/ 2859087 h 2863473"/>
              <a:gd name="connsiteX3" fmla="*/ 0 w 3108960"/>
              <a:gd name="connsiteY3" fmla="*/ 2863473 h 2863473"/>
              <a:gd name="connsiteX0" fmla="*/ 2789589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789589 w 3108960"/>
              <a:gd name="connsiteY0" fmla="*/ 0 h 2863473"/>
              <a:gd name="connsiteX1" fmla="*/ 2954966 w 3108960"/>
              <a:gd name="connsiteY1" fmla="*/ 0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54966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954966 w 3108960"/>
              <a:gd name="connsiteY0" fmla="*/ 0 h 2863473"/>
              <a:gd name="connsiteX1" fmla="*/ 2973328 w 3108960"/>
              <a:gd name="connsiteY1" fmla="*/ 134408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73328 w 3108960"/>
              <a:gd name="connsiteY0" fmla="*/ 0 h 2729065"/>
              <a:gd name="connsiteX1" fmla="*/ 3108960 w 3108960"/>
              <a:gd name="connsiteY1" fmla="*/ 1309916 h 2729065"/>
              <a:gd name="connsiteX2" fmla="*/ 2954966 w 3108960"/>
              <a:gd name="connsiteY2" fmla="*/ 2720777 h 2729065"/>
              <a:gd name="connsiteX3" fmla="*/ 0 w 3108960"/>
              <a:gd name="connsiteY3" fmla="*/ 2729065 h 2729065"/>
              <a:gd name="connsiteX0" fmla="*/ 18362 w 153994"/>
              <a:gd name="connsiteY0" fmla="*/ 0 h 2720777"/>
              <a:gd name="connsiteX1" fmla="*/ 153994 w 153994"/>
              <a:gd name="connsiteY1" fmla="*/ 1309916 h 2720777"/>
              <a:gd name="connsiteX2" fmla="*/ 0 w 153994"/>
              <a:gd name="connsiteY2" fmla="*/ 2720777 h 2720777"/>
              <a:gd name="connsiteX0" fmla="*/ 18362 w 152058"/>
              <a:gd name="connsiteY0" fmla="*/ 0 h 2720777"/>
              <a:gd name="connsiteX1" fmla="*/ 152058 w 152058"/>
              <a:gd name="connsiteY1" fmla="*/ 1359842 h 2720777"/>
              <a:gd name="connsiteX2" fmla="*/ 0 w 152058"/>
              <a:gd name="connsiteY2" fmla="*/ 2720777 h 2720777"/>
            </a:gdLst>
            <a:ahLst/>
            <a:cxnLst>
              <a:cxn ang="0">
                <a:pos x="connsiteX0" y="connsiteY0"/>
              </a:cxn>
              <a:cxn ang="0">
                <a:pos x="connsiteX1" y="connsiteY1"/>
              </a:cxn>
              <a:cxn ang="0">
                <a:pos x="connsiteX2" y="connsiteY2"/>
              </a:cxn>
            </a:cxnLst>
            <a:rect l="l" t="t" r="r" b="b"/>
            <a:pathLst>
              <a:path w="152058" h="2720777">
                <a:moveTo>
                  <a:pt x="18362" y="0"/>
                </a:moveTo>
                <a:lnTo>
                  <a:pt x="152058" y="1359842"/>
                </a:lnTo>
                <a:lnTo>
                  <a:pt x="0" y="2720777"/>
                </a:lnTo>
              </a:path>
            </a:pathLst>
          </a:custGeom>
          <a:ln w="57150">
            <a:solidFill>
              <a:schemeClr val="accent2">
                <a:lumMod val="40000"/>
                <a:lumOff val="60000"/>
              </a:schemeClr>
            </a:solidFill>
          </a:ln>
          <a:effectLst/>
        </p:spPr>
        <p:style>
          <a:lnRef idx="1">
            <a:schemeClr val="accent1"/>
          </a:lnRef>
          <a:fillRef idx="0">
            <a:schemeClr val="accent1"/>
          </a:fillRef>
          <a:effectRef idx="0">
            <a:schemeClr val="accent1"/>
          </a:effectRef>
          <a:fontRef idx="minor">
            <a:schemeClr val="tx1"/>
          </a:fontRef>
        </p:style>
        <p:txBody>
          <a:bodyPr lIns="108878" tIns="54439" rIns="108878" bIns="54439" rtlCol="0" anchor="ctr"/>
          <a:lstStyle/>
          <a:p>
            <a:pPr marL="0" algn="ctr" defTabSz="1088776" rtl="0" eaLnBrk="1" latinLnBrk="0" hangingPunct="1"/>
            <a:endParaRPr lang="en-US" sz="2100" kern="1200">
              <a:solidFill>
                <a:schemeClr val="tx1"/>
              </a:solidFill>
              <a:latin typeface="+mn-lt"/>
              <a:ea typeface="+mn-ea"/>
              <a:cs typeface="+mn-cs"/>
            </a:endParaRPr>
          </a:p>
        </p:txBody>
      </p:sp>
      <p:sp>
        <p:nvSpPr>
          <p:cNvPr id="20" name="Freeform 19"/>
          <p:cNvSpPr/>
          <p:nvPr userDrawn="1"/>
        </p:nvSpPr>
        <p:spPr>
          <a:xfrm flipV="1">
            <a:off x="3674056" y="1691079"/>
            <a:ext cx="477019" cy="3889916"/>
          </a:xfrm>
          <a:custGeom>
            <a:avLst/>
            <a:gdLst>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5" fmla="*/ 0 w 3108960"/>
              <a:gd name="connsiteY5" fmla="*/ 2838298 h 2838298"/>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0" fmla="*/ 2611526 w 3108960"/>
              <a:gd name="connsiteY0" fmla="*/ 0 h 2838298"/>
              <a:gd name="connsiteX1" fmla="*/ 3108960 w 3108960"/>
              <a:gd name="connsiteY1" fmla="*/ 1419149 h 2838298"/>
              <a:gd name="connsiteX2" fmla="*/ 2626157 w 3108960"/>
              <a:gd name="connsiteY2" fmla="*/ 2838298 h 2838298"/>
              <a:gd name="connsiteX3" fmla="*/ 0 w 3108960"/>
              <a:gd name="connsiteY3" fmla="*/ 2838298 h 2838298"/>
              <a:gd name="connsiteX0" fmla="*/ 2611526 w 3108960"/>
              <a:gd name="connsiteY0" fmla="*/ 0 h 2838298"/>
              <a:gd name="connsiteX1" fmla="*/ 3108960 w 3108960"/>
              <a:gd name="connsiteY1" fmla="*/ 1419149 h 2838298"/>
              <a:gd name="connsiteX2" fmla="*/ 2874391 w 3108960"/>
              <a:gd name="connsiteY2" fmla="*/ 2833912 h 2838298"/>
              <a:gd name="connsiteX3" fmla="*/ 0 w 3108960"/>
              <a:gd name="connsiteY3" fmla="*/ 2838298 h 2838298"/>
              <a:gd name="connsiteX0" fmla="*/ 2874391 w 3108960"/>
              <a:gd name="connsiteY0" fmla="*/ 0 h 2857348"/>
              <a:gd name="connsiteX1" fmla="*/ 3108960 w 3108960"/>
              <a:gd name="connsiteY1" fmla="*/ 1438199 h 2857348"/>
              <a:gd name="connsiteX2" fmla="*/ 2874391 w 3108960"/>
              <a:gd name="connsiteY2" fmla="*/ 2852962 h 2857348"/>
              <a:gd name="connsiteX3" fmla="*/ 0 w 3108960"/>
              <a:gd name="connsiteY3" fmla="*/ 2857348 h 2857348"/>
              <a:gd name="connsiteX0" fmla="*/ 2874391 w 3108960"/>
              <a:gd name="connsiteY0" fmla="*/ 0 h 2857348"/>
              <a:gd name="connsiteX1" fmla="*/ 3108960 w 3108960"/>
              <a:gd name="connsiteY1" fmla="*/ 1438199 h 2857348"/>
              <a:gd name="connsiteX2" fmla="*/ 2789589 w 3108960"/>
              <a:gd name="connsiteY2" fmla="*/ 2852962 h 2857348"/>
              <a:gd name="connsiteX3" fmla="*/ 0 w 3108960"/>
              <a:gd name="connsiteY3" fmla="*/ 2857348 h 2857348"/>
              <a:gd name="connsiteX0" fmla="*/ 2874391 w 3108960"/>
              <a:gd name="connsiteY0" fmla="*/ 6125 h 2863473"/>
              <a:gd name="connsiteX1" fmla="*/ 2789589 w 3108960"/>
              <a:gd name="connsiteY1" fmla="*/ 0 h 2863473"/>
              <a:gd name="connsiteX2" fmla="*/ 3108960 w 3108960"/>
              <a:gd name="connsiteY2" fmla="*/ 1444324 h 2863473"/>
              <a:gd name="connsiteX3" fmla="*/ 2789589 w 3108960"/>
              <a:gd name="connsiteY3" fmla="*/ 2859087 h 2863473"/>
              <a:gd name="connsiteX4" fmla="*/ 0 w 3108960"/>
              <a:gd name="connsiteY4" fmla="*/ 2863473 h 2863473"/>
              <a:gd name="connsiteX0" fmla="*/ 2789589 w 3108960"/>
              <a:gd name="connsiteY0" fmla="*/ 0 h 2863473"/>
              <a:gd name="connsiteX1" fmla="*/ 3108960 w 3108960"/>
              <a:gd name="connsiteY1" fmla="*/ 1444324 h 2863473"/>
              <a:gd name="connsiteX2" fmla="*/ 2789589 w 3108960"/>
              <a:gd name="connsiteY2" fmla="*/ 2859087 h 2863473"/>
              <a:gd name="connsiteX3" fmla="*/ 0 w 3108960"/>
              <a:gd name="connsiteY3" fmla="*/ 2863473 h 2863473"/>
              <a:gd name="connsiteX0" fmla="*/ 2789589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789589 w 3108960"/>
              <a:gd name="connsiteY0" fmla="*/ 0 h 2863473"/>
              <a:gd name="connsiteX1" fmla="*/ 2954966 w 3108960"/>
              <a:gd name="connsiteY1" fmla="*/ 0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54966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954966 w 3108960"/>
              <a:gd name="connsiteY0" fmla="*/ 0 h 2863473"/>
              <a:gd name="connsiteX1" fmla="*/ 2973328 w 3108960"/>
              <a:gd name="connsiteY1" fmla="*/ 134408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73328 w 3108960"/>
              <a:gd name="connsiteY0" fmla="*/ 0 h 2729065"/>
              <a:gd name="connsiteX1" fmla="*/ 3108960 w 3108960"/>
              <a:gd name="connsiteY1" fmla="*/ 1309916 h 2729065"/>
              <a:gd name="connsiteX2" fmla="*/ 2954966 w 3108960"/>
              <a:gd name="connsiteY2" fmla="*/ 2720777 h 2729065"/>
              <a:gd name="connsiteX3" fmla="*/ 0 w 3108960"/>
              <a:gd name="connsiteY3" fmla="*/ 2729065 h 2729065"/>
              <a:gd name="connsiteX0" fmla="*/ 18362 w 153994"/>
              <a:gd name="connsiteY0" fmla="*/ 0 h 2720777"/>
              <a:gd name="connsiteX1" fmla="*/ 153994 w 153994"/>
              <a:gd name="connsiteY1" fmla="*/ 1309916 h 2720777"/>
              <a:gd name="connsiteX2" fmla="*/ 0 w 153994"/>
              <a:gd name="connsiteY2" fmla="*/ 2720777 h 2720777"/>
              <a:gd name="connsiteX0" fmla="*/ 18362 w 152058"/>
              <a:gd name="connsiteY0" fmla="*/ 0 h 2720777"/>
              <a:gd name="connsiteX1" fmla="*/ 152058 w 152058"/>
              <a:gd name="connsiteY1" fmla="*/ 1359842 h 2720777"/>
              <a:gd name="connsiteX2" fmla="*/ 0 w 152058"/>
              <a:gd name="connsiteY2" fmla="*/ 2720777 h 2720777"/>
            </a:gdLst>
            <a:ahLst/>
            <a:cxnLst>
              <a:cxn ang="0">
                <a:pos x="connsiteX0" y="connsiteY0"/>
              </a:cxn>
              <a:cxn ang="0">
                <a:pos x="connsiteX1" y="connsiteY1"/>
              </a:cxn>
              <a:cxn ang="0">
                <a:pos x="connsiteX2" y="connsiteY2"/>
              </a:cxn>
            </a:cxnLst>
            <a:rect l="l" t="t" r="r" b="b"/>
            <a:pathLst>
              <a:path w="152058" h="2720777">
                <a:moveTo>
                  <a:pt x="18362" y="0"/>
                </a:moveTo>
                <a:lnTo>
                  <a:pt x="152058" y="1359842"/>
                </a:lnTo>
                <a:lnTo>
                  <a:pt x="0" y="2720777"/>
                </a:lnTo>
              </a:path>
            </a:pathLst>
          </a:custGeom>
          <a:ln w="57150">
            <a:solidFill>
              <a:schemeClr val="accent2">
                <a:lumMod val="40000"/>
                <a:lumOff val="60000"/>
              </a:schemeClr>
            </a:solidFill>
          </a:ln>
          <a:effectLst/>
        </p:spPr>
        <p:style>
          <a:lnRef idx="1">
            <a:schemeClr val="accent1"/>
          </a:lnRef>
          <a:fillRef idx="0">
            <a:schemeClr val="accent1"/>
          </a:fillRef>
          <a:effectRef idx="0">
            <a:schemeClr val="accent1"/>
          </a:effectRef>
          <a:fontRef idx="minor">
            <a:schemeClr val="tx1"/>
          </a:fontRef>
        </p:style>
        <p:txBody>
          <a:bodyPr lIns="108878" tIns="54439" rIns="108878" bIns="54439" rtlCol="0" anchor="ctr"/>
          <a:lstStyle/>
          <a:p>
            <a:pPr algn="ctr"/>
            <a:endParaRPr lang="en-US"/>
          </a:p>
        </p:txBody>
      </p:sp>
      <p:sp>
        <p:nvSpPr>
          <p:cNvPr id="2" name="Title 1"/>
          <p:cNvSpPr>
            <a:spLocks noGrp="1"/>
          </p:cNvSpPr>
          <p:nvPr>
            <p:ph type="title" hasCustomPrompt="1"/>
          </p:nvPr>
        </p:nvSpPr>
        <p:spPr bwMode="gray"/>
        <p:txBody>
          <a:bodyPr/>
          <a:lstStyle>
            <a:lvl1pPr>
              <a:defRPr/>
            </a:lvl1pPr>
          </a:lstStyle>
          <a:p>
            <a:r>
              <a:rPr lang="en-US" noProof="0" smtClean="0"/>
              <a:t>Insert page title</a:t>
            </a:r>
            <a:endParaRPr lang="en-US" dirty="0"/>
          </a:p>
        </p:txBody>
      </p:sp>
      <p:sp>
        <p:nvSpPr>
          <p:cNvPr id="8" name="Rectangle 7"/>
          <p:cNvSpPr/>
          <p:nvPr/>
        </p:nvSpPr>
        <p:spPr bwMode="gray">
          <a:xfrm>
            <a:off x="4211875" y="5808586"/>
            <a:ext cx="3216838" cy="360600"/>
          </a:xfrm>
          <a:prstGeom prst="rect">
            <a:avLst/>
          </a:prstGeom>
          <a:solidFill>
            <a:schemeClr val="bg1"/>
          </a:solidFill>
          <a:ln w="6350" algn="ctr">
            <a:noFill/>
            <a:miter lim="800000"/>
            <a:headEnd/>
            <a:tailEnd/>
          </a:ln>
        </p:spPr>
        <p:txBody>
          <a:bodyPr lIns="0" tIns="85730" rIns="0"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rPr>
              <a:t>Planned Innovations</a:t>
            </a:r>
          </a:p>
        </p:txBody>
      </p:sp>
      <p:cxnSp>
        <p:nvCxnSpPr>
          <p:cNvPr id="9" name="Straight Connector 8"/>
          <p:cNvCxnSpPr/>
          <p:nvPr/>
        </p:nvCxnSpPr>
        <p:spPr bwMode="gray">
          <a:xfrm>
            <a:off x="4211875" y="5744460"/>
            <a:ext cx="3216838" cy="0"/>
          </a:xfrm>
          <a:prstGeom prst="line">
            <a:avLst/>
          </a:prstGeom>
          <a:ln w="12700">
            <a:solidFill>
              <a:srgbClr val="B2B2B2"/>
            </a:solidFill>
          </a:ln>
          <a:effectLst/>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7991638" y="5808586"/>
            <a:ext cx="3216838" cy="360600"/>
          </a:xfrm>
          <a:prstGeom prst="rect">
            <a:avLst/>
          </a:prstGeom>
          <a:solidFill>
            <a:schemeClr val="bg1"/>
          </a:solidFill>
          <a:ln w="6350" algn="ctr">
            <a:noFill/>
            <a:miter lim="800000"/>
            <a:headEnd/>
            <a:tailEnd/>
          </a:ln>
        </p:spPr>
        <p:txBody>
          <a:bodyPr lIns="0" tIns="85730" rIns="0"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rPr>
              <a:t>Future Direction</a:t>
            </a:r>
          </a:p>
        </p:txBody>
      </p:sp>
      <p:cxnSp>
        <p:nvCxnSpPr>
          <p:cNvPr id="12" name="Straight Connector 11"/>
          <p:cNvCxnSpPr/>
          <p:nvPr/>
        </p:nvCxnSpPr>
        <p:spPr bwMode="gray">
          <a:xfrm>
            <a:off x="7991638" y="5744460"/>
            <a:ext cx="3216838" cy="0"/>
          </a:xfrm>
          <a:prstGeom prst="line">
            <a:avLst/>
          </a:prstGeom>
          <a:ln w="12700">
            <a:solidFill>
              <a:srgbClr val="B2B2B2"/>
            </a:solidFill>
          </a:ln>
          <a:effectLst/>
        </p:spPr>
        <p:style>
          <a:lnRef idx="1">
            <a:schemeClr val="accent1"/>
          </a:lnRef>
          <a:fillRef idx="0">
            <a:schemeClr val="accent1"/>
          </a:fillRef>
          <a:effectRef idx="0">
            <a:schemeClr val="accent1"/>
          </a:effectRef>
          <a:fontRef idx="minor">
            <a:schemeClr val="tx1"/>
          </a:fontRef>
        </p:style>
      </p:cxnSp>
      <p:sp>
        <p:nvSpPr>
          <p:cNvPr id="15" name="Rectangle 14"/>
          <p:cNvSpPr/>
          <p:nvPr userDrawn="1"/>
        </p:nvSpPr>
        <p:spPr bwMode="gray">
          <a:xfrm>
            <a:off x="438265" y="5808586"/>
            <a:ext cx="3216838" cy="360600"/>
          </a:xfrm>
          <a:prstGeom prst="rect">
            <a:avLst/>
          </a:prstGeom>
          <a:solidFill>
            <a:schemeClr val="bg1"/>
          </a:solidFill>
          <a:ln w="6350" algn="ctr">
            <a:noFill/>
            <a:miter lim="800000"/>
            <a:headEnd/>
            <a:tailEnd/>
          </a:ln>
        </p:spPr>
        <p:txBody>
          <a:bodyPr lIns="0" tIns="85730" rIns="0"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rPr>
              <a:t>Today</a:t>
            </a:r>
          </a:p>
        </p:txBody>
      </p:sp>
      <p:cxnSp>
        <p:nvCxnSpPr>
          <p:cNvPr id="16" name="Straight Connector 15"/>
          <p:cNvCxnSpPr/>
          <p:nvPr userDrawn="1"/>
        </p:nvCxnSpPr>
        <p:spPr bwMode="gray">
          <a:xfrm>
            <a:off x="438265" y="5744460"/>
            <a:ext cx="3216838" cy="0"/>
          </a:xfrm>
          <a:prstGeom prst="line">
            <a:avLst/>
          </a:prstGeom>
          <a:ln w="12700">
            <a:solidFill>
              <a:srgbClr val="B2B2B2"/>
            </a:solidFill>
          </a:ln>
          <a:effectLst/>
        </p:spPr>
        <p:style>
          <a:lnRef idx="1">
            <a:schemeClr val="accent1"/>
          </a:lnRef>
          <a:fillRef idx="0">
            <a:schemeClr val="accent1"/>
          </a:fillRef>
          <a:effectRef idx="0">
            <a:schemeClr val="accent1"/>
          </a:effectRef>
          <a:fontRef idx="minor">
            <a:schemeClr val="tx1"/>
          </a:fontRef>
        </p:style>
      </p:cxnSp>
      <p:sp>
        <p:nvSpPr>
          <p:cNvPr id="25" name="Text Placeholder 3"/>
          <p:cNvSpPr>
            <a:spLocks noGrp="1"/>
          </p:cNvSpPr>
          <p:nvPr>
            <p:ph type="body" sz="quarter" idx="11" hasCustomPrompt="1"/>
          </p:nvPr>
        </p:nvSpPr>
        <p:spPr>
          <a:xfrm>
            <a:off x="432112" y="1691079"/>
            <a:ext cx="3216838" cy="3852588"/>
          </a:xfrm>
        </p:spPr>
        <p:txBody>
          <a:bodyPr rIns="42865"/>
          <a:lstStyle>
            <a:lvl1pPr>
              <a:spcBef>
                <a:spcPts val="1429"/>
              </a:spcBef>
              <a:spcAft>
                <a:spcPts val="476"/>
              </a:spcAft>
              <a:defRPr sz="1700" b="0"/>
            </a:lvl1pPr>
            <a:lvl2pPr marL="321489" indent="-214326">
              <a:spcBef>
                <a:spcPts val="0"/>
              </a:spcBef>
              <a:spcAft>
                <a:spcPts val="119"/>
              </a:spcAft>
              <a:buSzPct val="100000"/>
              <a:buFont typeface="Wingdings" pitchFamily="2" charset="2"/>
              <a:buChar char=""/>
              <a:defRPr sz="1400"/>
            </a:lvl2pPr>
            <a:lvl3pPr marL="535815">
              <a:spcBef>
                <a:spcPts val="476"/>
              </a:spcBef>
              <a:buClr>
                <a:schemeClr val="accent2"/>
              </a:buClr>
              <a:buFont typeface="Arial" pitchFamily="34" charset="0"/>
              <a:buChar char="–"/>
              <a:defRPr sz="1400"/>
            </a:lvl3pPr>
            <a:lvl4pPr>
              <a:defRPr sz="1400"/>
            </a:lvl4pPr>
            <a:lvl5pPr>
              <a:defRPr sz="1400"/>
            </a:lvl5pPr>
          </a:lstStyle>
          <a:p>
            <a:pPr lvl="0"/>
            <a:r>
              <a:rPr lang="en-US" noProof="0" dirty="0" smtClean="0"/>
              <a:t>First level</a:t>
            </a:r>
          </a:p>
          <a:p>
            <a:pPr lvl="1"/>
            <a:r>
              <a:rPr lang="en-US" dirty="0" smtClean="0"/>
              <a:t>Second level</a:t>
            </a:r>
          </a:p>
          <a:p>
            <a:pPr lvl="2"/>
            <a:r>
              <a:rPr lang="en-US" dirty="0" smtClean="0"/>
              <a:t>Third level</a:t>
            </a:r>
          </a:p>
        </p:txBody>
      </p:sp>
      <p:sp>
        <p:nvSpPr>
          <p:cNvPr id="27" name="Text Placeholder 3"/>
          <p:cNvSpPr>
            <a:spLocks noGrp="1"/>
          </p:cNvSpPr>
          <p:nvPr>
            <p:ph type="body" sz="quarter" idx="12" hasCustomPrompt="1"/>
          </p:nvPr>
        </p:nvSpPr>
        <p:spPr>
          <a:xfrm>
            <a:off x="4211875" y="1691079"/>
            <a:ext cx="3216838" cy="3852588"/>
          </a:xfrm>
        </p:spPr>
        <p:txBody>
          <a:bodyPr lIns="42865" rIns="42865"/>
          <a:lstStyle>
            <a:lvl1pPr>
              <a:spcBef>
                <a:spcPts val="1429"/>
              </a:spcBef>
              <a:spcAft>
                <a:spcPts val="476"/>
              </a:spcAft>
              <a:defRPr sz="1700" b="0"/>
            </a:lvl1pPr>
            <a:lvl2pPr marL="321489" indent="-214326">
              <a:spcBef>
                <a:spcPts val="0"/>
              </a:spcBef>
              <a:spcAft>
                <a:spcPts val="119"/>
              </a:spcAft>
              <a:buSzPct val="100000"/>
              <a:buFont typeface="Wingdings" pitchFamily="2" charset="2"/>
              <a:buChar char=""/>
              <a:defRPr sz="1400"/>
            </a:lvl2pPr>
            <a:lvl3pPr marL="535815">
              <a:spcBef>
                <a:spcPts val="476"/>
              </a:spcBef>
              <a:buClr>
                <a:schemeClr val="accent2"/>
              </a:buClr>
              <a:buFont typeface="Arial" pitchFamily="34" charset="0"/>
              <a:buChar char="–"/>
              <a:defRPr sz="1400"/>
            </a:lvl3pPr>
            <a:lvl4pPr>
              <a:defRPr sz="1400"/>
            </a:lvl4pPr>
            <a:lvl5pPr>
              <a:defRPr sz="1400"/>
            </a:lvl5pPr>
          </a:lstStyle>
          <a:p>
            <a:pPr lvl="0"/>
            <a:r>
              <a:rPr lang="en-US" noProof="0" dirty="0" smtClean="0"/>
              <a:t>First level</a:t>
            </a:r>
          </a:p>
          <a:p>
            <a:pPr lvl="1"/>
            <a:r>
              <a:rPr lang="en-US" dirty="0" smtClean="0"/>
              <a:t>Second level</a:t>
            </a:r>
          </a:p>
          <a:p>
            <a:pPr lvl="2"/>
            <a:r>
              <a:rPr lang="en-US" dirty="0" smtClean="0"/>
              <a:t>Third level</a:t>
            </a:r>
          </a:p>
        </p:txBody>
      </p:sp>
      <p:sp>
        <p:nvSpPr>
          <p:cNvPr id="28" name="Text Placeholder 3"/>
          <p:cNvSpPr>
            <a:spLocks noGrp="1"/>
          </p:cNvSpPr>
          <p:nvPr>
            <p:ph type="body" sz="quarter" idx="13" hasCustomPrompt="1"/>
          </p:nvPr>
        </p:nvSpPr>
        <p:spPr>
          <a:xfrm>
            <a:off x="7991638" y="1691079"/>
            <a:ext cx="3216838" cy="3852588"/>
          </a:xfrm>
        </p:spPr>
        <p:txBody>
          <a:bodyPr lIns="42865" rIns="42865"/>
          <a:lstStyle>
            <a:lvl1pPr>
              <a:spcBef>
                <a:spcPts val="1429"/>
              </a:spcBef>
              <a:spcAft>
                <a:spcPts val="476"/>
              </a:spcAft>
              <a:defRPr sz="1700" b="0"/>
            </a:lvl1pPr>
            <a:lvl2pPr marL="321489" indent="-214326">
              <a:spcBef>
                <a:spcPts val="0"/>
              </a:spcBef>
              <a:spcAft>
                <a:spcPts val="119"/>
              </a:spcAft>
              <a:buSzPct val="100000"/>
              <a:buFont typeface="Wingdings" pitchFamily="2" charset="2"/>
              <a:buChar char=""/>
              <a:defRPr sz="1400"/>
            </a:lvl2pPr>
            <a:lvl3pPr marL="535815">
              <a:spcBef>
                <a:spcPts val="476"/>
              </a:spcBef>
              <a:buClr>
                <a:schemeClr val="accent2"/>
              </a:buClr>
              <a:buFont typeface="Arial" pitchFamily="34" charset="0"/>
              <a:buChar char="–"/>
              <a:defRPr sz="1400"/>
            </a:lvl3pPr>
            <a:lvl4pPr>
              <a:defRPr sz="1400"/>
            </a:lvl4pPr>
            <a:lvl5pPr>
              <a:defRPr sz="1400"/>
            </a:lvl5pPr>
          </a:lstStyle>
          <a:p>
            <a:pPr lvl="0"/>
            <a:r>
              <a:rPr lang="en-US" noProof="0"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22172983"/>
      </p:ext>
    </p:extLst>
  </p:cSld>
  <p:clrMapOvr>
    <a:masterClrMapping/>
  </p:clrMapOvr>
  <p:transition spd="med"/>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olution Today: Key Themes, Capabilities, and Innovations">
    <p:spTree>
      <p:nvGrpSpPr>
        <p:cNvPr id="1" name=""/>
        <p:cNvGrpSpPr/>
        <p:nvPr/>
      </p:nvGrpSpPr>
      <p:grpSpPr>
        <a:xfrm>
          <a:off x="0" y="0"/>
          <a:ext cx="0" cy="0"/>
          <a:chOff x="0" y="0"/>
          <a:chExt cx="0" cy="0"/>
        </a:xfrm>
      </p:grpSpPr>
      <p:sp>
        <p:nvSpPr>
          <p:cNvPr id="17" name="Freeform 16"/>
          <p:cNvSpPr/>
          <p:nvPr userDrawn="1"/>
        </p:nvSpPr>
        <p:spPr>
          <a:xfrm flipV="1">
            <a:off x="11261870" y="1691079"/>
            <a:ext cx="477019" cy="3889916"/>
          </a:xfrm>
          <a:custGeom>
            <a:avLst/>
            <a:gdLst>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5" fmla="*/ 0 w 3108960"/>
              <a:gd name="connsiteY5" fmla="*/ 2838298 h 2838298"/>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0" fmla="*/ 2611526 w 3108960"/>
              <a:gd name="connsiteY0" fmla="*/ 0 h 2838298"/>
              <a:gd name="connsiteX1" fmla="*/ 3108960 w 3108960"/>
              <a:gd name="connsiteY1" fmla="*/ 1419149 h 2838298"/>
              <a:gd name="connsiteX2" fmla="*/ 2626157 w 3108960"/>
              <a:gd name="connsiteY2" fmla="*/ 2838298 h 2838298"/>
              <a:gd name="connsiteX3" fmla="*/ 0 w 3108960"/>
              <a:gd name="connsiteY3" fmla="*/ 2838298 h 2838298"/>
              <a:gd name="connsiteX0" fmla="*/ 2611526 w 3108960"/>
              <a:gd name="connsiteY0" fmla="*/ 0 h 2838298"/>
              <a:gd name="connsiteX1" fmla="*/ 3108960 w 3108960"/>
              <a:gd name="connsiteY1" fmla="*/ 1419149 h 2838298"/>
              <a:gd name="connsiteX2" fmla="*/ 2874391 w 3108960"/>
              <a:gd name="connsiteY2" fmla="*/ 2833912 h 2838298"/>
              <a:gd name="connsiteX3" fmla="*/ 0 w 3108960"/>
              <a:gd name="connsiteY3" fmla="*/ 2838298 h 2838298"/>
              <a:gd name="connsiteX0" fmla="*/ 2874391 w 3108960"/>
              <a:gd name="connsiteY0" fmla="*/ 0 h 2857348"/>
              <a:gd name="connsiteX1" fmla="*/ 3108960 w 3108960"/>
              <a:gd name="connsiteY1" fmla="*/ 1438199 h 2857348"/>
              <a:gd name="connsiteX2" fmla="*/ 2874391 w 3108960"/>
              <a:gd name="connsiteY2" fmla="*/ 2852962 h 2857348"/>
              <a:gd name="connsiteX3" fmla="*/ 0 w 3108960"/>
              <a:gd name="connsiteY3" fmla="*/ 2857348 h 2857348"/>
              <a:gd name="connsiteX0" fmla="*/ 2874391 w 3108960"/>
              <a:gd name="connsiteY0" fmla="*/ 0 h 2857348"/>
              <a:gd name="connsiteX1" fmla="*/ 3108960 w 3108960"/>
              <a:gd name="connsiteY1" fmla="*/ 1438199 h 2857348"/>
              <a:gd name="connsiteX2" fmla="*/ 2789589 w 3108960"/>
              <a:gd name="connsiteY2" fmla="*/ 2852962 h 2857348"/>
              <a:gd name="connsiteX3" fmla="*/ 0 w 3108960"/>
              <a:gd name="connsiteY3" fmla="*/ 2857348 h 2857348"/>
              <a:gd name="connsiteX0" fmla="*/ 2874391 w 3108960"/>
              <a:gd name="connsiteY0" fmla="*/ 6125 h 2863473"/>
              <a:gd name="connsiteX1" fmla="*/ 2789589 w 3108960"/>
              <a:gd name="connsiteY1" fmla="*/ 0 h 2863473"/>
              <a:gd name="connsiteX2" fmla="*/ 3108960 w 3108960"/>
              <a:gd name="connsiteY2" fmla="*/ 1444324 h 2863473"/>
              <a:gd name="connsiteX3" fmla="*/ 2789589 w 3108960"/>
              <a:gd name="connsiteY3" fmla="*/ 2859087 h 2863473"/>
              <a:gd name="connsiteX4" fmla="*/ 0 w 3108960"/>
              <a:gd name="connsiteY4" fmla="*/ 2863473 h 2863473"/>
              <a:gd name="connsiteX0" fmla="*/ 2789589 w 3108960"/>
              <a:gd name="connsiteY0" fmla="*/ 0 h 2863473"/>
              <a:gd name="connsiteX1" fmla="*/ 3108960 w 3108960"/>
              <a:gd name="connsiteY1" fmla="*/ 1444324 h 2863473"/>
              <a:gd name="connsiteX2" fmla="*/ 2789589 w 3108960"/>
              <a:gd name="connsiteY2" fmla="*/ 2859087 h 2863473"/>
              <a:gd name="connsiteX3" fmla="*/ 0 w 3108960"/>
              <a:gd name="connsiteY3" fmla="*/ 2863473 h 2863473"/>
              <a:gd name="connsiteX0" fmla="*/ 2789589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789589 w 3108960"/>
              <a:gd name="connsiteY0" fmla="*/ 0 h 2863473"/>
              <a:gd name="connsiteX1" fmla="*/ 2954966 w 3108960"/>
              <a:gd name="connsiteY1" fmla="*/ 0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54966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954966 w 3108960"/>
              <a:gd name="connsiteY0" fmla="*/ 0 h 2863473"/>
              <a:gd name="connsiteX1" fmla="*/ 2973328 w 3108960"/>
              <a:gd name="connsiteY1" fmla="*/ 134408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73328 w 3108960"/>
              <a:gd name="connsiteY0" fmla="*/ 0 h 2729065"/>
              <a:gd name="connsiteX1" fmla="*/ 3108960 w 3108960"/>
              <a:gd name="connsiteY1" fmla="*/ 1309916 h 2729065"/>
              <a:gd name="connsiteX2" fmla="*/ 2954966 w 3108960"/>
              <a:gd name="connsiteY2" fmla="*/ 2720777 h 2729065"/>
              <a:gd name="connsiteX3" fmla="*/ 0 w 3108960"/>
              <a:gd name="connsiteY3" fmla="*/ 2729065 h 2729065"/>
              <a:gd name="connsiteX0" fmla="*/ 18362 w 153994"/>
              <a:gd name="connsiteY0" fmla="*/ 0 h 2720777"/>
              <a:gd name="connsiteX1" fmla="*/ 153994 w 153994"/>
              <a:gd name="connsiteY1" fmla="*/ 1309916 h 2720777"/>
              <a:gd name="connsiteX2" fmla="*/ 0 w 153994"/>
              <a:gd name="connsiteY2" fmla="*/ 2720777 h 2720777"/>
              <a:gd name="connsiteX0" fmla="*/ 18362 w 152058"/>
              <a:gd name="connsiteY0" fmla="*/ 0 h 2720777"/>
              <a:gd name="connsiteX1" fmla="*/ 152058 w 152058"/>
              <a:gd name="connsiteY1" fmla="*/ 1359842 h 2720777"/>
              <a:gd name="connsiteX2" fmla="*/ 0 w 152058"/>
              <a:gd name="connsiteY2" fmla="*/ 2720777 h 2720777"/>
            </a:gdLst>
            <a:ahLst/>
            <a:cxnLst>
              <a:cxn ang="0">
                <a:pos x="connsiteX0" y="connsiteY0"/>
              </a:cxn>
              <a:cxn ang="0">
                <a:pos x="connsiteX1" y="connsiteY1"/>
              </a:cxn>
              <a:cxn ang="0">
                <a:pos x="connsiteX2" y="connsiteY2"/>
              </a:cxn>
            </a:cxnLst>
            <a:rect l="l" t="t" r="r" b="b"/>
            <a:pathLst>
              <a:path w="152058" h="2720777">
                <a:moveTo>
                  <a:pt x="18362" y="0"/>
                </a:moveTo>
                <a:lnTo>
                  <a:pt x="152058" y="1359842"/>
                </a:lnTo>
                <a:lnTo>
                  <a:pt x="0" y="2720777"/>
                </a:lnTo>
              </a:path>
            </a:pathLst>
          </a:custGeom>
          <a:ln w="57150">
            <a:solidFill>
              <a:schemeClr val="accent2">
                <a:lumMod val="40000"/>
                <a:lumOff val="60000"/>
              </a:schemeClr>
            </a:solidFill>
          </a:ln>
          <a:effectLst/>
        </p:spPr>
        <p:style>
          <a:lnRef idx="1">
            <a:schemeClr val="accent1"/>
          </a:lnRef>
          <a:fillRef idx="0">
            <a:schemeClr val="accent1"/>
          </a:fillRef>
          <a:effectRef idx="0">
            <a:schemeClr val="accent1"/>
          </a:effectRef>
          <a:fontRef idx="minor">
            <a:schemeClr val="tx1"/>
          </a:fontRef>
        </p:style>
        <p:txBody>
          <a:bodyPr lIns="108878" tIns="54439" rIns="108878" bIns="54439" rtlCol="0" anchor="ctr"/>
          <a:lstStyle/>
          <a:p>
            <a:pPr marL="0" algn="ctr" defTabSz="1088776" rtl="0" eaLnBrk="1" latinLnBrk="0" hangingPunct="1"/>
            <a:endParaRPr lang="en-US" sz="2100" kern="1200">
              <a:solidFill>
                <a:schemeClr val="tx1"/>
              </a:solidFill>
              <a:latin typeface="+mn-lt"/>
              <a:ea typeface="+mn-ea"/>
              <a:cs typeface="+mn-cs"/>
            </a:endParaRPr>
          </a:p>
        </p:txBody>
      </p:sp>
      <p:sp>
        <p:nvSpPr>
          <p:cNvPr id="19" name="Freeform 18"/>
          <p:cNvSpPr/>
          <p:nvPr userDrawn="1"/>
        </p:nvSpPr>
        <p:spPr>
          <a:xfrm flipV="1">
            <a:off x="7466627" y="1691079"/>
            <a:ext cx="477019" cy="3889916"/>
          </a:xfrm>
          <a:custGeom>
            <a:avLst/>
            <a:gdLst>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5" fmla="*/ 0 w 3108960"/>
              <a:gd name="connsiteY5" fmla="*/ 2838298 h 2838298"/>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0" fmla="*/ 2611526 w 3108960"/>
              <a:gd name="connsiteY0" fmla="*/ 0 h 2838298"/>
              <a:gd name="connsiteX1" fmla="*/ 3108960 w 3108960"/>
              <a:gd name="connsiteY1" fmla="*/ 1419149 h 2838298"/>
              <a:gd name="connsiteX2" fmla="*/ 2626157 w 3108960"/>
              <a:gd name="connsiteY2" fmla="*/ 2838298 h 2838298"/>
              <a:gd name="connsiteX3" fmla="*/ 0 w 3108960"/>
              <a:gd name="connsiteY3" fmla="*/ 2838298 h 2838298"/>
              <a:gd name="connsiteX0" fmla="*/ 2611526 w 3108960"/>
              <a:gd name="connsiteY0" fmla="*/ 0 h 2838298"/>
              <a:gd name="connsiteX1" fmla="*/ 3108960 w 3108960"/>
              <a:gd name="connsiteY1" fmla="*/ 1419149 h 2838298"/>
              <a:gd name="connsiteX2" fmla="*/ 2874391 w 3108960"/>
              <a:gd name="connsiteY2" fmla="*/ 2833912 h 2838298"/>
              <a:gd name="connsiteX3" fmla="*/ 0 w 3108960"/>
              <a:gd name="connsiteY3" fmla="*/ 2838298 h 2838298"/>
              <a:gd name="connsiteX0" fmla="*/ 2874391 w 3108960"/>
              <a:gd name="connsiteY0" fmla="*/ 0 h 2857348"/>
              <a:gd name="connsiteX1" fmla="*/ 3108960 w 3108960"/>
              <a:gd name="connsiteY1" fmla="*/ 1438199 h 2857348"/>
              <a:gd name="connsiteX2" fmla="*/ 2874391 w 3108960"/>
              <a:gd name="connsiteY2" fmla="*/ 2852962 h 2857348"/>
              <a:gd name="connsiteX3" fmla="*/ 0 w 3108960"/>
              <a:gd name="connsiteY3" fmla="*/ 2857348 h 2857348"/>
              <a:gd name="connsiteX0" fmla="*/ 2874391 w 3108960"/>
              <a:gd name="connsiteY0" fmla="*/ 0 h 2857348"/>
              <a:gd name="connsiteX1" fmla="*/ 3108960 w 3108960"/>
              <a:gd name="connsiteY1" fmla="*/ 1438199 h 2857348"/>
              <a:gd name="connsiteX2" fmla="*/ 2789589 w 3108960"/>
              <a:gd name="connsiteY2" fmla="*/ 2852962 h 2857348"/>
              <a:gd name="connsiteX3" fmla="*/ 0 w 3108960"/>
              <a:gd name="connsiteY3" fmla="*/ 2857348 h 2857348"/>
              <a:gd name="connsiteX0" fmla="*/ 2874391 w 3108960"/>
              <a:gd name="connsiteY0" fmla="*/ 6125 h 2863473"/>
              <a:gd name="connsiteX1" fmla="*/ 2789589 w 3108960"/>
              <a:gd name="connsiteY1" fmla="*/ 0 h 2863473"/>
              <a:gd name="connsiteX2" fmla="*/ 3108960 w 3108960"/>
              <a:gd name="connsiteY2" fmla="*/ 1444324 h 2863473"/>
              <a:gd name="connsiteX3" fmla="*/ 2789589 w 3108960"/>
              <a:gd name="connsiteY3" fmla="*/ 2859087 h 2863473"/>
              <a:gd name="connsiteX4" fmla="*/ 0 w 3108960"/>
              <a:gd name="connsiteY4" fmla="*/ 2863473 h 2863473"/>
              <a:gd name="connsiteX0" fmla="*/ 2789589 w 3108960"/>
              <a:gd name="connsiteY0" fmla="*/ 0 h 2863473"/>
              <a:gd name="connsiteX1" fmla="*/ 3108960 w 3108960"/>
              <a:gd name="connsiteY1" fmla="*/ 1444324 h 2863473"/>
              <a:gd name="connsiteX2" fmla="*/ 2789589 w 3108960"/>
              <a:gd name="connsiteY2" fmla="*/ 2859087 h 2863473"/>
              <a:gd name="connsiteX3" fmla="*/ 0 w 3108960"/>
              <a:gd name="connsiteY3" fmla="*/ 2863473 h 2863473"/>
              <a:gd name="connsiteX0" fmla="*/ 2789589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789589 w 3108960"/>
              <a:gd name="connsiteY0" fmla="*/ 0 h 2863473"/>
              <a:gd name="connsiteX1" fmla="*/ 2954966 w 3108960"/>
              <a:gd name="connsiteY1" fmla="*/ 0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54966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954966 w 3108960"/>
              <a:gd name="connsiteY0" fmla="*/ 0 h 2863473"/>
              <a:gd name="connsiteX1" fmla="*/ 2973328 w 3108960"/>
              <a:gd name="connsiteY1" fmla="*/ 134408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73328 w 3108960"/>
              <a:gd name="connsiteY0" fmla="*/ 0 h 2729065"/>
              <a:gd name="connsiteX1" fmla="*/ 3108960 w 3108960"/>
              <a:gd name="connsiteY1" fmla="*/ 1309916 h 2729065"/>
              <a:gd name="connsiteX2" fmla="*/ 2954966 w 3108960"/>
              <a:gd name="connsiteY2" fmla="*/ 2720777 h 2729065"/>
              <a:gd name="connsiteX3" fmla="*/ 0 w 3108960"/>
              <a:gd name="connsiteY3" fmla="*/ 2729065 h 2729065"/>
              <a:gd name="connsiteX0" fmla="*/ 18362 w 153994"/>
              <a:gd name="connsiteY0" fmla="*/ 0 h 2720777"/>
              <a:gd name="connsiteX1" fmla="*/ 153994 w 153994"/>
              <a:gd name="connsiteY1" fmla="*/ 1309916 h 2720777"/>
              <a:gd name="connsiteX2" fmla="*/ 0 w 153994"/>
              <a:gd name="connsiteY2" fmla="*/ 2720777 h 2720777"/>
              <a:gd name="connsiteX0" fmla="*/ 18362 w 152058"/>
              <a:gd name="connsiteY0" fmla="*/ 0 h 2720777"/>
              <a:gd name="connsiteX1" fmla="*/ 152058 w 152058"/>
              <a:gd name="connsiteY1" fmla="*/ 1359842 h 2720777"/>
              <a:gd name="connsiteX2" fmla="*/ 0 w 152058"/>
              <a:gd name="connsiteY2" fmla="*/ 2720777 h 2720777"/>
            </a:gdLst>
            <a:ahLst/>
            <a:cxnLst>
              <a:cxn ang="0">
                <a:pos x="connsiteX0" y="connsiteY0"/>
              </a:cxn>
              <a:cxn ang="0">
                <a:pos x="connsiteX1" y="connsiteY1"/>
              </a:cxn>
              <a:cxn ang="0">
                <a:pos x="connsiteX2" y="connsiteY2"/>
              </a:cxn>
            </a:cxnLst>
            <a:rect l="l" t="t" r="r" b="b"/>
            <a:pathLst>
              <a:path w="152058" h="2720777">
                <a:moveTo>
                  <a:pt x="18362" y="0"/>
                </a:moveTo>
                <a:lnTo>
                  <a:pt x="152058" y="1359842"/>
                </a:lnTo>
                <a:lnTo>
                  <a:pt x="0" y="2720777"/>
                </a:lnTo>
              </a:path>
            </a:pathLst>
          </a:custGeom>
          <a:ln w="57150">
            <a:solidFill>
              <a:schemeClr val="accent2">
                <a:lumMod val="40000"/>
                <a:lumOff val="60000"/>
              </a:schemeClr>
            </a:solidFill>
          </a:ln>
          <a:effectLst/>
        </p:spPr>
        <p:style>
          <a:lnRef idx="1">
            <a:schemeClr val="accent1"/>
          </a:lnRef>
          <a:fillRef idx="0">
            <a:schemeClr val="accent1"/>
          </a:fillRef>
          <a:effectRef idx="0">
            <a:schemeClr val="accent1"/>
          </a:effectRef>
          <a:fontRef idx="minor">
            <a:schemeClr val="tx1"/>
          </a:fontRef>
        </p:style>
        <p:txBody>
          <a:bodyPr lIns="108878" tIns="54439" rIns="108878" bIns="54439" rtlCol="0" anchor="ctr"/>
          <a:lstStyle/>
          <a:p>
            <a:pPr marL="0" algn="ctr" defTabSz="1088776" rtl="0" eaLnBrk="1" latinLnBrk="0" hangingPunct="1"/>
            <a:endParaRPr lang="en-US" sz="2100" kern="1200">
              <a:solidFill>
                <a:schemeClr val="tx1"/>
              </a:solidFill>
              <a:latin typeface="+mn-lt"/>
              <a:ea typeface="+mn-ea"/>
              <a:cs typeface="+mn-cs"/>
            </a:endParaRPr>
          </a:p>
        </p:txBody>
      </p:sp>
      <p:sp>
        <p:nvSpPr>
          <p:cNvPr id="20" name="Freeform 19"/>
          <p:cNvSpPr/>
          <p:nvPr userDrawn="1"/>
        </p:nvSpPr>
        <p:spPr>
          <a:xfrm flipV="1">
            <a:off x="3674056" y="1691079"/>
            <a:ext cx="477019" cy="3889916"/>
          </a:xfrm>
          <a:custGeom>
            <a:avLst/>
            <a:gdLst>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5" fmla="*/ 0 w 3108960"/>
              <a:gd name="connsiteY5" fmla="*/ 2838298 h 2838298"/>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0" fmla="*/ 2611526 w 3108960"/>
              <a:gd name="connsiteY0" fmla="*/ 0 h 2838298"/>
              <a:gd name="connsiteX1" fmla="*/ 3108960 w 3108960"/>
              <a:gd name="connsiteY1" fmla="*/ 1419149 h 2838298"/>
              <a:gd name="connsiteX2" fmla="*/ 2626157 w 3108960"/>
              <a:gd name="connsiteY2" fmla="*/ 2838298 h 2838298"/>
              <a:gd name="connsiteX3" fmla="*/ 0 w 3108960"/>
              <a:gd name="connsiteY3" fmla="*/ 2838298 h 2838298"/>
              <a:gd name="connsiteX0" fmla="*/ 2611526 w 3108960"/>
              <a:gd name="connsiteY0" fmla="*/ 0 h 2838298"/>
              <a:gd name="connsiteX1" fmla="*/ 3108960 w 3108960"/>
              <a:gd name="connsiteY1" fmla="*/ 1419149 h 2838298"/>
              <a:gd name="connsiteX2" fmla="*/ 2874391 w 3108960"/>
              <a:gd name="connsiteY2" fmla="*/ 2833912 h 2838298"/>
              <a:gd name="connsiteX3" fmla="*/ 0 w 3108960"/>
              <a:gd name="connsiteY3" fmla="*/ 2838298 h 2838298"/>
              <a:gd name="connsiteX0" fmla="*/ 2874391 w 3108960"/>
              <a:gd name="connsiteY0" fmla="*/ 0 h 2857348"/>
              <a:gd name="connsiteX1" fmla="*/ 3108960 w 3108960"/>
              <a:gd name="connsiteY1" fmla="*/ 1438199 h 2857348"/>
              <a:gd name="connsiteX2" fmla="*/ 2874391 w 3108960"/>
              <a:gd name="connsiteY2" fmla="*/ 2852962 h 2857348"/>
              <a:gd name="connsiteX3" fmla="*/ 0 w 3108960"/>
              <a:gd name="connsiteY3" fmla="*/ 2857348 h 2857348"/>
              <a:gd name="connsiteX0" fmla="*/ 2874391 w 3108960"/>
              <a:gd name="connsiteY0" fmla="*/ 0 h 2857348"/>
              <a:gd name="connsiteX1" fmla="*/ 3108960 w 3108960"/>
              <a:gd name="connsiteY1" fmla="*/ 1438199 h 2857348"/>
              <a:gd name="connsiteX2" fmla="*/ 2789589 w 3108960"/>
              <a:gd name="connsiteY2" fmla="*/ 2852962 h 2857348"/>
              <a:gd name="connsiteX3" fmla="*/ 0 w 3108960"/>
              <a:gd name="connsiteY3" fmla="*/ 2857348 h 2857348"/>
              <a:gd name="connsiteX0" fmla="*/ 2874391 w 3108960"/>
              <a:gd name="connsiteY0" fmla="*/ 6125 h 2863473"/>
              <a:gd name="connsiteX1" fmla="*/ 2789589 w 3108960"/>
              <a:gd name="connsiteY1" fmla="*/ 0 h 2863473"/>
              <a:gd name="connsiteX2" fmla="*/ 3108960 w 3108960"/>
              <a:gd name="connsiteY2" fmla="*/ 1444324 h 2863473"/>
              <a:gd name="connsiteX3" fmla="*/ 2789589 w 3108960"/>
              <a:gd name="connsiteY3" fmla="*/ 2859087 h 2863473"/>
              <a:gd name="connsiteX4" fmla="*/ 0 w 3108960"/>
              <a:gd name="connsiteY4" fmla="*/ 2863473 h 2863473"/>
              <a:gd name="connsiteX0" fmla="*/ 2789589 w 3108960"/>
              <a:gd name="connsiteY0" fmla="*/ 0 h 2863473"/>
              <a:gd name="connsiteX1" fmla="*/ 3108960 w 3108960"/>
              <a:gd name="connsiteY1" fmla="*/ 1444324 h 2863473"/>
              <a:gd name="connsiteX2" fmla="*/ 2789589 w 3108960"/>
              <a:gd name="connsiteY2" fmla="*/ 2859087 h 2863473"/>
              <a:gd name="connsiteX3" fmla="*/ 0 w 3108960"/>
              <a:gd name="connsiteY3" fmla="*/ 2863473 h 2863473"/>
              <a:gd name="connsiteX0" fmla="*/ 2789589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789589 w 3108960"/>
              <a:gd name="connsiteY0" fmla="*/ 0 h 2863473"/>
              <a:gd name="connsiteX1" fmla="*/ 2954966 w 3108960"/>
              <a:gd name="connsiteY1" fmla="*/ 0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54966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954966 w 3108960"/>
              <a:gd name="connsiteY0" fmla="*/ 0 h 2863473"/>
              <a:gd name="connsiteX1" fmla="*/ 2973328 w 3108960"/>
              <a:gd name="connsiteY1" fmla="*/ 134408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73328 w 3108960"/>
              <a:gd name="connsiteY0" fmla="*/ 0 h 2729065"/>
              <a:gd name="connsiteX1" fmla="*/ 3108960 w 3108960"/>
              <a:gd name="connsiteY1" fmla="*/ 1309916 h 2729065"/>
              <a:gd name="connsiteX2" fmla="*/ 2954966 w 3108960"/>
              <a:gd name="connsiteY2" fmla="*/ 2720777 h 2729065"/>
              <a:gd name="connsiteX3" fmla="*/ 0 w 3108960"/>
              <a:gd name="connsiteY3" fmla="*/ 2729065 h 2729065"/>
              <a:gd name="connsiteX0" fmla="*/ 18362 w 153994"/>
              <a:gd name="connsiteY0" fmla="*/ 0 h 2720777"/>
              <a:gd name="connsiteX1" fmla="*/ 153994 w 153994"/>
              <a:gd name="connsiteY1" fmla="*/ 1309916 h 2720777"/>
              <a:gd name="connsiteX2" fmla="*/ 0 w 153994"/>
              <a:gd name="connsiteY2" fmla="*/ 2720777 h 2720777"/>
              <a:gd name="connsiteX0" fmla="*/ 18362 w 152058"/>
              <a:gd name="connsiteY0" fmla="*/ 0 h 2720777"/>
              <a:gd name="connsiteX1" fmla="*/ 152058 w 152058"/>
              <a:gd name="connsiteY1" fmla="*/ 1359842 h 2720777"/>
              <a:gd name="connsiteX2" fmla="*/ 0 w 152058"/>
              <a:gd name="connsiteY2" fmla="*/ 2720777 h 2720777"/>
            </a:gdLst>
            <a:ahLst/>
            <a:cxnLst>
              <a:cxn ang="0">
                <a:pos x="connsiteX0" y="connsiteY0"/>
              </a:cxn>
              <a:cxn ang="0">
                <a:pos x="connsiteX1" y="connsiteY1"/>
              </a:cxn>
              <a:cxn ang="0">
                <a:pos x="connsiteX2" y="connsiteY2"/>
              </a:cxn>
            </a:cxnLst>
            <a:rect l="l" t="t" r="r" b="b"/>
            <a:pathLst>
              <a:path w="152058" h="2720777">
                <a:moveTo>
                  <a:pt x="18362" y="0"/>
                </a:moveTo>
                <a:lnTo>
                  <a:pt x="152058" y="1359842"/>
                </a:lnTo>
                <a:lnTo>
                  <a:pt x="0" y="2720777"/>
                </a:lnTo>
              </a:path>
            </a:pathLst>
          </a:custGeom>
          <a:ln w="57150">
            <a:solidFill>
              <a:schemeClr val="accent1"/>
            </a:solidFill>
          </a:ln>
          <a:effectLst/>
        </p:spPr>
        <p:style>
          <a:lnRef idx="1">
            <a:schemeClr val="accent1"/>
          </a:lnRef>
          <a:fillRef idx="0">
            <a:schemeClr val="accent1"/>
          </a:fillRef>
          <a:effectRef idx="0">
            <a:schemeClr val="accent1"/>
          </a:effectRef>
          <a:fontRef idx="minor">
            <a:schemeClr val="tx1"/>
          </a:fontRef>
        </p:style>
        <p:txBody>
          <a:bodyPr lIns="108878" tIns="54439" rIns="108878" bIns="54439" rtlCol="0" anchor="ctr"/>
          <a:lstStyle/>
          <a:p>
            <a:pPr marL="0" algn="ctr" defTabSz="1088776" rtl="0" eaLnBrk="1" latinLnBrk="0" hangingPunct="1"/>
            <a:endParaRPr lang="en-US" sz="2100" kern="1200">
              <a:solidFill>
                <a:schemeClr val="tx1"/>
              </a:solidFill>
              <a:latin typeface="+mn-lt"/>
              <a:ea typeface="+mn-ea"/>
              <a:cs typeface="+mn-cs"/>
            </a:endParaRPr>
          </a:p>
        </p:txBody>
      </p:sp>
      <p:sp>
        <p:nvSpPr>
          <p:cNvPr id="2" name="Title 1"/>
          <p:cNvSpPr>
            <a:spLocks noGrp="1"/>
          </p:cNvSpPr>
          <p:nvPr>
            <p:ph type="title" hasCustomPrompt="1"/>
          </p:nvPr>
        </p:nvSpPr>
        <p:spPr bwMode="gray"/>
        <p:txBody>
          <a:bodyPr/>
          <a:lstStyle>
            <a:lvl1pPr>
              <a:defRPr/>
            </a:lvl1pPr>
          </a:lstStyle>
          <a:p>
            <a:r>
              <a:rPr lang="en-US" noProof="0" smtClean="0"/>
              <a:t>Insert page title</a:t>
            </a:r>
            <a:endParaRPr lang="en-US" dirty="0"/>
          </a:p>
        </p:txBody>
      </p:sp>
      <p:cxnSp>
        <p:nvCxnSpPr>
          <p:cNvPr id="9" name="Straight Connector 8"/>
          <p:cNvCxnSpPr/>
          <p:nvPr/>
        </p:nvCxnSpPr>
        <p:spPr bwMode="gray">
          <a:xfrm>
            <a:off x="4211875" y="5744460"/>
            <a:ext cx="3216838" cy="0"/>
          </a:xfrm>
          <a:prstGeom prst="line">
            <a:avLst/>
          </a:prstGeom>
          <a:ln w="12700">
            <a:solidFill>
              <a:srgbClr val="B2B2B2"/>
            </a:solidFill>
          </a:ln>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7991638" y="5744460"/>
            <a:ext cx="3216838" cy="0"/>
          </a:xfrm>
          <a:prstGeom prst="line">
            <a:avLst/>
          </a:prstGeom>
          <a:ln w="12700">
            <a:solidFill>
              <a:srgbClr val="B2B2B2"/>
            </a:solidFill>
          </a:ln>
          <a:effectLst/>
        </p:spPr>
        <p:style>
          <a:lnRef idx="1">
            <a:schemeClr val="accent1"/>
          </a:lnRef>
          <a:fillRef idx="0">
            <a:schemeClr val="accent1"/>
          </a:fillRef>
          <a:effectRef idx="0">
            <a:schemeClr val="accent1"/>
          </a:effectRef>
          <a:fontRef idx="minor">
            <a:schemeClr val="tx1"/>
          </a:fontRef>
        </p:style>
      </p:cxnSp>
      <p:sp>
        <p:nvSpPr>
          <p:cNvPr id="15" name="Rectangle 14"/>
          <p:cNvSpPr/>
          <p:nvPr userDrawn="1"/>
        </p:nvSpPr>
        <p:spPr bwMode="gray">
          <a:xfrm>
            <a:off x="457217" y="5808586"/>
            <a:ext cx="3216838" cy="360600"/>
          </a:xfrm>
          <a:prstGeom prst="rect">
            <a:avLst/>
          </a:prstGeom>
          <a:solidFill>
            <a:schemeClr val="accent1"/>
          </a:solidFill>
          <a:ln w="6350" algn="ctr">
            <a:noFill/>
            <a:miter lim="800000"/>
            <a:headEnd/>
            <a:tailEnd/>
          </a:ln>
        </p:spPr>
        <p:txBody>
          <a:bodyPr lIns="107163" tIns="85730" rIns="107163" bIns="85730" rtlCol="0" anchor="ctr"/>
          <a:lstStyle/>
          <a:p>
            <a:pPr marL="0" marR="0" algn="ctr" defTabSz="1088776" rtl="0" eaLnBrk="1" fontAlgn="base" latinLnBrk="0" hangingPunct="1">
              <a:lnSpc>
                <a:spcPct val="100000"/>
              </a:lnSpc>
              <a:spcBef>
                <a:spcPct val="50000"/>
              </a:spcBef>
              <a:spcAft>
                <a:spcPct val="0"/>
              </a:spcAft>
              <a:buClr>
                <a:srgbClr val="F0AB00"/>
              </a:buClr>
              <a:buSzPct val="80000"/>
              <a:tabLst/>
            </a:pPr>
            <a:r>
              <a:rPr kumimoji="0" lang="en-US" sz="1900" b="1" i="0" u="none" strike="noStrike" kern="0" cap="none" spc="0" normalizeH="0" baseline="0" noProof="0" dirty="0" smtClean="0">
                <a:ln>
                  <a:noFill/>
                </a:ln>
                <a:solidFill>
                  <a:schemeClr val="tx1"/>
                </a:solidFill>
                <a:effectLst/>
                <a:uLnTx/>
                <a:uFillTx/>
                <a:latin typeface="Arial"/>
                <a:ea typeface="Arial Unicode MS" pitchFamily="34" charset="-128"/>
                <a:cs typeface="Arial Unicode MS" pitchFamily="34" charset="-128"/>
              </a:rPr>
              <a:t>TODAY</a:t>
            </a:r>
          </a:p>
        </p:txBody>
      </p:sp>
      <p:sp>
        <p:nvSpPr>
          <p:cNvPr id="25" name="Text Placeholder 3"/>
          <p:cNvSpPr>
            <a:spLocks noGrp="1"/>
          </p:cNvSpPr>
          <p:nvPr>
            <p:ph type="body" sz="quarter" idx="11" hasCustomPrompt="1"/>
          </p:nvPr>
        </p:nvSpPr>
        <p:spPr>
          <a:xfrm>
            <a:off x="432112" y="1691079"/>
            <a:ext cx="3216838" cy="3852588"/>
          </a:xfrm>
        </p:spPr>
        <p:txBody>
          <a:bodyPr rIns="42865"/>
          <a:lstStyle>
            <a:lvl1pPr>
              <a:spcBef>
                <a:spcPts val="1429"/>
              </a:spcBef>
              <a:spcAft>
                <a:spcPts val="476"/>
              </a:spcAft>
              <a:defRPr sz="1700" b="0"/>
            </a:lvl1pPr>
            <a:lvl2pPr marL="321489" indent="-214326">
              <a:spcBef>
                <a:spcPts val="0"/>
              </a:spcBef>
              <a:spcAft>
                <a:spcPts val="119"/>
              </a:spcAft>
              <a:buSzPct val="100000"/>
              <a:buFont typeface="Wingdings" pitchFamily="2" charset="2"/>
              <a:buChar char=""/>
              <a:defRPr sz="1400"/>
            </a:lvl2pPr>
            <a:lvl3pPr marL="535815">
              <a:spcBef>
                <a:spcPts val="476"/>
              </a:spcBef>
              <a:buClr>
                <a:schemeClr val="accent2"/>
              </a:buClr>
              <a:buFont typeface="Arial" pitchFamily="34" charset="0"/>
              <a:buChar char="–"/>
              <a:defRPr sz="1400"/>
            </a:lvl3pPr>
            <a:lvl4pPr>
              <a:defRPr sz="1400"/>
            </a:lvl4pPr>
            <a:lvl5pPr>
              <a:defRPr sz="1400"/>
            </a:lvl5pPr>
          </a:lstStyle>
          <a:p>
            <a:pPr lvl="0"/>
            <a:r>
              <a:rPr lang="en-US" noProof="0" dirty="0" smtClean="0"/>
              <a:t>First level</a:t>
            </a:r>
          </a:p>
          <a:p>
            <a:pPr lvl="1"/>
            <a:r>
              <a:rPr lang="en-US" dirty="0" smtClean="0"/>
              <a:t>Second level</a:t>
            </a:r>
          </a:p>
          <a:p>
            <a:pPr lvl="2"/>
            <a:r>
              <a:rPr lang="en-US" dirty="0" smtClean="0"/>
              <a:t>Third level</a:t>
            </a:r>
          </a:p>
        </p:txBody>
      </p:sp>
      <p:sp>
        <p:nvSpPr>
          <p:cNvPr id="27" name="Text Placeholder 3"/>
          <p:cNvSpPr>
            <a:spLocks noGrp="1"/>
          </p:cNvSpPr>
          <p:nvPr>
            <p:ph type="body" sz="quarter" idx="12" hasCustomPrompt="1"/>
          </p:nvPr>
        </p:nvSpPr>
        <p:spPr>
          <a:xfrm>
            <a:off x="4211875" y="1691079"/>
            <a:ext cx="3216838" cy="3852588"/>
          </a:xfrm>
        </p:spPr>
        <p:txBody>
          <a:bodyPr lIns="42865" rIns="42865"/>
          <a:lstStyle>
            <a:lvl1pPr>
              <a:spcBef>
                <a:spcPts val="1429"/>
              </a:spcBef>
              <a:spcAft>
                <a:spcPts val="476"/>
              </a:spcAft>
              <a:defRPr sz="1700" b="0"/>
            </a:lvl1pPr>
            <a:lvl2pPr marL="321489" indent="-214326">
              <a:spcBef>
                <a:spcPts val="0"/>
              </a:spcBef>
              <a:spcAft>
                <a:spcPts val="119"/>
              </a:spcAft>
              <a:buSzPct val="100000"/>
              <a:buFont typeface="Wingdings" pitchFamily="2" charset="2"/>
              <a:buChar char=""/>
              <a:defRPr sz="1400"/>
            </a:lvl2pPr>
            <a:lvl3pPr marL="535815">
              <a:spcBef>
                <a:spcPts val="476"/>
              </a:spcBef>
              <a:buClr>
                <a:schemeClr val="accent2"/>
              </a:buClr>
              <a:buFont typeface="Arial" pitchFamily="34" charset="0"/>
              <a:buChar char="–"/>
              <a:defRPr sz="1400"/>
            </a:lvl3pPr>
            <a:lvl4pPr>
              <a:defRPr sz="1400"/>
            </a:lvl4pPr>
            <a:lvl5pPr>
              <a:defRPr sz="1400"/>
            </a:lvl5pPr>
          </a:lstStyle>
          <a:p>
            <a:pPr lvl="0"/>
            <a:r>
              <a:rPr lang="en-US" noProof="0" dirty="0" smtClean="0"/>
              <a:t>First level</a:t>
            </a:r>
          </a:p>
          <a:p>
            <a:pPr lvl="1"/>
            <a:r>
              <a:rPr lang="en-US" dirty="0" smtClean="0"/>
              <a:t>Second level</a:t>
            </a:r>
          </a:p>
          <a:p>
            <a:pPr lvl="2"/>
            <a:r>
              <a:rPr lang="en-US" dirty="0" smtClean="0"/>
              <a:t>Third level</a:t>
            </a:r>
          </a:p>
        </p:txBody>
      </p:sp>
      <p:sp>
        <p:nvSpPr>
          <p:cNvPr id="28" name="Text Placeholder 3"/>
          <p:cNvSpPr>
            <a:spLocks noGrp="1"/>
          </p:cNvSpPr>
          <p:nvPr>
            <p:ph type="body" sz="quarter" idx="13" hasCustomPrompt="1"/>
          </p:nvPr>
        </p:nvSpPr>
        <p:spPr>
          <a:xfrm>
            <a:off x="7991638" y="1691079"/>
            <a:ext cx="3216838" cy="3852588"/>
          </a:xfrm>
        </p:spPr>
        <p:txBody>
          <a:bodyPr lIns="42865" rIns="42865"/>
          <a:lstStyle>
            <a:lvl1pPr>
              <a:spcBef>
                <a:spcPts val="1429"/>
              </a:spcBef>
              <a:spcAft>
                <a:spcPts val="476"/>
              </a:spcAft>
              <a:defRPr sz="1700" b="0"/>
            </a:lvl1pPr>
            <a:lvl2pPr marL="321489" indent="-214326">
              <a:spcBef>
                <a:spcPts val="0"/>
              </a:spcBef>
              <a:spcAft>
                <a:spcPts val="119"/>
              </a:spcAft>
              <a:buSzPct val="100000"/>
              <a:buFont typeface="Wingdings" pitchFamily="2" charset="2"/>
              <a:buChar char=""/>
              <a:defRPr sz="1400"/>
            </a:lvl2pPr>
            <a:lvl3pPr marL="535815">
              <a:spcBef>
                <a:spcPts val="476"/>
              </a:spcBef>
              <a:buClr>
                <a:schemeClr val="accent2"/>
              </a:buClr>
              <a:buFont typeface="Arial" pitchFamily="34" charset="0"/>
              <a:buChar char="–"/>
              <a:defRPr sz="1400"/>
            </a:lvl3pPr>
            <a:lvl4pPr>
              <a:defRPr sz="1400"/>
            </a:lvl4pPr>
            <a:lvl5pPr>
              <a:defRPr sz="1400"/>
            </a:lvl5pPr>
          </a:lstStyle>
          <a:p>
            <a:pPr lvl="0"/>
            <a:r>
              <a:rPr lang="en-US" noProof="0" dirty="0" smtClean="0"/>
              <a:t>First level</a:t>
            </a:r>
          </a:p>
          <a:p>
            <a:pPr lvl="1"/>
            <a:r>
              <a:rPr lang="en-US" dirty="0" smtClean="0"/>
              <a:t>Second level</a:t>
            </a:r>
          </a:p>
          <a:p>
            <a:pPr lvl="2"/>
            <a:r>
              <a:rPr lang="en-US" dirty="0" smtClean="0"/>
              <a:t>Third level</a:t>
            </a:r>
          </a:p>
        </p:txBody>
      </p:sp>
      <p:sp>
        <p:nvSpPr>
          <p:cNvPr id="14" name="Rectangle 13"/>
          <p:cNvSpPr/>
          <p:nvPr userDrawn="1"/>
        </p:nvSpPr>
        <p:spPr bwMode="gray">
          <a:xfrm>
            <a:off x="4211875" y="5808586"/>
            <a:ext cx="3216838" cy="360600"/>
          </a:xfrm>
          <a:prstGeom prst="rect">
            <a:avLst/>
          </a:prstGeom>
          <a:solidFill>
            <a:schemeClr val="bg1"/>
          </a:solidFill>
          <a:ln w="6350" algn="ctr">
            <a:noFill/>
            <a:miter lim="800000"/>
            <a:headEnd/>
            <a:tailEnd/>
          </a:ln>
        </p:spPr>
        <p:txBody>
          <a:bodyPr lIns="0" tIns="85730" rIns="0"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rPr>
              <a:t>Planned Innovations</a:t>
            </a:r>
          </a:p>
        </p:txBody>
      </p:sp>
      <p:sp>
        <p:nvSpPr>
          <p:cNvPr id="16" name="Rectangle 15"/>
          <p:cNvSpPr/>
          <p:nvPr userDrawn="1"/>
        </p:nvSpPr>
        <p:spPr bwMode="gray">
          <a:xfrm>
            <a:off x="7991638" y="5808586"/>
            <a:ext cx="3216838" cy="360600"/>
          </a:xfrm>
          <a:prstGeom prst="rect">
            <a:avLst/>
          </a:prstGeom>
          <a:solidFill>
            <a:schemeClr val="bg1"/>
          </a:solidFill>
          <a:ln w="6350" algn="ctr">
            <a:noFill/>
            <a:miter lim="800000"/>
            <a:headEnd/>
            <a:tailEnd/>
          </a:ln>
        </p:spPr>
        <p:txBody>
          <a:bodyPr lIns="0" tIns="85730" rIns="0"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rPr>
              <a:t>Future Direction</a:t>
            </a:r>
          </a:p>
        </p:txBody>
      </p:sp>
    </p:spTree>
    <p:extLst>
      <p:ext uri="{BB962C8B-B14F-4D97-AF65-F5344CB8AC3E}">
        <p14:creationId xmlns:p14="http://schemas.microsoft.com/office/powerpoint/2010/main" val="162382906"/>
      </p:ext>
    </p:extLst>
  </p:cSld>
  <p:clrMapOvr>
    <a:masterClrMapping/>
  </p:clrMapOvr>
  <p:transition spd="med"/>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lanned: Key Themes, Capabilities, and Innovations">
    <p:spTree>
      <p:nvGrpSpPr>
        <p:cNvPr id="1" name=""/>
        <p:cNvGrpSpPr/>
        <p:nvPr/>
      </p:nvGrpSpPr>
      <p:grpSpPr>
        <a:xfrm>
          <a:off x="0" y="0"/>
          <a:ext cx="0" cy="0"/>
          <a:chOff x="0" y="0"/>
          <a:chExt cx="0" cy="0"/>
        </a:xfrm>
      </p:grpSpPr>
      <p:sp>
        <p:nvSpPr>
          <p:cNvPr id="17" name="Freeform 16"/>
          <p:cNvSpPr/>
          <p:nvPr userDrawn="1"/>
        </p:nvSpPr>
        <p:spPr>
          <a:xfrm flipV="1">
            <a:off x="11261870" y="1691079"/>
            <a:ext cx="477019" cy="3889916"/>
          </a:xfrm>
          <a:custGeom>
            <a:avLst/>
            <a:gdLst>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5" fmla="*/ 0 w 3108960"/>
              <a:gd name="connsiteY5" fmla="*/ 2838298 h 2838298"/>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0" fmla="*/ 2611526 w 3108960"/>
              <a:gd name="connsiteY0" fmla="*/ 0 h 2838298"/>
              <a:gd name="connsiteX1" fmla="*/ 3108960 w 3108960"/>
              <a:gd name="connsiteY1" fmla="*/ 1419149 h 2838298"/>
              <a:gd name="connsiteX2" fmla="*/ 2626157 w 3108960"/>
              <a:gd name="connsiteY2" fmla="*/ 2838298 h 2838298"/>
              <a:gd name="connsiteX3" fmla="*/ 0 w 3108960"/>
              <a:gd name="connsiteY3" fmla="*/ 2838298 h 2838298"/>
              <a:gd name="connsiteX0" fmla="*/ 2611526 w 3108960"/>
              <a:gd name="connsiteY0" fmla="*/ 0 h 2838298"/>
              <a:gd name="connsiteX1" fmla="*/ 3108960 w 3108960"/>
              <a:gd name="connsiteY1" fmla="*/ 1419149 h 2838298"/>
              <a:gd name="connsiteX2" fmla="*/ 2874391 w 3108960"/>
              <a:gd name="connsiteY2" fmla="*/ 2833912 h 2838298"/>
              <a:gd name="connsiteX3" fmla="*/ 0 w 3108960"/>
              <a:gd name="connsiteY3" fmla="*/ 2838298 h 2838298"/>
              <a:gd name="connsiteX0" fmla="*/ 2874391 w 3108960"/>
              <a:gd name="connsiteY0" fmla="*/ 0 h 2857348"/>
              <a:gd name="connsiteX1" fmla="*/ 3108960 w 3108960"/>
              <a:gd name="connsiteY1" fmla="*/ 1438199 h 2857348"/>
              <a:gd name="connsiteX2" fmla="*/ 2874391 w 3108960"/>
              <a:gd name="connsiteY2" fmla="*/ 2852962 h 2857348"/>
              <a:gd name="connsiteX3" fmla="*/ 0 w 3108960"/>
              <a:gd name="connsiteY3" fmla="*/ 2857348 h 2857348"/>
              <a:gd name="connsiteX0" fmla="*/ 2874391 w 3108960"/>
              <a:gd name="connsiteY0" fmla="*/ 0 h 2857348"/>
              <a:gd name="connsiteX1" fmla="*/ 3108960 w 3108960"/>
              <a:gd name="connsiteY1" fmla="*/ 1438199 h 2857348"/>
              <a:gd name="connsiteX2" fmla="*/ 2789589 w 3108960"/>
              <a:gd name="connsiteY2" fmla="*/ 2852962 h 2857348"/>
              <a:gd name="connsiteX3" fmla="*/ 0 w 3108960"/>
              <a:gd name="connsiteY3" fmla="*/ 2857348 h 2857348"/>
              <a:gd name="connsiteX0" fmla="*/ 2874391 w 3108960"/>
              <a:gd name="connsiteY0" fmla="*/ 6125 h 2863473"/>
              <a:gd name="connsiteX1" fmla="*/ 2789589 w 3108960"/>
              <a:gd name="connsiteY1" fmla="*/ 0 h 2863473"/>
              <a:gd name="connsiteX2" fmla="*/ 3108960 w 3108960"/>
              <a:gd name="connsiteY2" fmla="*/ 1444324 h 2863473"/>
              <a:gd name="connsiteX3" fmla="*/ 2789589 w 3108960"/>
              <a:gd name="connsiteY3" fmla="*/ 2859087 h 2863473"/>
              <a:gd name="connsiteX4" fmla="*/ 0 w 3108960"/>
              <a:gd name="connsiteY4" fmla="*/ 2863473 h 2863473"/>
              <a:gd name="connsiteX0" fmla="*/ 2789589 w 3108960"/>
              <a:gd name="connsiteY0" fmla="*/ 0 h 2863473"/>
              <a:gd name="connsiteX1" fmla="*/ 3108960 w 3108960"/>
              <a:gd name="connsiteY1" fmla="*/ 1444324 h 2863473"/>
              <a:gd name="connsiteX2" fmla="*/ 2789589 w 3108960"/>
              <a:gd name="connsiteY2" fmla="*/ 2859087 h 2863473"/>
              <a:gd name="connsiteX3" fmla="*/ 0 w 3108960"/>
              <a:gd name="connsiteY3" fmla="*/ 2863473 h 2863473"/>
              <a:gd name="connsiteX0" fmla="*/ 2789589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789589 w 3108960"/>
              <a:gd name="connsiteY0" fmla="*/ 0 h 2863473"/>
              <a:gd name="connsiteX1" fmla="*/ 2954966 w 3108960"/>
              <a:gd name="connsiteY1" fmla="*/ 0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54966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954966 w 3108960"/>
              <a:gd name="connsiteY0" fmla="*/ 0 h 2863473"/>
              <a:gd name="connsiteX1" fmla="*/ 2973328 w 3108960"/>
              <a:gd name="connsiteY1" fmla="*/ 134408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73328 w 3108960"/>
              <a:gd name="connsiteY0" fmla="*/ 0 h 2729065"/>
              <a:gd name="connsiteX1" fmla="*/ 3108960 w 3108960"/>
              <a:gd name="connsiteY1" fmla="*/ 1309916 h 2729065"/>
              <a:gd name="connsiteX2" fmla="*/ 2954966 w 3108960"/>
              <a:gd name="connsiteY2" fmla="*/ 2720777 h 2729065"/>
              <a:gd name="connsiteX3" fmla="*/ 0 w 3108960"/>
              <a:gd name="connsiteY3" fmla="*/ 2729065 h 2729065"/>
              <a:gd name="connsiteX0" fmla="*/ 18362 w 153994"/>
              <a:gd name="connsiteY0" fmla="*/ 0 h 2720777"/>
              <a:gd name="connsiteX1" fmla="*/ 153994 w 153994"/>
              <a:gd name="connsiteY1" fmla="*/ 1309916 h 2720777"/>
              <a:gd name="connsiteX2" fmla="*/ 0 w 153994"/>
              <a:gd name="connsiteY2" fmla="*/ 2720777 h 2720777"/>
              <a:gd name="connsiteX0" fmla="*/ 18362 w 152058"/>
              <a:gd name="connsiteY0" fmla="*/ 0 h 2720777"/>
              <a:gd name="connsiteX1" fmla="*/ 152058 w 152058"/>
              <a:gd name="connsiteY1" fmla="*/ 1359842 h 2720777"/>
              <a:gd name="connsiteX2" fmla="*/ 0 w 152058"/>
              <a:gd name="connsiteY2" fmla="*/ 2720777 h 2720777"/>
            </a:gdLst>
            <a:ahLst/>
            <a:cxnLst>
              <a:cxn ang="0">
                <a:pos x="connsiteX0" y="connsiteY0"/>
              </a:cxn>
              <a:cxn ang="0">
                <a:pos x="connsiteX1" y="connsiteY1"/>
              </a:cxn>
              <a:cxn ang="0">
                <a:pos x="connsiteX2" y="connsiteY2"/>
              </a:cxn>
            </a:cxnLst>
            <a:rect l="l" t="t" r="r" b="b"/>
            <a:pathLst>
              <a:path w="152058" h="2720777">
                <a:moveTo>
                  <a:pt x="18362" y="0"/>
                </a:moveTo>
                <a:lnTo>
                  <a:pt x="152058" y="1359842"/>
                </a:lnTo>
                <a:lnTo>
                  <a:pt x="0" y="2720777"/>
                </a:lnTo>
              </a:path>
            </a:pathLst>
          </a:custGeom>
          <a:ln w="57150">
            <a:solidFill>
              <a:schemeClr val="accent2">
                <a:lumMod val="40000"/>
                <a:lumOff val="60000"/>
              </a:schemeClr>
            </a:solidFill>
          </a:ln>
          <a:effectLst/>
        </p:spPr>
        <p:style>
          <a:lnRef idx="1">
            <a:schemeClr val="accent1"/>
          </a:lnRef>
          <a:fillRef idx="0">
            <a:schemeClr val="accent1"/>
          </a:fillRef>
          <a:effectRef idx="0">
            <a:schemeClr val="accent1"/>
          </a:effectRef>
          <a:fontRef idx="minor">
            <a:schemeClr val="tx1"/>
          </a:fontRef>
        </p:style>
        <p:txBody>
          <a:bodyPr lIns="108878" tIns="54439" rIns="108878" bIns="54439" rtlCol="0" anchor="ctr"/>
          <a:lstStyle/>
          <a:p>
            <a:pPr marL="0" algn="ctr" defTabSz="1088776" rtl="0" eaLnBrk="1" latinLnBrk="0" hangingPunct="1"/>
            <a:endParaRPr lang="en-US" sz="2100" kern="1200">
              <a:solidFill>
                <a:schemeClr val="tx1"/>
              </a:solidFill>
              <a:latin typeface="+mn-lt"/>
              <a:ea typeface="+mn-ea"/>
              <a:cs typeface="+mn-cs"/>
            </a:endParaRPr>
          </a:p>
        </p:txBody>
      </p:sp>
      <p:sp>
        <p:nvSpPr>
          <p:cNvPr id="19" name="Freeform 18"/>
          <p:cNvSpPr/>
          <p:nvPr userDrawn="1"/>
        </p:nvSpPr>
        <p:spPr>
          <a:xfrm flipV="1">
            <a:off x="7466627" y="1691079"/>
            <a:ext cx="477019" cy="3889916"/>
          </a:xfrm>
          <a:custGeom>
            <a:avLst/>
            <a:gdLst>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5" fmla="*/ 0 w 3108960"/>
              <a:gd name="connsiteY5" fmla="*/ 2838298 h 2838298"/>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0" fmla="*/ 2611526 w 3108960"/>
              <a:gd name="connsiteY0" fmla="*/ 0 h 2838298"/>
              <a:gd name="connsiteX1" fmla="*/ 3108960 w 3108960"/>
              <a:gd name="connsiteY1" fmla="*/ 1419149 h 2838298"/>
              <a:gd name="connsiteX2" fmla="*/ 2626157 w 3108960"/>
              <a:gd name="connsiteY2" fmla="*/ 2838298 h 2838298"/>
              <a:gd name="connsiteX3" fmla="*/ 0 w 3108960"/>
              <a:gd name="connsiteY3" fmla="*/ 2838298 h 2838298"/>
              <a:gd name="connsiteX0" fmla="*/ 2611526 w 3108960"/>
              <a:gd name="connsiteY0" fmla="*/ 0 h 2838298"/>
              <a:gd name="connsiteX1" fmla="*/ 3108960 w 3108960"/>
              <a:gd name="connsiteY1" fmla="*/ 1419149 h 2838298"/>
              <a:gd name="connsiteX2" fmla="*/ 2874391 w 3108960"/>
              <a:gd name="connsiteY2" fmla="*/ 2833912 h 2838298"/>
              <a:gd name="connsiteX3" fmla="*/ 0 w 3108960"/>
              <a:gd name="connsiteY3" fmla="*/ 2838298 h 2838298"/>
              <a:gd name="connsiteX0" fmla="*/ 2874391 w 3108960"/>
              <a:gd name="connsiteY0" fmla="*/ 0 h 2857348"/>
              <a:gd name="connsiteX1" fmla="*/ 3108960 w 3108960"/>
              <a:gd name="connsiteY1" fmla="*/ 1438199 h 2857348"/>
              <a:gd name="connsiteX2" fmla="*/ 2874391 w 3108960"/>
              <a:gd name="connsiteY2" fmla="*/ 2852962 h 2857348"/>
              <a:gd name="connsiteX3" fmla="*/ 0 w 3108960"/>
              <a:gd name="connsiteY3" fmla="*/ 2857348 h 2857348"/>
              <a:gd name="connsiteX0" fmla="*/ 2874391 w 3108960"/>
              <a:gd name="connsiteY0" fmla="*/ 0 h 2857348"/>
              <a:gd name="connsiteX1" fmla="*/ 3108960 w 3108960"/>
              <a:gd name="connsiteY1" fmla="*/ 1438199 h 2857348"/>
              <a:gd name="connsiteX2" fmla="*/ 2789589 w 3108960"/>
              <a:gd name="connsiteY2" fmla="*/ 2852962 h 2857348"/>
              <a:gd name="connsiteX3" fmla="*/ 0 w 3108960"/>
              <a:gd name="connsiteY3" fmla="*/ 2857348 h 2857348"/>
              <a:gd name="connsiteX0" fmla="*/ 2874391 w 3108960"/>
              <a:gd name="connsiteY0" fmla="*/ 6125 h 2863473"/>
              <a:gd name="connsiteX1" fmla="*/ 2789589 w 3108960"/>
              <a:gd name="connsiteY1" fmla="*/ 0 h 2863473"/>
              <a:gd name="connsiteX2" fmla="*/ 3108960 w 3108960"/>
              <a:gd name="connsiteY2" fmla="*/ 1444324 h 2863473"/>
              <a:gd name="connsiteX3" fmla="*/ 2789589 w 3108960"/>
              <a:gd name="connsiteY3" fmla="*/ 2859087 h 2863473"/>
              <a:gd name="connsiteX4" fmla="*/ 0 w 3108960"/>
              <a:gd name="connsiteY4" fmla="*/ 2863473 h 2863473"/>
              <a:gd name="connsiteX0" fmla="*/ 2789589 w 3108960"/>
              <a:gd name="connsiteY0" fmla="*/ 0 h 2863473"/>
              <a:gd name="connsiteX1" fmla="*/ 3108960 w 3108960"/>
              <a:gd name="connsiteY1" fmla="*/ 1444324 h 2863473"/>
              <a:gd name="connsiteX2" fmla="*/ 2789589 w 3108960"/>
              <a:gd name="connsiteY2" fmla="*/ 2859087 h 2863473"/>
              <a:gd name="connsiteX3" fmla="*/ 0 w 3108960"/>
              <a:gd name="connsiteY3" fmla="*/ 2863473 h 2863473"/>
              <a:gd name="connsiteX0" fmla="*/ 2789589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789589 w 3108960"/>
              <a:gd name="connsiteY0" fmla="*/ 0 h 2863473"/>
              <a:gd name="connsiteX1" fmla="*/ 2954966 w 3108960"/>
              <a:gd name="connsiteY1" fmla="*/ 0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54966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954966 w 3108960"/>
              <a:gd name="connsiteY0" fmla="*/ 0 h 2863473"/>
              <a:gd name="connsiteX1" fmla="*/ 2973328 w 3108960"/>
              <a:gd name="connsiteY1" fmla="*/ 134408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73328 w 3108960"/>
              <a:gd name="connsiteY0" fmla="*/ 0 h 2729065"/>
              <a:gd name="connsiteX1" fmla="*/ 3108960 w 3108960"/>
              <a:gd name="connsiteY1" fmla="*/ 1309916 h 2729065"/>
              <a:gd name="connsiteX2" fmla="*/ 2954966 w 3108960"/>
              <a:gd name="connsiteY2" fmla="*/ 2720777 h 2729065"/>
              <a:gd name="connsiteX3" fmla="*/ 0 w 3108960"/>
              <a:gd name="connsiteY3" fmla="*/ 2729065 h 2729065"/>
              <a:gd name="connsiteX0" fmla="*/ 18362 w 153994"/>
              <a:gd name="connsiteY0" fmla="*/ 0 h 2720777"/>
              <a:gd name="connsiteX1" fmla="*/ 153994 w 153994"/>
              <a:gd name="connsiteY1" fmla="*/ 1309916 h 2720777"/>
              <a:gd name="connsiteX2" fmla="*/ 0 w 153994"/>
              <a:gd name="connsiteY2" fmla="*/ 2720777 h 2720777"/>
              <a:gd name="connsiteX0" fmla="*/ 18362 w 152058"/>
              <a:gd name="connsiteY0" fmla="*/ 0 h 2720777"/>
              <a:gd name="connsiteX1" fmla="*/ 152058 w 152058"/>
              <a:gd name="connsiteY1" fmla="*/ 1359842 h 2720777"/>
              <a:gd name="connsiteX2" fmla="*/ 0 w 152058"/>
              <a:gd name="connsiteY2" fmla="*/ 2720777 h 2720777"/>
            </a:gdLst>
            <a:ahLst/>
            <a:cxnLst>
              <a:cxn ang="0">
                <a:pos x="connsiteX0" y="connsiteY0"/>
              </a:cxn>
              <a:cxn ang="0">
                <a:pos x="connsiteX1" y="connsiteY1"/>
              </a:cxn>
              <a:cxn ang="0">
                <a:pos x="connsiteX2" y="connsiteY2"/>
              </a:cxn>
            </a:cxnLst>
            <a:rect l="l" t="t" r="r" b="b"/>
            <a:pathLst>
              <a:path w="152058" h="2720777">
                <a:moveTo>
                  <a:pt x="18362" y="0"/>
                </a:moveTo>
                <a:lnTo>
                  <a:pt x="152058" y="1359842"/>
                </a:lnTo>
                <a:lnTo>
                  <a:pt x="0" y="2720777"/>
                </a:lnTo>
              </a:path>
            </a:pathLst>
          </a:custGeom>
          <a:ln w="57150">
            <a:solidFill>
              <a:schemeClr val="accent1"/>
            </a:solidFill>
          </a:ln>
          <a:effectLst/>
        </p:spPr>
        <p:style>
          <a:lnRef idx="1">
            <a:schemeClr val="accent1"/>
          </a:lnRef>
          <a:fillRef idx="0">
            <a:schemeClr val="accent1"/>
          </a:fillRef>
          <a:effectRef idx="0">
            <a:schemeClr val="accent1"/>
          </a:effectRef>
          <a:fontRef idx="minor">
            <a:schemeClr val="tx1"/>
          </a:fontRef>
        </p:style>
        <p:txBody>
          <a:bodyPr lIns="108878" tIns="54439" rIns="108878" bIns="54439" rtlCol="0" anchor="ctr"/>
          <a:lstStyle/>
          <a:p>
            <a:pPr marL="0" algn="ctr" defTabSz="1088776" rtl="0" eaLnBrk="1" latinLnBrk="0" hangingPunct="1"/>
            <a:endParaRPr lang="en-US" sz="2100" kern="1200">
              <a:solidFill>
                <a:schemeClr val="tx1"/>
              </a:solidFill>
              <a:latin typeface="+mn-lt"/>
              <a:ea typeface="+mn-ea"/>
              <a:cs typeface="+mn-cs"/>
            </a:endParaRPr>
          </a:p>
        </p:txBody>
      </p:sp>
      <p:sp>
        <p:nvSpPr>
          <p:cNvPr id="20" name="Freeform 19"/>
          <p:cNvSpPr/>
          <p:nvPr userDrawn="1"/>
        </p:nvSpPr>
        <p:spPr>
          <a:xfrm flipV="1">
            <a:off x="3674056" y="1691079"/>
            <a:ext cx="477019" cy="3889916"/>
          </a:xfrm>
          <a:custGeom>
            <a:avLst/>
            <a:gdLst>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5" fmla="*/ 0 w 3108960"/>
              <a:gd name="connsiteY5" fmla="*/ 2838298 h 2838298"/>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0" fmla="*/ 2611526 w 3108960"/>
              <a:gd name="connsiteY0" fmla="*/ 0 h 2838298"/>
              <a:gd name="connsiteX1" fmla="*/ 3108960 w 3108960"/>
              <a:gd name="connsiteY1" fmla="*/ 1419149 h 2838298"/>
              <a:gd name="connsiteX2" fmla="*/ 2626157 w 3108960"/>
              <a:gd name="connsiteY2" fmla="*/ 2838298 h 2838298"/>
              <a:gd name="connsiteX3" fmla="*/ 0 w 3108960"/>
              <a:gd name="connsiteY3" fmla="*/ 2838298 h 2838298"/>
              <a:gd name="connsiteX0" fmla="*/ 2611526 w 3108960"/>
              <a:gd name="connsiteY0" fmla="*/ 0 h 2838298"/>
              <a:gd name="connsiteX1" fmla="*/ 3108960 w 3108960"/>
              <a:gd name="connsiteY1" fmla="*/ 1419149 h 2838298"/>
              <a:gd name="connsiteX2" fmla="*/ 2874391 w 3108960"/>
              <a:gd name="connsiteY2" fmla="*/ 2833912 h 2838298"/>
              <a:gd name="connsiteX3" fmla="*/ 0 w 3108960"/>
              <a:gd name="connsiteY3" fmla="*/ 2838298 h 2838298"/>
              <a:gd name="connsiteX0" fmla="*/ 2874391 w 3108960"/>
              <a:gd name="connsiteY0" fmla="*/ 0 h 2857348"/>
              <a:gd name="connsiteX1" fmla="*/ 3108960 w 3108960"/>
              <a:gd name="connsiteY1" fmla="*/ 1438199 h 2857348"/>
              <a:gd name="connsiteX2" fmla="*/ 2874391 w 3108960"/>
              <a:gd name="connsiteY2" fmla="*/ 2852962 h 2857348"/>
              <a:gd name="connsiteX3" fmla="*/ 0 w 3108960"/>
              <a:gd name="connsiteY3" fmla="*/ 2857348 h 2857348"/>
              <a:gd name="connsiteX0" fmla="*/ 2874391 w 3108960"/>
              <a:gd name="connsiteY0" fmla="*/ 0 h 2857348"/>
              <a:gd name="connsiteX1" fmla="*/ 3108960 w 3108960"/>
              <a:gd name="connsiteY1" fmla="*/ 1438199 h 2857348"/>
              <a:gd name="connsiteX2" fmla="*/ 2789589 w 3108960"/>
              <a:gd name="connsiteY2" fmla="*/ 2852962 h 2857348"/>
              <a:gd name="connsiteX3" fmla="*/ 0 w 3108960"/>
              <a:gd name="connsiteY3" fmla="*/ 2857348 h 2857348"/>
              <a:gd name="connsiteX0" fmla="*/ 2874391 w 3108960"/>
              <a:gd name="connsiteY0" fmla="*/ 6125 h 2863473"/>
              <a:gd name="connsiteX1" fmla="*/ 2789589 w 3108960"/>
              <a:gd name="connsiteY1" fmla="*/ 0 h 2863473"/>
              <a:gd name="connsiteX2" fmla="*/ 3108960 w 3108960"/>
              <a:gd name="connsiteY2" fmla="*/ 1444324 h 2863473"/>
              <a:gd name="connsiteX3" fmla="*/ 2789589 w 3108960"/>
              <a:gd name="connsiteY3" fmla="*/ 2859087 h 2863473"/>
              <a:gd name="connsiteX4" fmla="*/ 0 w 3108960"/>
              <a:gd name="connsiteY4" fmla="*/ 2863473 h 2863473"/>
              <a:gd name="connsiteX0" fmla="*/ 2789589 w 3108960"/>
              <a:gd name="connsiteY0" fmla="*/ 0 h 2863473"/>
              <a:gd name="connsiteX1" fmla="*/ 3108960 w 3108960"/>
              <a:gd name="connsiteY1" fmla="*/ 1444324 h 2863473"/>
              <a:gd name="connsiteX2" fmla="*/ 2789589 w 3108960"/>
              <a:gd name="connsiteY2" fmla="*/ 2859087 h 2863473"/>
              <a:gd name="connsiteX3" fmla="*/ 0 w 3108960"/>
              <a:gd name="connsiteY3" fmla="*/ 2863473 h 2863473"/>
              <a:gd name="connsiteX0" fmla="*/ 2789589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789589 w 3108960"/>
              <a:gd name="connsiteY0" fmla="*/ 0 h 2863473"/>
              <a:gd name="connsiteX1" fmla="*/ 2954966 w 3108960"/>
              <a:gd name="connsiteY1" fmla="*/ 0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54966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954966 w 3108960"/>
              <a:gd name="connsiteY0" fmla="*/ 0 h 2863473"/>
              <a:gd name="connsiteX1" fmla="*/ 2973328 w 3108960"/>
              <a:gd name="connsiteY1" fmla="*/ 134408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73328 w 3108960"/>
              <a:gd name="connsiteY0" fmla="*/ 0 h 2729065"/>
              <a:gd name="connsiteX1" fmla="*/ 3108960 w 3108960"/>
              <a:gd name="connsiteY1" fmla="*/ 1309916 h 2729065"/>
              <a:gd name="connsiteX2" fmla="*/ 2954966 w 3108960"/>
              <a:gd name="connsiteY2" fmla="*/ 2720777 h 2729065"/>
              <a:gd name="connsiteX3" fmla="*/ 0 w 3108960"/>
              <a:gd name="connsiteY3" fmla="*/ 2729065 h 2729065"/>
              <a:gd name="connsiteX0" fmla="*/ 18362 w 153994"/>
              <a:gd name="connsiteY0" fmla="*/ 0 h 2720777"/>
              <a:gd name="connsiteX1" fmla="*/ 153994 w 153994"/>
              <a:gd name="connsiteY1" fmla="*/ 1309916 h 2720777"/>
              <a:gd name="connsiteX2" fmla="*/ 0 w 153994"/>
              <a:gd name="connsiteY2" fmla="*/ 2720777 h 2720777"/>
              <a:gd name="connsiteX0" fmla="*/ 18362 w 152058"/>
              <a:gd name="connsiteY0" fmla="*/ 0 h 2720777"/>
              <a:gd name="connsiteX1" fmla="*/ 152058 w 152058"/>
              <a:gd name="connsiteY1" fmla="*/ 1359842 h 2720777"/>
              <a:gd name="connsiteX2" fmla="*/ 0 w 152058"/>
              <a:gd name="connsiteY2" fmla="*/ 2720777 h 2720777"/>
            </a:gdLst>
            <a:ahLst/>
            <a:cxnLst>
              <a:cxn ang="0">
                <a:pos x="connsiteX0" y="connsiteY0"/>
              </a:cxn>
              <a:cxn ang="0">
                <a:pos x="connsiteX1" y="connsiteY1"/>
              </a:cxn>
              <a:cxn ang="0">
                <a:pos x="connsiteX2" y="connsiteY2"/>
              </a:cxn>
            </a:cxnLst>
            <a:rect l="l" t="t" r="r" b="b"/>
            <a:pathLst>
              <a:path w="152058" h="2720777">
                <a:moveTo>
                  <a:pt x="18362" y="0"/>
                </a:moveTo>
                <a:lnTo>
                  <a:pt x="152058" y="1359842"/>
                </a:lnTo>
                <a:lnTo>
                  <a:pt x="0" y="2720777"/>
                </a:lnTo>
              </a:path>
            </a:pathLst>
          </a:custGeom>
          <a:ln w="57150">
            <a:solidFill>
              <a:schemeClr val="accent2">
                <a:lumMod val="40000"/>
                <a:lumOff val="60000"/>
              </a:schemeClr>
            </a:solidFill>
          </a:ln>
          <a:effectLst/>
        </p:spPr>
        <p:style>
          <a:lnRef idx="1">
            <a:schemeClr val="accent1"/>
          </a:lnRef>
          <a:fillRef idx="0">
            <a:schemeClr val="accent1"/>
          </a:fillRef>
          <a:effectRef idx="0">
            <a:schemeClr val="accent1"/>
          </a:effectRef>
          <a:fontRef idx="minor">
            <a:schemeClr val="tx1"/>
          </a:fontRef>
        </p:style>
        <p:txBody>
          <a:bodyPr lIns="108878" tIns="54439" rIns="108878" bIns="54439" rtlCol="0" anchor="ctr"/>
          <a:lstStyle/>
          <a:p>
            <a:pPr algn="ctr"/>
            <a:endParaRPr lang="en-US"/>
          </a:p>
        </p:txBody>
      </p:sp>
      <p:sp>
        <p:nvSpPr>
          <p:cNvPr id="2" name="Title 1"/>
          <p:cNvSpPr>
            <a:spLocks noGrp="1"/>
          </p:cNvSpPr>
          <p:nvPr>
            <p:ph type="title" hasCustomPrompt="1"/>
          </p:nvPr>
        </p:nvSpPr>
        <p:spPr bwMode="gray"/>
        <p:txBody>
          <a:bodyPr/>
          <a:lstStyle>
            <a:lvl1pPr>
              <a:defRPr/>
            </a:lvl1pPr>
          </a:lstStyle>
          <a:p>
            <a:r>
              <a:rPr lang="en-US" noProof="0" smtClean="0"/>
              <a:t>Insert page title</a:t>
            </a:r>
            <a:endParaRPr lang="en-US" dirty="0"/>
          </a:p>
        </p:txBody>
      </p:sp>
      <p:sp>
        <p:nvSpPr>
          <p:cNvPr id="8" name="Rectangle 7"/>
          <p:cNvSpPr/>
          <p:nvPr/>
        </p:nvSpPr>
        <p:spPr bwMode="gray">
          <a:xfrm>
            <a:off x="4211875" y="5808586"/>
            <a:ext cx="3216838" cy="360600"/>
          </a:xfrm>
          <a:prstGeom prst="rect">
            <a:avLst/>
          </a:prstGeom>
          <a:solidFill>
            <a:schemeClr val="accent1"/>
          </a:solidFill>
          <a:ln w="6350" algn="ctr">
            <a:noFill/>
            <a:miter lim="800000"/>
            <a:headEnd/>
            <a:tailEnd/>
          </a:ln>
        </p:spPr>
        <p:txBody>
          <a:bodyPr wrap="none" lIns="0" tIns="85730" rIns="0" bIns="85730" rtlCol="0" anchor="ctr"/>
          <a:lstStyle/>
          <a:p>
            <a:pPr marL="0" marR="0" algn="ctr" defTabSz="1088776" rtl="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smtClean="0">
                <a:ln>
                  <a:noFill/>
                </a:ln>
                <a:solidFill>
                  <a:schemeClr val="tx1"/>
                </a:solidFill>
                <a:effectLst/>
                <a:uLnTx/>
                <a:uFillTx/>
                <a:latin typeface="Arial"/>
                <a:ea typeface="Arial Unicode MS" pitchFamily="34" charset="-128"/>
                <a:cs typeface="Arial Unicode MS" pitchFamily="34" charset="-128"/>
              </a:rPr>
              <a:t>PLANNED INNOVATIONS</a:t>
            </a:r>
          </a:p>
        </p:txBody>
      </p:sp>
      <p:cxnSp>
        <p:nvCxnSpPr>
          <p:cNvPr id="12" name="Straight Connector 11"/>
          <p:cNvCxnSpPr/>
          <p:nvPr/>
        </p:nvCxnSpPr>
        <p:spPr bwMode="gray">
          <a:xfrm>
            <a:off x="7991638" y="5744460"/>
            <a:ext cx="3216838" cy="0"/>
          </a:xfrm>
          <a:prstGeom prst="line">
            <a:avLst/>
          </a:prstGeom>
          <a:ln w="12700">
            <a:solidFill>
              <a:srgbClr val="B2B2B2"/>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438265" y="5744460"/>
            <a:ext cx="3216838" cy="0"/>
          </a:xfrm>
          <a:prstGeom prst="line">
            <a:avLst/>
          </a:prstGeom>
          <a:ln w="12700">
            <a:solidFill>
              <a:srgbClr val="B2B2B2"/>
            </a:solidFill>
          </a:ln>
          <a:effectLst/>
        </p:spPr>
        <p:style>
          <a:lnRef idx="1">
            <a:schemeClr val="accent1"/>
          </a:lnRef>
          <a:fillRef idx="0">
            <a:schemeClr val="accent1"/>
          </a:fillRef>
          <a:effectRef idx="0">
            <a:schemeClr val="accent1"/>
          </a:effectRef>
          <a:fontRef idx="minor">
            <a:schemeClr val="tx1"/>
          </a:fontRef>
        </p:style>
      </p:cxnSp>
      <p:sp>
        <p:nvSpPr>
          <p:cNvPr id="25" name="Text Placeholder 3"/>
          <p:cNvSpPr>
            <a:spLocks noGrp="1"/>
          </p:cNvSpPr>
          <p:nvPr>
            <p:ph type="body" sz="quarter" idx="11" hasCustomPrompt="1"/>
          </p:nvPr>
        </p:nvSpPr>
        <p:spPr>
          <a:xfrm>
            <a:off x="432112" y="1691079"/>
            <a:ext cx="3216838" cy="3852588"/>
          </a:xfrm>
        </p:spPr>
        <p:txBody>
          <a:bodyPr rIns="42865"/>
          <a:lstStyle>
            <a:lvl1pPr>
              <a:spcBef>
                <a:spcPts val="1429"/>
              </a:spcBef>
              <a:spcAft>
                <a:spcPts val="476"/>
              </a:spcAft>
              <a:defRPr sz="1700" b="0"/>
            </a:lvl1pPr>
            <a:lvl2pPr marL="321489" indent="-214326">
              <a:spcBef>
                <a:spcPts val="0"/>
              </a:spcBef>
              <a:spcAft>
                <a:spcPts val="119"/>
              </a:spcAft>
              <a:buSzPct val="100000"/>
              <a:buFont typeface="Wingdings" pitchFamily="2" charset="2"/>
              <a:buChar char=""/>
              <a:defRPr sz="1400"/>
            </a:lvl2pPr>
            <a:lvl3pPr marL="535815">
              <a:spcBef>
                <a:spcPts val="476"/>
              </a:spcBef>
              <a:buClr>
                <a:schemeClr val="accent2"/>
              </a:buClr>
              <a:buFont typeface="Arial" pitchFamily="34" charset="0"/>
              <a:buChar char="–"/>
              <a:defRPr sz="1400"/>
            </a:lvl3pPr>
            <a:lvl4pPr>
              <a:defRPr sz="1400"/>
            </a:lvl4pPr>
            <a:lvl5pPr>
              <a:defRPr sz="1400"/>
            </a:lvl5pPr>
          </a:lstStyle>
          <a:p>
            <a:pPr lvl="0"/>
            <a:r>
              <a:rPr lang="en-US" noProof="0" dirty="0" smtClean="0"/>
              <a:t>First level</a:t>
            </a:r>
          </a:p>
          <a:p>
            <a:pPr lvl="1"/>
            <a:r>
              <a:rPr lang="en-US" dirty="0" smtClean="0"/>
              <a:t>Second level</a:t>
            </a:r>
          </a:p>
          <a:p>
            <a:pPr lvl="2"/>
            <a:r>
              <a:rPr lang="en-US" dirty="0" smtClean="0"/>
              <a:t>Third level</a:t>
            </a:r>
          </a:p>
        </p:txBody>
      </p:sp>
      <p:sp>
        <p:nvSpPr>
          <p:cNvPr id="27" name="Text Placeholder 3"/>
          <p:cNvSpPr>
            <a:spLocks noGrp="1"/>
          </p:cNvSpPr>
          <p:nvPr>
            <p:ph type="body" sz="quarter" idx="12" hasCustomPrompt="1"/>
          </p:nvPr>
        </p:nvSpPr>
        <p:spPr>
          <a:xfrm>
            <a:off x="4211875" y="1691079"/>
            <a:ext cx="3216838" cy="3852588"/>
          </a:xfrm>
        </p:spPr>
        <p:txBody>
          <a:bodyPr lIns="42865" rIns="42865"/>
          <a:lstStyle>
            <a:lvl1pPr>
              <a:spcBef>
                <a:spcPts val="1429"/>
              </a:spcBef>
              <a:spcAft>
                <a:spcPts val="476"/>
              </a:spcAft>
              <a:defRPr sz="1700" b="0"/>
            </a:lvl1pPr>
            <a:lvl2pPr marL="321489" indent="-214326">
              <a:spcBef>
                <a:spcPts val="0"/>
              </a:spcBef>
              <a:spcAft>
                <a:spcPts val="119"/>
              </a:spcAft>
              <a:buSzPct val="100000"/>
              <a:buFont typeface="Wingdings" pitchFamily="2" charset="2"/>
              <a:buChar char=""/>
              <a:defRPr sz="1400"/>
            </a:lvl2pPr>
            <a:lvl3pPr marL="535815">
              <a:spcBef>
                <a:spcPts val="476"/>
              </a:spcBef>
              <a:buClr>
                <a:schemeClr val="accent2"/>
              </a:buClr>
              <a:buFont typeface="Arial" pitchFamily="34" charset="0"/>
              <a:buChar char="–"/>
              <a:defRPr sz="1400"/>
            </a:lvl3pPr>
            <a:lvl4pPr>
              <a:defRPr sz="1400"/>
            </a:lvl4pPr>
            <a:lvl5pPr>
              <a:defRPr sz="1400"/>
            </a:lvl5pPr>
          </a:lstStyle>
          <a:p>
            <a:pPr lvl="0"/>
            <a:r>
              <a:rPr lang="en-US" noProof="0" dirty="0" smtClean="0"/>
              <a:t>First level</a:t>
            </a:r>
          </a:p>
          <a:p>
            <a:pPr lvl="1"/>
            <a:r>
              <a:rPr lang="en-US" dirty="0" smtClean="0"/>
              <a:t>Second level</a:t>
            </a:r>
          </a:p>
          <a:p>
            <a:pPr lvl="2"/>
            <a:r>
              <a:rPr lang="en-US" dirty="0" smtClean="0"/>
              <a:t>Third level</a:t>
            </a:r>
          </a:p>
        </p:txBody>
      </p:sp>
      <p:sp>
        <p:nvSpPr>
          <p:cNvPr id="28" name="Text Placeholder 3"/>
          <p:cNvSpPr>
            <a:spLocks noGrp="1"/>
          </p:cNvSpPr>
          <p:nvPr>
            <p:ph type="body" sz="quarter" idx="13" hasCustomPrompt="1"/>
          </p:nvPr>
        </p:nvSpPr>
        <p:spPr>
          <a:xfrm>
            <a:off x="7991638" y="1691079"/>
            <a:ext cx="3216838" cy="3852588"/>
          </a:xfrm>
        </p:spPr>
        <p:txBody>
          <a:bodyPr lIns="42865" rIns="42865"/>
          <a:lstStyle>
            <a:lvl1pPr>
              <a:spcBef>
                <a:spcPts val="1429"/>
              </a:spcBef>
              <a:spcAft>
                <a:spcPts val="476"/>
              </a:spcAft>
              <a:defRPr sz="1700" b="0"/>
            </a:lvl1pPr>
            <a:lvl2pPr marL="321489" indent="-214326">
              <a:spcBef>
                <a:spcPts val="0"/>
              </a:spcBef>
              <a:spcAft>
                <a:spcPts val="119"/>
              </a:spcAft>
              <a:buSzPct val="100000"/>
              <a:buFont typeface="Wingdings" pitchFamily="2" charset="2"/>
              <a:buChar char=""/>
              <a:defRPr sz="1400"/>
            </a:lvl2pPr>
            <a:lvl3pPr marL="535815">
              <a:spcBef>
                <a:spcPts val="476"/>
              </a:spcBef>
              <a:buClr>
                <a:schemeClr val="accent2"/>
              </a:buClr>
              <a:buFont typeface="Arial" pitchFamily="34" charset="0"/>
              <a:buChar char="–"/>
              <a:defRPr sz="1400"/>
            </a:lvl3pPr>
            <a:lvl4pPr>
              <a:defRPr sz="1400"/>
            </a:lvl4pPr>
            <a:lvl5pPr>
              <a:defRPr sz="1400"/>
            </a:lvl5pPr>
          </a:lstStyle>
          <a:p>
            <a:pPr lvl="0"/>
            <a:r>
              <a:rPr lang="en-US" noProof="0" dirty="0" smtClean="0"/>
              <a:t>First level</a:t>
            </a:r>
          </a:p>
          <a:p>
            <a:pPr lvl="1"/>
            <a:r>
              <a:rPr lang="en-US" dirty="0" smtClean="0"/>
              <a:t>Second level</a:t>
            </a:r>
          </a:p>
          <a:p>
            <a:pPr lvl="2"/>
            <a:r>
              <a:rPr lang="en-US" dirty="0" smtClean="0"/>
              <a:t>Third level</a:t>
            </a:r>
          </a:p>
        </p:txBody>
      </p:sp>
      <p:sp>
        <p:nvSpPr>
          <p:cNvPr id="14" name="Rectangle 13"/>
          <p:cNvSpPr/>
          <p:nvPr userDrawn="1"/>
        </p:nvSpPr>
        <p:spPr bwMode="gray">
          <a:xfrm>
            <a:off x="7991638" y="5808586"/>
            <a:ext cx="3216838" cy="360600"/>
          </a:xfrm>
          <a:prstGeom prst="rect">
            <a:avLst/>
          </a:prstGeom>
          <a:solidFill>
            <a:schemeClr val="bg1"/>
          </a:solidFill>
          <a:ln w="6350" algn="ctr">
            <a:noFill/>
            <a:miter lim="800000"/>
            <a:headEnd/>
            <a:tailEnd/>
          </a:ln>
        </p:spPr>
        <p:txBody>
          <a:bodyPr lIns="0" tIns="85730" rIns="0"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rPr>
              <a:t>Future Direction</a:t>
            </a:r>
          </a:p>
        </p:txBody>
      </p:sp>
      <p:sp>
        <p:nvSpPr>
          <p:cNvPr id="18" name="Rectangle 17"/>
          <p:cNvSpPr/>
          <p:nvPr userDrawn="1"/>
        </p:nvSpPr>
        <p:spPr bwMode="gray">
          <a:xfrm>
            <a:off x="438265" y="5808586"/>
            <a:ext cx="3216838" cy="360600"/>
          </a:xfrm>
          <a:prstGeom prst="rect">
            <a:avLst/>
          </a:prstGeom>
          <a:solidFill>
            <a:schemeClr val="bg1"/>
          </a:solidFill>
          <a:ln w="6350" algn="ctr">
            <a:noFill/>
            <a:miter lim="800000"/>
            <a:headEnd/>
            <a:tailEnd/>
          </a:ln>
        </p:spPr>
        <p:txBody>
          <a:bodyPr lIns="0" tIns="85730" rIns="0"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rPr>
              <a:t>Today</a:t>
            </a:r>
          </a:p>
        </p:txBody>
      </p:sp>
    </p:spTree>
    <p:extLst>
      <p:ext uri="{BB962C8B-B14F-4D97-AF65-F5344CB8AC3E}">
        <p14:creationId xmlns:p14="http://schemas.microsoft.com/office/powerpoint/2010/main" val="3758189300"/>
      </p:ext>
    </p:extLst>
  </p:cSld>
  <p:clrMapOvr>
    <a:masterClrMapping/>
  </p:clrMapOvr>
  <p:transition spd="med"/>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Overview: Key Themes, Capabilities, and Innovations">
    <p:spTree>
      <p:nvGrpSpPr>
        <p:cNvPr id="1" name=""/>
        <p:cNvGrpSpPr/>
        <p:nvPr/>
      </p:nvGrpSpPr>
      <p:grpSpPr>
        <a:xfrm>
          <a:off x="0" y="0"/>
          <a:ext cx="0" cy="0"/>
          <a:chOff x="0" y="0"/>
          <a:chExt cx="0" cy="0"/>
        </a:xfrm>
      </p:grpSpPr>
      <p:sp>
        <p:nvSpPr>
          <p:cNvPr id="17" name="Freeform 16"/>
          <p:cNvSpPr/>
          <p:nvPr userDrawn="1"/>
        </p:nvSpPr>
        <p:spPr>
          <a:xfrm flipV="1">
            <a:off x="11261870" y="1691079"/>
            <a:ext cx="477019" cy="3889916"/>
          </a:xfrm>
          <a:custGeom>
            <a:avLst/>
            <a:gdLst>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5" fmla="*/ 0 w 3108960"/>
              <a:gd name="connsiteY5" fmla="*/ 2838298 h 2838298"/>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0" fmla="*/ 2611526 w 3108960"/>
              <a:gd name="connsiteY0" fmla="*/ 0 h 2838298"/>
              <a:gd name="connsiteX1" fmla="*/ 3108960 w 3108960"/>
              <a:gd name="connsiteY1" fmla="*/ 1419149 h 2838298"/>
              <a:gd name="connsiteX2" fmla="*/ 2626157 w 3108960"/>
              <a:gd name="connsiteY2" fmla="*/ 2838298 h 2838298"/>
              <a:gd name="connsiteX3" fmla="*/ 0 w 3108960"/>
              <a:gd name="connsiteY3" fmla="*/ 2838298 h 2838298"/>
              <a:gd name="connsiteX0" fmla="*/ 2611526 w 3108960"/>
              <a:gd name="connsiteY0" fmla="*/ 0 h 2838298"/>
              <a:gd name="connsiteX1" fmla="*/ 3108960 w 3108960"/>
              <a:gd name="connsiteY1" fmla="*/ 1419149 h 2838298"/>
              <a:gd name="connsiteX2" fmla="*/ 2874391 w 3108960"/>
              <a:gd name="connsiteY2" fmla="*/ 2833912 h 2838298"/>
              <a:gd name="connsiteX3" fmla="*/ 0 w 3108960"/>
              <a:gd name="connsiteY3" fmla="*/ 2838298 h 2838298"/>
              <a:gd name="connsiteX0" fmla="*/ 2874391 w 3108960"/>
              <a:gd name="connsiteY0" fmla="*/ 0 h 2857348"/>
              <a:gd name="connsiteX1" fmla="*/ 3108960 w 3108960"/>
              <a:gd name="connsiteY1" fmla="*/ 1438199 h 2857348"/>
              <a:gd name="connsiteX2" fmla="*/ 2874391 w 3108960"/>
              <a:gd name="connsiteY2" fmla="*/ 2852962 h 2857348"/>
              <a:gd name="connsiteX3" fmla="*/ 0 w 3108960"/>
              <a:gd name="connsiteY3" fmla="*/ 2857348 h 2857348"/>
              <a:gd name="connsiteX0" fmla="*/ 2874391 w 3108960"/>
              <a:gd name="connsiteY0" fmla="*/ 0 h 2857348"/>
              <a:gd name="connsiteX1" fmla="*/ 3108960 w 3108960"/>
              <a:gd name="connsiteY1" fmla="*/ 1438199 h 2857348"/>
              <a:gd name="connsiteX2" fmla="*/ 2789589 w 3108960"/>
              <a:gd name="connsiteY2" fmla="*/ 2852962 h 2857348"/>
              <a:gd name="connsiteX3" fmla="*/ 0 w 3108960"/>
              <a:gd name="connsiteY3" fmla="*/ 2857348 h 2857348"/>
              <a:gd name="connsiteX0" fmla="*/ 2874391 w 3108960"/>
              <a:gd name="connsiteY0" fmla="*/ 6125 h 2863473"/>
              <a:gd name="connsiteX1" fmla="*/ 2789589 w 3108960"/>
              <a:gd name="connsiteY1" fmla="*/ 0 h 2863473"/>
              <a:gd name="connsiteX2" fmla="*/ 3108960 w 3108960"/>
              <a:gd name="connsiteY2" fmla="*/ 1444324 h 2863473"/>
              <a:gd name="connsiteX3" fmla="*/ 2789589 w 3108960"/>
              <a:gd name="connsiteY3" fmla="*/ 2859087 h 2863473"/>
              <a:gd name="connsiteX4" fmla="*/ 0 w 3108960"/>
              <a:gd name="connsiteY4" fmla="*/ 2863473 h 2863473"/>
              <a:gd name="connsiteX0" fmla="*/ 2789589 w 3108960"/>
              <a:gd name="connsiteY0" fmla="*/ 0 h 2863473"/>
              <a:gd name="connsiteX1" fmla="*/ 3108960 w 3108960"/>
              <a:gd name="connsiteY1" fmla="*/ 1444324 h 2863473"/>
              <a:gd name="connsiteX2" fmla="*/ 2789589 w 3108960"/>
              <a:gd name="connsiteY2" fmla="*/ 2859087 h 2863473"/>
              <a:gd name="connsiteX3" fmla="*/ 0 w 3108960"/>
              <a:gd name="connsiteY3" fmla="*/ 2863473 h 2863473"/>
              <a:gd name="connsiteX0" fmla="*/ 2789589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789589 w 3108960"/>
              <a:gd name="connsiteY0" fmla="*/ 0 h 2863473"/>
              <a:gd name="connsiteX1" fmla="*/ 2954966 w 3108960"/>
              <a:gd name="connsiteY1" fmla="*/ 0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54966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954966 w 3108960"/>
              <a:gd name="connsiteY0" fmla="*/ 0 h 2863473"/>
              <a:gd name="connsiteX1" fmla="*/ 2973328 w 3108960"/>
              <a:gd name="connsiteY1" fmla="*/ 134408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73328 w 3108960"/>
              <a:gd name="connsiteY0" fmla="*/ 0 h 2729065"/>
              <a:gd name="connsiteX1" fmla="*/ 3108960 w 3108960"/>
              <a:gd name="connsiteY1" fmla="*/ 1309916 h 2729065"/>
              <a:gd name="connsiteX2" fmla="*/ 2954966 w 3108960"/>
              <a:gd name="connsiteY2" fmla="*/ 2720777 h 2729065"/>
              <a:gd name="connsiteX3" fmla="*/ 0 w 3108960"/>
              <a:gd name="connsiteY3" fmla="*/ 2729065 h 2729065"/>
              <a:gd name="connsiteX0" fmla="*/ 18362 w 153994"/>
              <a:gd name="connsiteY0" fmla="*/ 0 h 2720777"/>
              <a:gd name="connsiteX1" fmla="*/ 153994 w 153994"/>
              <a:gd name="connsiteY1" fmla="*/ 1309916 h 2720777"/>
              <a:gd name="connsiteX2" fmla="*/ 0 w 153994"/>
              <a:gd name="connsiteY2" fmla="*/ 2720777 h 2720777"/>
              <a:gd name="connsiteX0" fmla="*/ 18362 w 152058"/>
              <a:gd name="connsiteY0" fmla="*/ 0 h 2720777"/>
              <a:gd name="connsiteX1" fmla="*/ 152058 w 152058"/>
              <a:gd name="connsiteY1" fmla="*/ 1359842 h 2720777"/>
              <a:gd name="connsiteX2" fmla="*/ 0 w 152058"/>
              <a:gd name="connsiteY2" fmla="*/ 2720777 h 2720777"/>
            </a:gdLst>
            <a:ahLst/>
            <a:cxnLst>
              <a:cxn ang="0">
                <a:pos x="connsiteX0" y="connsiteY0"/>
              </a:cxn>
              <a:cxn ang="0">
                <a:pos x="connsiteX1" y="connsiteY1"/>
              </a:cxn>
              <a:cxn ang="0">
                <a:pos x="connsiteX2" y="connsiteY2"/>
              </a:cxn>
            </a:cxnLst>
            <a:rect l="l" t="t" r="r" b="b"/>
            <a:pathLst>
              <a:path w="152058" h="2720777">
                <a:moveTo>
                  <a:pt x="18362" y="0"/>
                </a:moveTo>
                <a:lnTo>
                  <a:pt x="152058" y="1359842"/>
                </a:lnTo>
                <a:lnTo>
                  <a:pt x="0" y="2720777"/>
                </a:lnTo>
              </a:path>
            </a:pathLst>
          </a:custGeom>
          <a:ln w="57150">
            <a:solidFill>
              <a:schemeClr val="accent1"/>
            </a:solidFill>
          </a:ln>
          <a:effectLst/>
        </p:spPr>
        <p:style>
          <a:lnRef idx="1">
            <a:schemeClr val="accent1"/>
          </a:lnRef>
          <a:fillRef idx="0">
            <a:schemeClr val="accent1"/>
          </a:fillRef>
          <a:effectRef idx="0">
            <a:schemeClr val="accent1"/>
          </a:effectRef>
          <a:fontRef idx="minor">
            <a:schemeClr val="tx1"/>
          </a:fontRef>
        </p:style>
        <p:txBody>
          <a:bodyPr lIns="108878" tIns="54439" rIns="108878" bIns="54439" rtlCol="0" anchor="ctr"/>
          <a:lstStyle/>
          <a:p>
            <a:pPr marL="0" algn="ctr" defTabSz="1088776" rtl="0" eaLnBrk="1" latinLnBrk="0" hangingPunct="1"/>
            <a:endParaRPr lang="en-US" sz="2100" kern="1200">
              <a:solidFill>
                <a:schemeClr val="tx1"/>
              </a:solidFill>
              <a:latin typeface="+mn-lt"/>
              <a:ea typeface="+mn-ea"/>
              <a:cs typeface="+mn-cs"/>
            </a:endParaRPr>
          </a:p>
        </p:txBody>
      </p:sp>
      <p:sp>
        <p:nvSpPr>
          <p:cNvPr id="19" name="Freeform 18"/>
          <p:cNvSpPr/>
          <p:nvPr userDrawn="1"/>
        </p:nvSpPr>
        <p:spPr>
          <a:xfrm flipV="1">
            <a:off x="7466627" y="1691079"/>
            <a:ext cx="477019" cy="3889916"/>
          </a:xfrm>
          <a:custGeom>
            <a:avLst/>
            <a:gdLst>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5" fmla="*/ 0 w 3108960"/>
              <a:gd name="connsiteY5" fmla="*/ 2838298 h 2838298"/>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0" fmla="*/ 2611526 w 3108960"/>
              <a:gd name="connsiteY0" fmla="*/ 0 h 2838298"/>
              <a:gd name="connsiteX1" fmla="*/ 3108960 w 3108960"/>
              <a:gd name="connsiteY1" fmla="*/ 1419149 h 2838298"/>
              <a:gd name="connsiteX2" fmla="*/ 2626157 w 3108960"/>
              <a:gd name="connsiteY2" fmla="*/ 2838298 h 2838298"/>
              <a:gd name="connsiteX3" fmla="*/ 0 w 3108960"/>
              <a:gd name="connsiteY3" fmla="*/ 2838298 h 2838298"/>
              <a:gd name="connsiteX0" fmla="*/ 2611526 w 3108960"/>
              <a:gd name="connsiteY0" fmla="*/ 0 h 2838298"/>
              <a:gd name="connsiteX1" fmla="*/ 3108960 w 3108960"/>
              <a:gd name="connsiteY1" fmla="*/ 1419149 h 2838298"/>
              <a:gd name="connsiteX2" fmla="*/ 2874391 w 3108960"/>
              <a:gd name="connsiteY2" fmla="*/ 2833912 h 2838298"/>
              <a:gd name="connsiteX3" fmla="*/ 0 w 3108960"/>
              <a:gd name="connsiteY3" fmla="*/ 2838298 h 2838298"/>
              <a:gd name="connsiteX0" fmla="*/ 2874391 w 3108960"/>
              <a:gd name="connsiteY0" fmla="*/ 0 h 2857348"/>
              <a:gd name="connsiteX1" fmla="*/ 3108960 w 3108960"/>
              <a:gd name="connsiteY1" fmla="*/ 1438199 h 2857348"/>
              <a:gd name="connsiteX2" fmla="*/ 2874391 w 3108960"/>
              <a:gd name="connsiteY2" fmla="*/ 2852962 h 2857348"/>
              <a:gd name="connsiteX3" fmla="*/ 0 w 3108960"/>
              <a:gd name="connsiteY3" fmla="*/ 2857348 h 2857348"/>
              <a:gd name="connsiteX0" fmla="*/ 2874391 w 3108960"/>
              <a:gd name="connsiteY0" fmla="*/ 0 h 2857348"/>
              <a:gd name="connsiteX1" fmla="*/ 3108960 w 3108960"/>
              <a:gd name="connsiteY1" fmla="*/ 1438199 h 2857348"/>
              <a:gd name="connsiteX2" fmla="*/ 2789589 w 3108960"/>
              <a:gd name="connsiteY2" fmla="*/ 2852962 h 2857348"/>
              <a:gd name="connsiteX3" fmla="*/ 0 w 3108960"/>
              <a:gd name="connsiteY3" fmla="*/ 2857348 h 2857348"/>
              <a:gd name="connsiteX0" fmla="*/ 2874391 w 3108960"/>
              <a:gd name="connsiteY0" fmla="*/ 6125 h 2863473"/>
              <a:gd name="connsiteX1" fmla="*/ 2789589 w 3108960"/>
              <a:gd name="connsiteY1" fmla="*/ 0 h 2863473"/>
              <a:gd name="connsiteX2" fmla="*/ 3108960 w 3108960"/>
              <a:gd name="connsiteY2" fmla="*/ 1444324 h 2863473"/>
              <a:gd name="connsiteX3" fmla="*/ 2789589 w 3108960"/>
              <a:gd name="connsiteY3" fmla="*/ 2859087 h 2863473"/>
              <a:gd name="connsiteX4" fmla="*/ 0 w 3108960"/>
              <a:gd name="connsiteY4" fmla="*/ 2863473 h 2863473"/>
              <a:gd name="connsiteX0" fmla="*/ 2789589 w 3108960"/>
              <a:gd name="connsiteY0" fmla="*/ 0 h 2863473"/>
              <a:gd name="connsiteX1" fmla="*/ 3108960 w 3108960"/>
              <a:gd name="connsiteY1" fmla="*/ 1444324 h 2863473"/>
              <a:gd name="connsiteX2" fmla="*/ 2789589 w 3108960"/>
              <a:gd name="connsiteY2" fmla="*/ 2859087 h 2863473"/>
              <a:gd name="connsiteX3" fmla="*/ 0 w 3108960"/>
              <a:gd name="connsiteY3" fmla="*/ 2863473 h 2863473"/>
              <a:gd name="connsiteX0" fmla="*/ 2789589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789589 w 3108960"/>
              <a:gd name="connsiteY0" fmla="*/ 0 h 2863473"/>
              <a:gd name="connsiteX1" fmla="*/ 2954966 w 3108960"/>
              <a:gd name="connsiteY1" fmla="*/ 0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54966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954966 w 3108960"/>
              <a:gd name="connsiteY0" fmla="*/ 0 h 2863473"/>
              <a:gd name="connsiteX1" fmla="*/ 2973328 w 3108960"/>
              <a:gd name="connsiteY1" fmla="*/ 134408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73328 w 3108960"/>
              <a:gd name="connsiteY0" fmla="*/ 0 h 2729065"/>
              <a:gd name="connsiteX1" fmla="*/ 3108960 w 3108960"/>
              <a:gd name="connsiteY1" fmla="*/ 1309916 h 2729065"/>
              <a:gd name="connsiteX2" fmla="*/ 2954966 w 3108960"/>
              <a:gd name="connsiteY2" fmla="*/ 2720777 h 2729065"/>
              <a:gd name="connsiteX3" fmla="*/ 0 w 3108960"/>
              <a:gd name="connsiteY3" fmla="*/ 2729065 h 2729065"/>
              <a:gd name="connsiteX0" fmla="*/ 18362 w 153994"/>
              <a:gd name="connsiteY0" fmla="*/ 0 h 2720777"/>
              <a:gd name="connsiteX1" fmla="*/ 153994 w 153994"/>
              <a:gd name="connsiteY1" fmla="*/ 1309916 h 2720777"/>
              <a:gd name="connsiteX2" fmla="*/ 0 w 153994"/>
              <a:gd name="connsiteY2" fmla="*/ 2720777 h 2720777"/>
              <a:gd name="connsiteX0" fmla="*/ 18362 w 152058"/>
              <a:gd name="connsiteY0" fmla="*/ 0 h 2720777"/>
              <a:gd name="connsiteX1" fmla="*/ 152058 w 152058"/>
              <a:gd name="connsiteY1" fmla="*/ 1359842 h 2720777"/>
              <a:gd name="connsiteX2" fmla="*/ 0 w 152058"/>
              <a:gd name="connsiteY2" fmla="*/ 2720777 h 2720777"/>
            </a:gdLst>
            <a:ahLst/>
            <a:cxnLst>
              <a:cxn ang="0">
                <a:pos x="connsiteX0" y="connsiteY0"/>
              </a:cxn>
              <a:cxn ang="0">
                <a:pos x="connsiteX1" y="connsiteY1"/>
              </a:cxn>
              <a:cxn ang="0">
                <a:pos x="connsiteX2" y="connsiteY2"/>
              </a:cxn>
            </a:cxnLst>
            <a:rect l="l" t="t" r="r" b="b"/>
            <a:pathLst>
              <a:path w="152058" h="2720777">
                <a:moveTo>
                  <a:pt x="18362" y="0"/>
                </a:moveTo>
                <a:lnTo>
                  <a:pt x="152058" y="1359842"/>
                </a:lnTo>
                <a:lnTo>
                  <a:pt x="0" y="2720777"/>
                </a:lnTo>
              </a:path>
            </a:pathLst>
          </a:custGeom>
          <a:ln w="57150">
            <a:solidFill>
              <a:schemeClr val="accent2">
                <a:lumMod val="40000"/>
                <a:lumOff val="60000"/>
              </a:schemeClr>
            </a:solidFill>
          </a:ln>
          <a:effectLst/>
        </p:spPr>
        <p:style>
          <a:lnRef idx="1">
            <a:schemeClr val="accent1"/>
          </a:lnRef>
          <a:fillRef idx="0">
            <a:schemeClr val="accent1"/>
          </a:fillRef>
          <a:effectRef idx="0">
            <a:schemeClr val="accent1"/>
          </a:effectRef>
          <a:fontRef idx="minor">
            <a:schemeClr val="tx1"/>
          </a:fontRef>
        </p:style>
        <p:txBody>
          <a:bodyPr lIns="108878" tIns="54439" rIns="108878" bIns="54439" rtlCol="0" anchor="ctr"/>
          <a:lstStyle/>
          <a:p>
            <a:pPr marL="0" algn="ctr" defTabSz="1088776" rtl="0" eaLnBrk="1" latinLnBrk="0" hangingPunct="1"/>
            <a:endParaRPr lang="en-US" sz="2100" kern="1200">
              <a:solidFill>
                <a:schemeClr val="tx1"/>
              </a:solidFill>
              <a:latin typeface="+mn-lt"/>
              <a:ea typeface="+mn-ea"/>
              <a:cs typeface="+mn-cs"/>
            </a:endParaRPr>
          </a:p>
        </p:txBody>
      </p:sp>
      <p:sp>
        <p:nvSpPr>
          <p:cNvPr id="20" name="Freeform 19"/>
          <p:cNvSpPr/>
          <p:nvPr userDrawn="1"/>
        </p:nvSpPr>
        <p:spPr>
          <a:xfrm flipV="1">
            <a:off x="3674056" y="1691079"/>
            <a:ext cx="477019" cy="3889916"/>
          </a:xfrm>
          <a:custGeom>
            <a:avLst/>
            <a:gdLst>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5" fmla="*/ 0 w 3108960"/>
              <a:gd name="connsiteY5" fmla="*/ 2838298 h 2838298"/>
              <a:gd name="connsiteX0" fmla="*/ 0 w 3108960"/>
              <a:gd name="connsiteY0" fmla="*/ 0 h 2838298"/>
              <a:gd name="connsiteX1" fmla="*/ 2611526 w 3108960"/>
              <a:gd name="connsiteY1" fmla="*/ 0 h 2838298"/>
              <a:gd name="connsiteX2" fmla="*/ 3108960 w 3108960"/>
              <a:gd name="connsiteY2" fmla="*/ 1419149 h 2838298"/>
              <a:gd name="connsiteX3" fmla="*/ 2626157 w 3108960"/>
              <a:gd name="connsiteY3" fmla="*/ 2838298 h 2838298"/>
              <a:gd name="connsiteX4" fmla="*/ 0 w 3108960"/>
              <a:gd name="connsiteY4" fmla="*/ 2838298 h 2838298"/>
              <a:gd name="connsiteX0" fmla="*/ 2611526 w 3108960"/>
              <a:gd name="connsiteY0" fmla="*/ 0 h 2838298"/>
              <a:gd name="connsiteX1" fmla="*/ 3108960 w 3108960"/>
              <a:gd name="connsiteY1" fmla="*/ 1419149 h 2838298"/>
              <a:gd name="connsiteX2" fmla="*/ 2626157 w 3108960"/>
              <a:gd name="connsiteY2" fmla="*/ 2838298 h 2838298"/>
              <a:gd name="connsiteX3" fmla="*/ 0 w 3108960"/>
              <a:gd name="connsiteY3" fmla="*/ 2838298 h 2838298"/>
              <a:gd name="connsiteX0" fmla="*/ 2611526 w 3108960"/>
              <a:gd name="connsiteY0" fmla="*/ 0 h 2838298"/>
              <a:gd name="connsiteX1" fmla="*/ 3108960 w 3108960"/>
              <a:gd name="connsiteY1" fmla="*/ 1419149 h 2838298"/>
              <a:gd name="connsiteX2" fmla="*/ 2874391 w 3108960"/>
              <a:gd name="connsiteY2" fmla="*/ 2833912 h 2838298"/>
              <a:gd name="connsiteX3" fmla="*/ 0 w 3108960"/>
              <a:gd name="connsiteY3" fmla="*/ 2838298 h 2838298"/>
              <a:gd name="connsiteX0" fmla="*/ 2874391 w 3108960"/>
              <a:gd name="connsiteY0" fmla="*/ 0 h 2857348"/>
              <a:gd name="connsiteX1" fmla="*/ 3108960 w 3108960"/>
              <a:gd name="connsiteY1" fmla="*/ 1438199 h 2857348"/>
              <a:gd name="connsiteX2" fmla="*/ 2874391 w 3108960"/>
              <a:gd name="connsiteY2" fmla="*/ 2852962 h 2857348"/>
              <a:gd name="connsiteX3" fmla="*/ 0 w 3108960"/>
              <a:gd name="connsiteY3" fmla="*/ 2857348 h 2857348"/>
              <a:gd name="connsiteX0" fmla="*/ 2874391 w 3108960"/>
              <a:gd name="connsiteY0" fmla="*/ 0 h 2857348"/>
              <a:gd name="connsiteX1" fmla="*/ 3108960 w 3108960"/>
              <a:gd name="connsiteY1" fmla="*/ 1438199 h 2857348"/>
              <a:gd name="connsiteX2" fmla="*/ 2789589 w 3108960"/>
              <a:gd name="connsiteY2" fmla="*/ 2852962 h 2857348"/>
              <a:gd name="connsiteX3" fmla="*/ 0 w 3108960"/>
              <a:gd name="connsiteY3" fmla="*/ 2857348 h 2857348"/>
              <a:gd name="connsiteX0" fmla="*/ 2874391 w 3108960"/>
              <a:gd name="connsiteY0" fmla="*/ 6125 h 2863473"/>
              <a:gd name="connsiteX1" fmla="*/ 2789589 w 3108960"/>
              <a:gd name="connsiteY1" fmla="*/ 0 h 2863473"/>
              <a:gd name="connsiteX2" fmla="*/ 3108960 w 3108960"/>
              <a:gd name="connsiteY2" fmla="*/ 1444324 h 2863473"/>
              <a:gd name="connsiteX3" fmla="*/ 2789589 w 3108960"/>
              <a:gd name="connsiteY3" fmla="*/ 2859087 h 2863473"/>
              <a:gd name="connsiteX4" fmla="*/ 0 w 3108960"/>
              <a:gd name="connsiteY4" fmla="*/ 2863473 h 2863473"/>
              <a:gd name="connsiteX0" fmla="*/ 2789589 w 3108960"/>
              <a:gd name="connsiteY0" fmla="*/ 0 h 2863473"/>
              <a:gd name="connsiteX1" fmla="*/ 3108960 w 3108960"/>
              <a:gd name="connsiteY1" fmla="*/ 1444324 h 2863473"/>
              <a:gd name="connsiteX2" fmla="*/ 2789589 w 3108960"/>
              <a:gd name="connsiteY2" fmla="*/ 2859087 h 2863473"/>
              <a:gd name="connsiteX3" fmla="*/ 0 w 3108960"/>
              <a:gd name="connsiteY3" fmla="*/ 2863473 h 2863473"/>
              <a:gd name="connsiteX0" fmla="*/ 2789589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789589 w 3108960"/>
              <a:gd name="connsiteY0" fmla="*/ 0 h 2863473"/>
              <a:gd name="connsiteX1" fmla="*/ 2954966 w 3108960"/>
              <a:gd name="connsiteY1" fmla="*/ 0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54966 w 3108960"/>
              <a:gd name="connsiteY0" fmla="*/ 0 h 2863473"/>
              <a:gd name="connsiteX1" fmla="*/ 3108960 w 3108960"/>
              <a:gd name="connsiteY1" fmla="*/ 1444324 h 2863473"/>
              <a:gd name="connsiteX2" fmla="*/ 2954966 w 3108960"/>
              <a:gd name="connsiteY2" fmla="*/ 2855185 h 2863473"/>
              <a:gd name="connsiteX3" fmla="*/ 0 w 3108960"/>
              <a:gd name="connsiteY3" fmla="*/ 2863473 h 2863473"/>
              <a:gd name="connsiteX0" fmla="*/ 2954966 w 3108960"/>
              <a:gd name="connsiteY0" fmla="*/ 0 h 2863473"/>
              <a:gd name="connsiteX1" fmla="*/ 2973328 w 3108960"/>
              <a:gd name="connsiteY1" fmla="*/ 134408 h 2863473"/>
              <a:gd name="connsiteX2" fmla="*/ 3108960 w 3108960"/>
              <a:gd name="connsiteY2" fmla="*/ 1444324 h 2863473"/>
              <a:gd name="connsiteX3" fmla="*/ 2954966 w 3108960"/>
              <a:gd name="connsiteY3" fmla="*/ 2855185 h 2863473"/>
              <a:gd name="connsiteX4" fmla="*/ 0 w 3108960"/>
              <a:gd name="connsiteY4" fmla="*/ 2863473 h 2863473"/>
              <a:gd name="connsiteX0" fmla="*/ 2973328 w 3108960"/>
              <a:gd name="connsiteY0" fmla="*/ 0 h 2729065"/>
              <a:gd name="connsiteX1" fmla="*/ 3108960 w 3108960"/>
              <a:gd name="connsiteY1" fmla="*/ 1309916 h 2729065"/>
              <a:gd name="connsiteX2" fmla="*/ 2954966 w 3108960"/>
              <a:gd name="connsiteY2" fmla="*/ 2720777 h 2729065"/>
              <a:gd name="connsiteX3" fmla="*/ 0 w 3108960"/>
              <a:gd name="connsiteY3" fmla="*/ 2729065 h 2729065"/>
              <a:gd name="connsiteX0" fmla="*/ 18362 w 153994"/>
              <a:gd name="connsiteY0" fmla="*/ 0 h 2720777"/>
              <a:gd name="connsiteX1" fmla="*/ 153994 w 153994"/>
              <a:gd name="connsiteY1" fmla="*/ 1309916 h 2720777"/>
              <a:gd name="connsiteX2" fmla="*/ 0 w 153994"/>
              <a:gd name="connsiteY2" fmla="*/ 2720777 h 2720777"/>
              <a:gd name="connsiteX0" fmla="*/ 18362 w 152058"/>
              <a:gd name="connsiteY0" fmla="*/ 0 h 2720777"/>
              <a:gd name="connsiteX1" fmla="*/ 152058 w 152058"/>
              <a:gd name="connsiteY1" fmla="*/ 1359842 h 2720777"/>
              <a:gd name="connsiteX2" fmla="*/ 0 w 152058"/>
              <a:gd name="connsiteY2" fmla="*/ 2720777 h 2720777"/>
            </a:gdLst>
            <a:ahLst/>
            <a:cxnLst>
              <a:cxn ang="0">
                <a:pos x="connsiteX0" y="connsiteY0"/>
              </a:cxn>
              <a:cxn ang="0">
                <a:pos x="connsiteX1" y="connsiteY1"/>
              </a:cxn>
              <a:cxn ang="0">
                <a:pos x="connsiteX2" y="connsiteY2"/>
              </a:cxn>
            </a:cxnLst>
            <a:rect l="l" t="t" r="r" b="b"/>
            <a:pathLst>
              <a:path w="152058" h="2720777">
                <a:moveTo>
                  <a:pt x="18362" y="0"/>
                </a:moveTo>
                <a:lnTo>
                  <a:pt x="152058" y="1359842"/>
                </a:lnTo>
                <a:lnTo>
                  <a:pt x="0" y="2720777"/>
                </a:lnTo>
              </a:path>
            </a:pathLst>
          </a:custGeom>
          <a:ln w="57150">
            <a:solidFill>
              <a:schemeClr val="accent2">
                <a:lumMod val="40000"/>
                <a:lumOff val="60000"/>
              </a:schemeClr>
            </a:solidFill>
          </a:ln>
          <a:effectLst/>
        </p:spPr>
        <p:style>
          <a:lnRef idx="1">
            <a:schemeClr val="accent1"/>
          </a:lnRef>
          <a:fillRef idx="0">
            <a:schemeClr val="accent1"/>
          </a:fillRef>
          <a:effectRef idx="0">
            <a:schemeClr val="accent1"/>
          </a:effectRef>
          <a:fontRef idx="minor">
            <a:schemeClr val="tx1"/>
          </a:fontRef>
        </p:style>
        <p:txBody>
          <a:bodyPr lIns="108878" tIns="54439" rIns="108878" bIns="54439" rtlCol="0" anchor="ctr"/>
          <a:lstStyle/>
          <a:p>
            <a:pPr algn="ctr"/>
            <a:endParaRPr lang="en-US"/>
          </a:p>
        </p:txBody>
      </p:sp>
      <p:sp>
        <p:nvSpPr>
          <p:cNvPr id="2" name="Title 1"/>
          <p:cNvSpPr>
            <a:spLocks noGrp="1"/>
          </p:cNvSpPr>
          <p:nvPr>
            <p:ph type="title" hasCustomPrompt="1"/>
          </p:nvPr>
        </p:nvSpPr>
        <p:spPr bwMode="gray"/>
        <p:txBody>
          <a:bodyPr/>
          <a:lstStyle>
            <a:lvl1pPr>
              <a:defRPr/>
            </a:lvl1pPr>
          </a:lstStyle>
          <a:p>
            <a:r>
              <a:rPr lang="en-US" noProof="0" smtClean="0"/>
              <a:t>Insert page title</a:t>
            </a:r>
            <a:endParaRPr lang="en-US" dirty="0"/>
          </a:p>
        </p:txBody>
      </p:sp>
      <p:cxnSp>
        <p:nvCxnSpPr>
          <p:cNvPr id="9" name="Straight Connector 8"/>
          <p:cNvCxnSpPr/>
          <p:nvPr/>
        </p:nvCxnSpPr>
        <p:spPr bwMode="gray">
          <a:xfrm>
            <a:off x="4211875" y="5744460"/>
            <a:ext cx="3216838" cy="0"/>
          </a:xfrm>
          <a:prstGeom prst="line">
            <a:avLst/>
          </a:prstGeom>
          <a:ln w="12700">
            <a:solidFill>
              <a:srgbClr val="B2B2B2"/>
            </a:solidFill>
          </a:ln>
          <a:effectLst/>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7991638" y="5757164"/>
            <a:ext cx="3216838" cy="360600"/>
          </a:xfrm>
          <a:prstGeom prst="rect">
            <a:avLst/>
          </a:prstGeom>
          <a:solidFill>
            <a:schemeClr val="accent1"/>
          </a:solidFill>
          <a:ln w="6350" algn="ctr">
            <a:noFill/>
            <a:miter lim="800000"/>
            <a:headEnd/>
            <a:tailEnd/>
          </a:ln>
        </p:spPr>
        <p:txBody>
          <a:bodyPr lIns="107163" tIns="85730" rIns="107163" bIns="85730" rtlCol="0" anchor="ctr"/>
          <a:lstStyle/>
          <a:p>
            <a:pPr marL="0" marR="0" algn="ctr" defTabSz="1088776" rtl="0" eaLnBrk="1" fontAlgn="base" latinLnBrk="0" hangingPunct="1">
              <a:lnSpc>
                <a:spcPct val="100000"/>
              </a:lnSpc>
              <a:spcBef>
                <a:spcPct val="50000"/>
              </a:spcBef>
              <a:spcAft>
                <a:spcPct val="0"/>
              </a:spcAft>
              <a:buClr>
                <a:srgbClr val="F0AB00"/>
              </a:buClr>
              <a:buSzPct val="80000"/>
              <a:tabLst/>
            </a:pPr>
            <a:r>
              <a:rPr kumimoji="0" lang="en-US" sz="1900" b="1" i="0" u="none" strike="noStrike" kern="0" cap="none" spc="0" normalizeH="0" baseline="0" noProof="0" dirty="0" smtClean="0">
                <a:ln>
                  <a:noFill/>
                </a:ln>
                <a:solidFill>
                  <a:schemeClr val="tx1"/>
                </a:solidFill>
                <a:effectLst/>
                <a:uLnTx/>
                <a:uFillTx/>
                <a:latin typeface="Arial"/>
                <a:ea typeface="Arial Unicode MS" pitchFamily="34" charset="-128"/>
                <a:cs typeface="Arial Unicode MS" pitchFamily="34" charset="-128"/>
              </a:rPr>
              <a:t>FUTURE DIRECTION</a:t>
            </a:r>
          </a:p>
        </p:txBody>
      </p:sp>
      <p:cxnSp>
        <p:nvCxnSpPr>
          <p:cNvPr id="16" name="Straight Connector 15"/>
          <p:cNvCxnSpPr/>
          <p:nvPr userDrawn="1"/>
        </p:nvCxnSpPr>
        <p:spPr bwMode="gray">
          <a:xfrm>
            <a:off x="438265" y="5744460"/>
            <a:ext cx="3216838" cy="0"/>
          </a:xfrm>
          <a:prstGeom prst="line">
            <a:avLst/>
          </a:prstGeom>
          <a:ln w="12700">
            <a:solidFill>
              <a:srgbClr val="B2B2B2"/>
            </a:solidFill>
          </a:ln>
          <a:effectLst/>
        </p:spPr>
        <p:style>
          <a:lnRef idx="1">
            <a:schemeClr val="accent1"/>
          </a:lnRef>
          <a:fillRef idx="0">
            <a:schemeClr val="accent1"/>
          </a:fillRef>
          <a:effectRef idx="0">
            <a:schemeClr val="accent1"/>
          </a:effectRef>
          <a:fontRef idx="minor">
            <a:schemeClr val="tx1"/>
          </a:fontRef>
        </p:style>
      </p:cxnSp>
      <p:sp>
        <p:nvSpPr>
          <p:cNvPr id="25" name="Text Placeholder 3"/>
          <p:cNvSpPr>
            <a:spLocks noGrp="1"/>
          </p:cNvSpPr>
          <p:nvPr>
            <p:ph type="body" sz="quarter" idx="11" hasCustomPrompt="1"/>
          </p:nvPr>
        </p:nvSpPr>
        <p:spPr>
          <a:xfrm>
            <a:off x="432112" y="1691079"/>
            <a:ext cx="3216838" cy="3852588"/>
          </a:xfrm>
        </p:spPr>
        <p:txBody>
          <a:bodyPr rIns="42865"/>
          <a:lstStyle>
            <a:lvl1pPr>
              <a:spcBef>
                <a:spcPts val="1429"/>
              </a:spcBef>
              <a:spcAft>
                <a:spcPts val="476"/>
              </a:spcAft>
              <a:defRPr sz="1700" b="0"/>
            </a:lvl1pPr>
            <a:lvl2pPr marL="321489" indent="-214326">
              <a:spcBef>
                <a:spcPts val="0"/>
              </a:spcBef>
              <a:spcAft>
                <a:spcPts val="119"/>
              </a:spcAft>
              <a:buSzPct val="100000"/>
              <a:buFont typeface="Wingdings" pitchFamily="2" charset="2"/>
              <a:buChar char=""/>
              <a:defRPr sz="1400"/>
            </a:lvl2pPr>
            <a:lvl3pPr marL="535815">
              <a:spcBef>
                <a:spcPts val="476"/>
              </a:spcBef>
              <a:buClr>
                <a:schemeClr val="accent2"/>
              </a:buClr>
              <a:buFont typeface="Arial" pitchFamily="34" charset="0"/>
              <a:buChar char="–"/>
              <a:defRPr sz="1400"/>
            </a:lvl3pPr>
            <a:lvl4pPr>
              <a:defRPr sz="1400"/>
            </a:lvl4pPr>
            <a:lvl5pPr>
              <a:defRPr sz="1400"/>
            </a:lvl5pPr>
          </a:lstStyle>
          <a:p>
            <a:pPr lvl="0"/>
            <a:r>
              <a:rPr lang="en-US" noProof="0" dirty="0" smtClean="0"/>
              <a:t>First level</a:t>
            </a:r>
          </a:p>
          <a:p>
            <a:pPr lvl="1"/>
            <a:r>
              <a:rPr lang="en-US" dirty="0" smtClean="0"/>
              <a:t>Second level</a:t>
            </a:r>
          </a:p>
          <a:p>
            <a:pPr lvl="2"/>
            <a:r>
              <a:rPr lang="en-US" dirty="0" smtClean="0"/>
              <a:t>Third level</a:t>
            </a:r>
          </a:p>
        </p:txBody>
      </p:sp>
      <p:sp>
        <p:nvSpPr>
          <p:cNvPr id="27" name="Text Placeholder 3"/>
          <p:cNvSpPr>
            <a:spLocks noGrp="1"/>
          </p:cNvSpPr>
          <p:nvPr>
            <p:ph type="body" sz="quarter" idx="12" hasCustomPrompt="1"/>
          </p:nvPr>
        </p:nvSpPr>
        <p:spPr>
          <a:xfrm>
            <a:off x="4211875" y="1691079"/>
            <a:ext cx="3216838" cy="3852588"/>
          </a:xfrm>
        </p:spPr>
        <p:txBody>
          <a:bodyPr lIns="42865" rIns="42865"/>
          <a:lstStyle>
            <a:lvl1pPr>
              <a:spcBef>
                <a:spcPts val="1429"/>
              </a:spcBef>
              <a:spcAft>
                <a:spcPts val="476"/>
              </a:spcAft>
              <a:defRPr sz="1700" b="0"/>
            </a:lvl1pPr>
            <a:lvl2pPr marL="321489" indent="-214326">
              <a:spcBef>
                <a:spcPts val="0"/>
              </a:spcBef>
              <a:spcAft>
                <a:spcPts val="119"/>
              </a:spcAft>
              <a:buSzPct val="100000"/>
              <a:buFont typeface="Wingdings" pitchFamily="2" charset="2"/>
              <a:buChar char=""/>
              <a:defRPr sz="1400"/>
            </a:lvl2pPr>
            <a:lvl3pPr marL="535815">
              <a:spcBef>
                <a:spcPts val="476"/>
              </a:spcBef>
              <a:buClr>
                <a:schemeClr val="accent2"/>
              </a:buClr>
              <a:buFont typeface="Arial" pitchFamily="34" charset="0"/>
              <a:buChar char="–"/>
              <a:defRPr sz="1400"/>
            </a:lvl3pPr>
            <a:lvl4pPr>
              <a:defRPr sz="1400"/>
            </a:lvl4pPr>
            <a:lvl5pPr>
              <a:defRPr sz="1400"/>
            </a:lvl5pPr>
          </a:lstStyle>
          <a:p>
            <a:pPr lvl="0"/>
            <a:r>
              <a:rPr lang="en-US" noProof="0" dirty="0" smtClean="0"/>
              <a:t>First level</a:t>
            </a:r>
          </a:p>
          <a:p>
            <a:pPr lvl="1"/>
            <a:r>
              <a:rPr lang="en-US" dirty="0" smtClean="0"/>
              <a:t>Second level</a:t>
            </a:r>
          </a:p>
          <a:p>
            <a:pPr lvl="2"/>
            <a:r>
              <a:rPr lang="en-US" dirty="0" smtClean="0"/>
              <a:t>Third level</a:t>
            </a:r>
          </a:p>
        </p:txBody>
      </p:sp>
      <p:sp>
        <p:nvSpPr>
          <p:cNvPr id="28" name="Text Placeholder 3"/>
          <p:cNvSpPr>
            <a:spLocks noGrp="1"/>
          </p:cNvSpPr>
          <p:nvPr>
            <p:ph type="body" sz="quarter" idx="13" hasCustomPrompt="1"/>
          </p:nvPr>
        </p:nvSpPr>
        <p:spPr>
          <a:xfrm>
            <a:off x="7991638" y="1691079"/>
            <a:ext cx="3216838" cy="3852588"/>
          </a:xfrm>
        </p:spPr>
        <p:txBody>
          <a:bodyPr lIns="42865" rIns="42865"/>
          <a:lstStyle>
            <a:lvl1pPr>
              <a:spcBef>
                <a:spcPts val="1429"/>
              </a:spcBef>
              <a:spcAft>
                <a:spcPts val="476"/>
              </a:spcAft>
              <a:defRPr sz="1700" b="0"/>
            </a:lvl1pPr>
            <a:lvl2pPr marL="321489" indent="-214326">
              <a:spcBef>
                <a:spcPts val="0"/>
              </a:spcBef>
              <a:spcAft>
                <a:spcPts val="119"/>
              </a:spcAft>
              <a:buSzPct val="100000"/>
              <a:buFont typeface="Wingdings" pitchFamily="2" charset="2"/>
              <a:buChar char=""/>
              <a:defRPr sz="1400"/>
            </a:lvl2pPr>
            <a:lvl3pPr marL="535815">
              <a:spcBef>
                <a:spcPts val="476"/>
              </a:spcBef>
              <a:buClr>
                <a:schemeClr val="accent2"/>
              </a:buClr>
              <a:buFont typeface="Arial" pitchFamily="34" charset="0"/>
              <a:buChar char="–"/>
              <a:defRPr sz="1400"/>
            </a:lvl3pPr>
            <a:lvl4pPr>
              <a:defRPr sz="1400"/>
            </a:lvl4pPr>
            <a:lvl5pPr>
              <a:defRPr sz="1400"/>
            </a:lvl5pPr>
          </a:lstStyle>
          <a:p>
            <a:pPr lvl="0"/>
            <a:r>
              <a:rPr lang="en-US" noProof="0" dirty="0" smtClean="0"/>
              <a:t>First level</a:t>
            </a:r>
          </a:p>
          <a:p>
            <a:pPr lvl="1"/>
            <a:r>
              <a:rPr lang="en-US" dirty="0" smtClean="0"/>
              <a:t>Second level</a:t>
            </a:r>
          </a:p>
          <a:p>
            <a:pPr lvl="2"/>
            <a:r>
              <a:rPr lang="en-US" dirty="0" smtClean="0"/>
              <a:t>Third level</a:t>
            </a:r>
          </a:p>
        </p:txBody>
      </p:sp>
      <p:sp>
        <p:nvSpPr>
          <p:cNvPr id="14" name="Rectangle 13"/>
          <p:cNvSpPr/>
          <p:nvPr userDrawn="1"/>
        </p:nvSpPr>
        <p:spPr bwMode="gray">
          <a:xfrm>
            <a:off x="4211875" y="5808586"/>
            <a:ext cx="3216838" cy="360600"/>
          </a:xfrm>
          <a:prstGeom prst="rect">
            <a:avLst/>
          </a:prstGeom>
          <a:solidFill>
            <a:schemeClr val="bg1"/>
          </a:solidFill>
          <a:ln w="6350" algn="ctr">
            <a:noFill/>
            <a:miter lim="800000"/>
            <a:headEnd/>
            <a:tailEnd/>
          </a:ln>
        </p:spPr>
        <p:txBody>
          <a:bodyPr lIns="0" tIns="85730" rIns="0"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rPr>
              <a:t>Planned Innovations</a:t>
            </a:r>
          </a:p>
        </p:txBody>
      </p:sp>
      <p:sp>
        <p:nvSpPr>
          <p:cNvPr id="18" name="Rectangle 17"/>
          <p:cNvSpPr/>
          <p:nvPr userDrawn="1"/>
        </p:nvSpPr>
        <p:spPr bwMode="gray">
          <a:xfrm>
            <a:off x="438265" y="5808586"/>
            <a:ext cx="3216838" cy="360600"/>
          </a:xfrm>
          <a:prstGeom prst="rect">
            <a:avLst/>
          </a:prstGeom>
          <a:solidFill>
            <a:schemeClr val="bg1"/>
          </a:solidFill>
          <a:ln w="6350" algn="ctr">
            <a:noFill/>
            <a:miter lim="800000"/>
            <a:headEnd/>
            <a:tailEnd/>
          </a:ln>
        </p:spPr>
        <p:txBody>
          <a:bodyPr lIns="0" tIns="85730" rIns="0"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solidFill>
                  <a:schemeClr val="tx1"/>
                </a:solidFill>
                <a:effectLst/>
                <a:uLnTx/>
                <a:uFillTx/>
                <a:ea typeface="Arial Unicode MS" pitchFamily="34" charset="-128"/>
                <a:cs typeface="Arial Unicode MS" pitchFamily="34" charset="-128"/>
              </a:rPr>
              <a:t>Today</a:t>
            </a:r>
          </a:p>
        </p:txBody>
      </p:sp>
    </p:spTree>
    <p:extLst>
      <p:ext uri="{BB962C8B-B14F-4D97-AF65-F5344CB8AC3E}">
        <p14:creationId xmlns:p14="http://schemas.microsoft.com/office/powerpoint/2010/main" val="648411247"/>
      </p:ext>
    </p:extLst>
  </p:cSld>
  <p:clrMapOvr>
    <a:masterClrMapping/>
  </p:clrMapOvr>
  <p:transition spd="med"/>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a:xfrm>
            <a:off x="203254" y="6723031"/>
            <a:ext cx="658455" cy="107975"/>
          </a:xfrm>
          <a:prstGeom prst="rect">
            <a:avLst/>
          </a:prstGeom>
        </p:spPr>
        <p:txBody>
          <a:bodyPr lIns="91348" tIns="45673" rIns="91348" bIns="45673"/>
          <a:lstStyle>
            <a:lvl1pPr>
              <a:defRPr>
                <a:solidFill>
                  <a:srgbClr val="000000"/>
                </a:solidFill>
              </a:defRPr>
            </a:lvl1pPr>
          </a:lstStyle>
          <a:p>
            <a:pPr>
              <a:defRPr/>
            </a:pPr>
            <a:r>
              <a:rPr lang="en-US"/>
              <a:t>© SAP 2009</a:t>
            </a:r>
          </a:p>
        </p:txBody>
      </p:sp>
    </p:spTree>
    <p:extLst>
      <p:ext uri="{BB962C8B-B14F-4D97-AF65-F5344CB8AC3E}">
        <p14:creationId xmlns:p14="http://schemas.microsoft.com/office/powerpoint/2010/main" val="2015894775"/>
      </p:ext>
    </p:extLst>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el und Tex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lvl1pPr>
          </a:lstStyle>
          <a:p>
            <a:r>
              <a:rPr lang="en-US" noProof="0" smtClean="0"/>
              <a:t>Click to edit Master title style</a:t>
            </a:r>
            <a:endParaRPr lang="de-DE" dirty="0"/>
          </a:p>
        </p:txBody>
      </p:sp>
      <p:sp>
        <p:nvSpPr>
          <p:cNvPr id="5" name="Text Placeholder 4"/>
          <p:cNvSpPr>
            <a:spLocks noGrp="1"/>
          </p:cNvSpPr>
          <p:nvPr>
            <p:ph type="body" sz="quarter" idx="11"/>
          </p:nvPr>
        </p:nvSpPr>
        <p:spPr bwMode="gray">
          <a:xfrm>
            <a:off x="331287" y="1292699"/>
            <a:ext cx="11532603" cy="5412053"/>
          </a:xfrm>
        </p:spPr>
        <p:txBody>
          <a:bodyPr/>
          <a:lstStyle>
            <a:lvl1pPr marL="268414" indent="-268414">
              <a:buSzPct val="125000"/>
              <a:buFont typeface="Wingdings" pitchFamily="2" charset="2"/>
              <a:buChar char="§"/>
              <a:defRPr/>
            </a:lvl1pPr>
            <a:lvl2pPr marL="410182" indent="-211706">
              <a:defRPr/>
            </a:lvl2pPr>
            <a:lvl3pPr marL="890302" indent="-211706">
              <a:defRPr/>
            </a:lvl3pPr>
            <a:lvl4pPr marL="1018838" indent="-128536">
              <a:tabLst/>
              <a:defRPr/>
            </a:lvl4pPr>
            <a:lvl5pPr marL="1357190" indent="-198475">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de-DE" dirty="0"/>
          </a:p>
        </p:txBody>
      </p:sp>
    </p:spTree>
    <p:extLst>
      <p:ext uri="{BB962C8B-B14F-4D97-AF65-F5344CB8AC3E}">
        <p14:creationId xmlns:p14="http://schemas.microsoft.com/office/powerpoint/2010/main" val="2794708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dirty="0" smtClean="0"/>
              <a:t>Click icon to add picture</a:t>
            </a:r>
            <a:endParaRPr lang="en-US" dirty="0"/>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algn="ctr" defTabSz="1088776" fontAlgn="base">
              <a:spcBef>
                <a:spcPct val="50000"/>
              </a:spcBef>
              <a:spcAft>
                <a:spcPct val="0"/>
              </a:spcAft>
              <a:buClr>
                <a:srgbClr val="F0AB00"/>
              </a:buClr>
              <a:buSzPct val="80000"/>
            </a:pPr>
            <a:endParaRPr lang="en-US" sz="1900" kern="0" dirty="0" smtClean="0">
              <a:solidFill>
                <a:srgbClr val="000000"/>
              </a:solidFil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7" name="Picture 6"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38" y="6083725"/>
            <a:ext cx="913247" cy="453600"/>
          </a:xfrm>
          <a:prstGeom prst="rect">
            <a:avLst/>
          </a:prstGeom>
          <a:noFill/>
          <a:ln>
            <a:noFill/>
          </a:ln>
        </p:spPr>
      </p:pic>
    </p:spTree>
    <p:extLst>
      <p:ext uri="{BB962C8B-B14F-4D97-AF65-F5344CB8AC3E}">
        <p14:creationId xmlns:p14="http://schemas.microsoft.com/office/powerpoint/2010/main" val="150995348"/>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6208016" y="1692392"/>
            <a:ext cx="5555046"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dirty="0" smtClean="0"/>
              <a:t>Click icon to add picture</a:t>
            </a:r>
            <a:endParaRPr lang="en-US" dirty="0"/>
          </a:p>
        </p:txBody>
      </p:sp>
      <p:sp>
        <p:nvSpPr>
          <p:cNvPr id="7" name="Text Placeholder 6"/>
          <p:cNvSpPr>
            <a:spLocks noGrp="1"/>
          </p:cNvSpPr>
          <p:nvPr>
            <p:ph type="body" sz="quarter" idx="11" hasCustomPrompt="1"/>
          </p:nvPr>
        </p:nvSpPr>
        <p:spPr bwMode="gray">
          <a:xfrm>
            <a:off x="432114" y="1692392"/>
            <a:ext cx="5555046"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5713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6603" y="1665674"/>
            <a:ext cx="5432781" cy="4527010"/>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52637" y="1665674"/>
            <a:ext cx="5432781" cy="4527010"/>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86944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TextBox 2"/>
          <p:cNvSpPr txBox="1"/>
          <p:nvPr userDrawn="1"/>
        </p:nvSpPr>
        <p:spPr bwMode="black">
          <a:xfrm>
            <a:off x="11711056" y="6637720"/>
            <a:ext cx="157094" cy="153888"/>
          </a:xfrm>
          <a:prstGeom prst="rect">
            <a:avLst/>
          </a:prstGeom>
          <a:noFill/>
        </p:spPr>
        <p:txBody>
          <a:bodyPr wrap="none" lIns="0" tIns="0" rIns="0" bIns="0" rtlCol="0">
            <a:spAutoFit/>
          </a:bodyPr>
          <a:lstStyle/>
          <a:p>
            <a:pPr marL="111525" indent="-111525" algn="r" defTabSz="1088776">
              <a:buClr>
                <a:srgbClr val="666666"/>
              </a:buClr>
              <a:buFont typeface="Arial" pitchFamily="34" charset="0"/>
              <a:buNone/>
            </a:pPr>
            <a:fld id="{0BDC132A-5C91-4078-9777-31DA19A62E0A}" type="slidenum">
              <a:rPr lang="en-US" sz="1000" smtClean="0">
                <a:solidFill>
                  <a:srgbClr val="000000"/>
                </a:solidFill>
              </a:rPr>
              <a:pPr marL="111525" indent="-111525" algn="r" defTabSz="1088776">
                <a:buClr>
                  <a:srgbClr val="666666"/>
                </a:buClr>
                <a:buFont typeface="Arial" pitchFamily="34" charset="0"/>
                <a:buNone/>
              </a:pPr>
              <a:t>‹#›</a:t>
            </a:fld>
            <a:endParaRPr lang="en-US" sz="1000" dirty="0" smtClean="0">
              <a:solidFill>
                <a:srgbClr val="000000"/>
              </a:solidFill>
            </a:endParaRPr>
          </a:p>
        </p:txBody>
      </p:sp>
      <p:sp>
        <p:nvSpPr>
          <p:cNvPr id="4" name="TextBox 3"/>
          <p:cNvSpPr txBox="1"/>
          <p:nvPr userDrawn="1"/>
        </p:nvSpPr>
        <p:spPr bwMode="black">
          <a:xfrm>
            <a:off x="324000" y="6622344"/>
            <a:ext cx="3775077" cy="153888"/>
          </a:xfrm>
          <a:prstGeom prst="rect">
            <a:avLst/>
          </a:prstGeom>
          <a:noFill/>
        </p:spPr>
        <p:txBody>
          <a:bodyPr wrap="none" lIns="0" tIns="0" rIns="0" bIns="0" rtlCol="0">
            <a:spAutoFit/>
          </a:bodyPr>
          <a:lstStyle/>
          <a:p>
            <a:pPr marL="158780" indent="-158780" defTabSz="1088776">
              <a:buClr>
                <a:srgbClr val="000000"/>
              </a:buClr>
              <a:buFont typeface="Arial" pitchFamily="34" charset="0"/>
              <a:buChar char="©"/>
            </a:pPr>
            <a:r>
              <a:rPr lang="en-US" sz="1000" dirty="0" smtClean="0">
                <a:solidFill>
                  <a:srgbClr val="000000"/>
                </a:solidFill>
              </a:rPr>
              <a:t>2013 SAP AG or an SAP affiliate company. All rights reserved.</a:t>
            </a:r>
          </a:p>
        </p:txBody>
      </p:sp>
      <p:grpSp>
        <p:nvGrpSpPr>
          <p:cNvPr id="5" name="Group 4"/>
          <p:cNvGrpSpPr/>
          <p:nvPr userDrawn="1"/>
        </p:nvGrpSpPr>
        <p:grpSpPr>
          <a:xfrm>
            <a:off x="0" y="0"/>
            <a:ext cx="12229032" cy="6859588"/>
            <a:chOff x="-197525" y="0"/>
            <a:chExt cx="12395875" cy="6858000"/>
          </a:xfrm>
        </p:grpSpPr>
        <p:pic>
          <p:nvPicPr>
            <p:cNvPr id="6" name="Picture 5" descr="03A11232.jpg"/>
            <p:cNvPicPr>
              <a:picLocks noChangeAspect="1"/>
            </p:cNvPicPr>
            <p:nvPr/>
          </p:nvPicPr>
          <p:blipFill rotWithShape="1">
            <a:blip r:embed="rId2">
              <a:extLst>
                <a:ext uri="{28A0092B-C50C-407E-A947-70E740481C1C}">
                  <a14:useLocalDpi xmlns:a14="http://schemas.microsoft.com/office/drawing/2010/main" val="0"/>
                </a:ext>
              </a:extLst>
            </a:blip>
            <a:srcRect r="-131"/>
            <a:stretch/>
          </p:blipFill>
          <p:spPr>
            <a:xfrm>
              <a:off x="-197525" y="0"/>
              <a:ext cx="12395875" cy="6858000"/>
            </a:xfrm>
            <a:prstGeom prst="rect">
              <a:avLst/>
            </a:prstGeom>
          </p:spPr>
        </p:pic>
        <p:sp>
          <p:nvSpPr>
            <p:cNvPr id="7" name="Rectangle 6"/>
            <p:cNvSpPr/>
            <p:nvPr/>
          </p:nvSpPr>
          <p:spPr>
            <a:xfrm rot="16200000">
              <a:off x="2571413" y="-2768938"/>
              <a:ext cx="6857999" cy="12395875"/>
            </a:xfrm>
            <a:prstGeom prst="rect">
              <a:avLst/>
            </a:prstGeom>
            <a:gradFill>
              <a:gsLst>
                <a:gs pos="20000">
                  <a:schemeClr val="tx1"/>
                </a:gs>
                <a:gs pos="100000">
                  <a:schemeClr val="tx1">
                    <a:alpha val="0"/>
                  </a:schemeClr>
                </a:gs>
              </a:gsLst>
            </a:gradFill>
            <a:ln>
              <a:noFill/>
            </a:ln>
          </p:spPr>
          <p:style>
            <a:lnRef idx="1">
              <a:schemeClr val="accent1"/>
            </a:lnRef>
            <a:fillRef idx="3">
              <a:schemeClr val="accent1"/>
            </a:fillRef>
            <a:effectRef idx="2">
              <a:schemeClr val="accent1"/>
            </a:effectRef>
            <a:fontRef idx="minor">
              <a:schemeClr val="lt1"/>
            </a:fontRef>
          </p:style>
          <p:txBody>
            <a:bodyPr lIns="122018" tIns="61009" rIns="122018" bIns="61009" rtlCol="0" anchor="ctr"/>
            <a:lstStyle/>
            <a:p>
              <a:pPr algn="ctr"/>
              <a:endParaRPr lang="en-US" dirty="0">
                <a:latin typeface="Arial"/>
              </a:endParaRPr>
            </a:p>
          </p:txBody>
        </p:sp>
      </p:grpSp>
    </p:spTree>
    <p:extLst>
      <p:ext uri="{BB962C8B-B14F-4D97-AF65-F5344CB8AC3E}">
        <p14:creationId xmlns:p14="http://schemas.microsoft.com/office/powerpoint/2010/main" val="3893777857"/>
      </p:ext>
    </p:extLst>
  </p:cSld>
  <p:clrMapOvr>
    <a:masterClrMapping/>
  </p:clrMapOvr>
  <p:transition spd="slow">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algn="ctr" defTabSz="1088776" fontAlgn="base">
              <a:spcBef>
                <a:spcPct val="50000"/>
              </a:spcBef>
              <a:spcAft>
                <a:spcPct val="0"/>
              </a:spcAft>
              <a:buClr>
                <a:srgbClr val="F0AB00"/>
              </a:buClr>
              <a:buSzPct val="80000"/>
            </a:pPr>
            <a:endParaRPr lang="en-US" sz="1900" kern="0" dirty="0" smtClean="0">
              <a:solidFill>
                <a:srgbClr val="000000"/>
              </a:solidFil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236462"/>
            <a:ext cx="11545200" cy="1846659"/>
          </a:xfrm>
        </p:spPr>
        <p:txBody>
          <a:bodyPr anchor="b" anchorCtr="0">
            <a:noAutofit/>
          </a:bodyPr>
          <a:lstStyle>
            <a:lvl1pPr>
              <a:spcBef>
                <a:spcPts val="0"/>
              </a:spcBef>
              <a:defRPr sz="20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741"/>
            <a:ext cx="1826494" cy="907200"/>
          </a:xfrm>
          <a:prstGeom prst="rect">
            <a:avLst/>
          </a:prstGeom>
          <a:noFill/>
          <a:ln>
            <a:noFill/>
          </a:ln>
        </p:spPr>
      </p:pic>
      <p:sp>
        <p:nvSpPr>
          <p:cNvPr id="6" name="TextBox 5"/>
          <p:cNvSpPr txBox="1"/>
          <p:nvPr userDrawn="1"/>
        </p:nvSpPr>
        <p:spPr bwMode="black">
          <a:xfrm>
            <a:off x="324000" y="6622344"/>
            <a:ext cx="3775077" cy="153888"/>
          </a:xfrm>
          <a:prstGeom prst="rect">
            <a:avLst/>
          </a:prstGeom>
          <a:noFill/>
        </p:spPr>
        <p:txBody>
          <a:bodyPr wrap="none" lIns="0" tIns="0" rIns="0" bIns="0" rtlCol="0">
            <a:spAutoFit/>
          </a:bodyPr>
          <a:lstStyle/>
          <a:p>
            <a:pPr marL="158780" indent="-158780" defTabSz="1088776">
              <a:buClr>
                <a:srgbClr val="000000"/>
              </a:buClr>
              <a:buFont typeface="Arial" pitchFamily="34" charset="0"/>
              <a:buChar char="©"/>
            </a:pPr>
            <a:r>
              <a:rPr lang="en-US" sz="1000" dirty="0" smtClean="0">
                <a:solidFill>
                  <a:srgbClr val="000000"/>
                </a:solidFill>
              </a:rPr>
              <a:t>2013 SAP AG or an SAP affiliate company. All rights reserved.</a:t>
            </a:r>
          </a:p>
        </p:txBody>
      </p:sp>
    </p:spTree>
    <p:extLst>
      <p:ext uri="{BB962C8B-B14F-4D97-AF65-F5344CB8AC3E}">
        <p14:creationId xmlns:p14="http://schemas.microsoft.com/office/powerpoint/2010/main" val="2311179134"/>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extLst>
      <p:ext uri="{BB962C8B-B14F-4D97-AF65-F5344CB8AC3E}">
        <p14:creationId xmlns:p14="http://schemas.microsoft.com/office/powerpoint/2010/main" val="1676742160"/>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335186"/>
            <a:ext cx="11545200" cy="5114166"/>
          </a:xfrm>
        </p:spPr>
        <p:txBody>
          <a:bodyPr>
            <a:normAutofit/>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07950694"/>
      </p:ext>
    </p:extLst>
  </p:cSld>
  <p:clrMapOvr>
    <a:masterClrMapping/>
  </p:clrMapOvr>
  <p:transition spd="slow">
    <p:wip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310910"/>
            <a:ext cx="5662800" cy="5178901"/>
          </a:xfrm>
        </p:spPr>
        <p:txBody>
          <a:bodyPr>
            <a:normAutofit/>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208016" y="1310910"/>
            <a:ext cx="5662800" cy="5178901"/>
          </a:xfrm>
        </p:spPr>
        <p:txBody>
          <a:bodyPr>
            <a:normAutofit/>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88004164"/>
      </p:ext>
    </p:extLst>
  </p:cSld>
  <p:clrMapOvr>
    <a:masterClrMapping/>
  </p:clrMapOvr>
  <p:transition spd="slow">
    <p:wip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11711056" y="6637720"/>
            <a:ext cx="157094" cy="153888"/>
          </a:xfrm>
          <a:prstGeom prst="rect">
            <a:avLst/>
          </a:prstGeom>
          <a:noFill/>
        </p:spPr>
        <p:txBody>
          <a:bodyPr wrap="none" lIns="0" tIns="0" rIns="0" bIns="0" rtlCol="0">
            <a:spAutoFit/>
          </a:bodyPr>
          <a:lstStyle/>
          <a:p>
            <a:pPr marL="111525" indent="-111525" algn="r" defTabSz="1088776">
              <a:buClr>
                <a:srgbClr val="666666"/>
              </a:buClr>
              <a:buFont typeface="Arial" pitchFamily="34" charset="0"/>
              <a:buNone/>
            </a:pPr>
            <a:fld id="{0BDC132A-5C91-4078-9777-31DA19A62E0A}" type="slidenum">
              <a:rPr lang="en-US" sz="1000" smtClean="0">
                <a:solidFill>
                  <a:srgbClr val="000000"/>
                </a:solidFill>
              </a:rPr>
              <a:pPr marL="111525" indent="-111525" algn="r" defTabSz="1088776">
                <a:buClr>
                  <a:srgbClr val="666666"/>
                </a:buClr>
                <a:buFont typeface="Arial" pitchFamily="34" charset="0"/>
                <a:buNone/>
              </a:pPr>
              <a:t>‹#›</a:t>
            </a:fld>
            <a:endParaRPr lang="en-US" sz="1000" dirty="0" smtClean="0">
              <a:solidFill>
                <a:srgbClr val="000000"/>
              </a:solidFill>
            </a:endParaRPr>
          </a:p>
        </p:txBody>
      </p:sp>
      <p:sp>
        <p:nvSpPr>
          <p:cNvPr id="4" name="TextBox 3"/>
          <p:cNvSpPr txBox="1"/>
          <p:nvPr userDrawn="1"/>
        </p:nvSpPr>
        <p:spPr bwMode="black">
          <a:xfrm>
            <a:off x="324000" y="6622344"/>
            <a:ext cx="3775077" cy="153888"/>
          </a:xfrm>
          <a:prstGeom prst="rect">
            <a:avLst/>
          </a:prstGeom>
          <a:noFill/>
        </p:spPr>
        <p:txBody>
          <a:bodyPr wrap="none" lIns="0" tIns="0" rIns="0" bIns="0" rtlCol="0">
            <a:spAutoFit/>
          </a:bodyPr>
          <a:lstStyle/>
          <a:p>
            <a:pPr marL="158780" indent="-158780" defTabSz="1088776">
              <a:buClr>
                <a:srgbClr val="000000"/>
              </a:buClr>
              <a:buFont typeface="Arial" pitchFamily="34" charset="0"/>
              <a:buChar char="©"/>
            </a:pPr>
            <a:r>
              <a:rPr lang="en-US" sz="1000" dirty="0" smtClean="0">
                <a:solidFill>
                  <a:srgbClr val="000000"/>
                </a:solidFill>
              </a:rPr>
              <a:t>2013 SAP AG or an SAP affiliate company. All rights reserved.</a:t>
            </a:r>
          </a:p>
        </p:txBody>
      </p:sp>
    </p:spTree>
    <p:extLst>
      <p:ext uri="{BB962C8B-B14F-4D97-AF65-F5344CB8AC3E}">
        <p14:creationId xmlns:p14="http://schemas.microsoft.com/office/powerpoint/2010/main" val="3724321924"/>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defTabSz="1088776">
              <a:spcBef>
                <a:spcPct val="0"/>
              </a:spcBef>
            </a:pPr>
            <a:r>
              <a:rPr lang="en-US" sz="2900" b="1" dirty="0" smtClean="0">
                <a:solidFill>
                  <a:srgbClr val="666666"/>
                </a:solidFill>
              </a:rPr>
              <a:t>© 2014 SAP AG or an SAP affiliate company. All rights reserved.</a:t>
            </a:r>
          </a:p>
        </p:txBody>
      </p:sp>
      <p:sp>
        <p:nvSpPr>
          <p:cNvPr id="5" name="TextBox 4"/>
          <p:cNvSpPr txBox="1"/>
          <p:nvPr userDrawn="1"/>
        </p:nvSpPr>
        <p:spPr bwMode="gray">
          <a:xfrm>
            <a:off x="323999" y="1692000"/>
            <a:ext cx="11547325" cy="2616101"/>
          </a:xfrm>
          <a:prstGeom prst="rect">
            <a:avLst/>
          </a:prstGeom>
          <a:noFill/>
        </p:spPr>
        <p:txBody>
          <a:bodyPr wrap="square" lIns="0" tIns="0" rIns="0" bIns="0" rtlCol="0">
            <a:spAutoFit/>
          </a:bodyPr>
          <a:lstStyle/>
          <a:p>
            <a:pPr defTabSz="914400">
              <a:spcBef>
                <a:spcPts val="1200"/>
              </a:spcBef>
            </a:pPr>
            <a:r>
              <a:rPr lang="en-US" sz="1200" noProof="1" smtClean="0">
                <a:solidFill>
                  <a:srgbClr val="000000"/>
                </a:solidFill>
                <a:ea typeface="MS PGothic" pitchFamily="34" charset="-128"/>
              </a:rPr>
              <a:t>No part of this publication may be reproduced or transmitted in any form or for any purpose without the express permission of SAP AG. </a:t>
            </a:r>
            <a:br>
              <a:rPr lang="en-US" sz="1200" noProof="1" smtClean="0">
                <a:solidFill>
                  <a:srgbClr val="000000"/>
                </a:solidFill>
                <a:ea typeface="MS PGothic" pitchFamily="34" charset="-128"/>
              </a:rPr>
            </a:br>
            <a:r>
              <a:rPr lang="en-US" sz="1200" noProof="1" smtClean="0">
                <a:solidFill>
                  <a:srgbClr val="000000"/>
                </a:solidFill>
                <a:ea typeface="MS PGothic" pitchFamily="34" charset="-128"/>
              </a:rPr>
              <a:t>The information contained herein may be changed without prior notice.</a:t>
            </a:r>
          </a:p>
          <a:p>
            <a:pPr defTabSz="914400">
              <a:spcBef>
                <a:spcPts val="1200"/>
              </a:spcBef>
            </a:pPr>
            <a:r>
              <a:rPr lang="en-US" sz="1200" noProof="1" smtClean="0">
                <a:solidFill>
                  <a:srgbClr val="000000"/>
                </a:solidFill>
                <a:ea typeface="MS PGothic" pitchFamily="34" charset="-128"/>
              </a:rPr>
              <a:t>Some software products marketed by SAP AG and its distributors contain proprietary software components of other software vendors.</a:t>
            </a:r>
          </a:p>
          <a:p>
            <a:pPr defTabSz="914400">
              <a:spcBef>
                <a:spcPts val="1200"/>
              </a:spcBef>
            </a:pPr>
            <a:r>
              <a:rPr lang="en-US" sz="1200" noProof="1" smtClean="0">
                <a:solidFill>
                  <a:srgbClr val="000000"/>
                </a:solidFill>
                <a:ea typeface="MS PGothic" pitchFamily="34" charset="-128"/>
              </a:rPr>
              <a:t>National product specifications may vary.</a:t>
            </a:r>
          </a:p>
          <a:p>
            <a:pPr defTabSz="914400">
              <a:spcBef>
                <a:spcPts val="1200"/>
              </a:spcBef>
            </a:pPr>
            <a:r>
              <a:rPr lang="en-US" sz="1200" noProof="1" smtClean="0">
                <a:solidFill>
                  <a:srgbClr val="000000"/>
                </a:solidFill>
                <a:ea typeface="MS PGothic" pitchFamily="34" charset="-128"/>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a:t>
            </a:r>
            <a:br>
              <a:rPr lang="en-US" sz="1200" noProof="1" smtClean="0">
                <a:solidFill>
                  <a:srgbClr val="000000"/>
                </a:solidFill>
                <a:ea typeface="MS PGothic" pitchFamily="34" charset="-128"/>
              </a:rPr>
            </a:br>
            <a:r>
              <a:rPr lang="en-US" sz="1200" noProof="1" smtClean="0">
                <a:solidFill>
                  <a:srgbClr val="000000"/>
                </a:solidFill>
                <a:ea typeface="MS PGothic" pitchFamily="34" charset="-128"/>
              </a:rPr>
              <a:t>in the express warranty statements accompanying such products and services, if any. Nothing herein should be construed as constituting an additional warranty. </a:t>
            </a:r>
          </a:p>
          <a:p>
            <a:pPr defTabSz="914400">
              <a:spcBef>
                <a:spcPts val="1200"/>
              </a:spcBef>
            </a:pPr>
            <a:r>
              <a:rPr lang="en-US" sz="1200" noProof="1" smtClean="0">
                <a:solidFill>
                  <a:srgbClr val="000000"/>
                </a:solidFill>
                <a:ea typeface="MS PGothic" pitchFamily="34" charset="-128"/>
              </a:rPr>
              <a:t>SAP and other SAP products and services mentioned herein as well as their respective logos are trademarks or registered trademarks of SAP AG in Germany and </a:t>
            </a:r>
            <a:br>
              <a:rPr lang="en-US" sz="1200" noProof="1" smtClean="0">
                <a:solidFill>
                  <a:srgbClr val="000000"/>
                </a:solidFill>
                <a:ea typeface="MS PGothic" pitchFamily="34" charset="-128"/>
              </a:rPr>
            </a:br>
            <a:r>
              <a:rPr lang="en-US" sz="1200" noProof="1" smtClean="0">
                <a:solidFill>
                  <a:srgbClr val="000000"/>
                </a:solidFill>
                <a:ea typeface="MS PGothic" pitchFamily="34" charset="-128"/>
              </a:rPr>
              <a:t>other countries. </a:t>
            </a:r>
          </a:p>
          <a:p>
            <a:pPr defTabSz="914400">
              <a:spcBef>
                <a:spcPts val="1200"/>
              </a:spcBef>
            </a:pPr>
            <a:r>
              <a:rPr lang="en-US" sz="1200" noProof="1" smtClean="0">
                <a:solidFill>
                  <a:srgbClr val="000000"/>
                </a:solidFill>
                <a:ea typeface="MS PGothic" pitchFamily="34" charset="-128"/>
              </a:rPr>
              <a:t>Please see </a:t>
            </a:r>
            <a:r>
              <a:rPr lang="en-US" sz="1200" noProof="1" smtClean="0">
                <a:solidFill>
                  <a:srgbClr val="000000"/>
                </a:solidFill>
                <a:ea typeface="MS PGothic" pitchFamily="34" charset="-128"/>
                <a:hlinkClick r:id="rId2"/>
              </a:rPr>
              <a:t>http://www.sap.com/corporate-en/legal/copyright/index.epx#trademark</a:t>
            </a:r>
            <a:r>
              <a:rPr lang="en-US" sz="1200" noProof="1" smtClean="0">
                <a:solidFill>
                  <a:srgbClr val="000000"/>
                </a:solidFill>
                <a:ea typeface="MS PGothic" pitchFamily="34" charset="-128"/>
              </a:rPr>
              <a:t> for additional trademark information and notices.</a:t>
            </a:r>
          </a:p>
        </p:txBody>
      </p:sp>
    </p:spTree>
    <p:extLst>
      <p:ext uri="{BB962C8B-B14F-4D97-AF65-F5344CB8AC3E}">
        <p14:creationId xmlns:p14="http://schemas.microsoft.com/office/powerpoint/2010/main" val="1673473837"/>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6" name="Text Placeholder 3"/>
          <p:cNvSpPr>
            <a:spLocks noGrp="1"/>
          </p:cNvSpPr>
          <p:nvPr>
            <p:ph type="body" sz="quarter" idx="12" hasCustomPrompt="1"/>
          </p:nvPr>
        </p:nvSpPr>
        <p:spPr>
          <a:xfrm>
            <a:off x="324001" y="1320799"/>
            <a:ext cx="4222599" cy="5122333"/>
          </a:xfrm>
        </p:spPr>
        <p:txBody>
          <a:bodyPr>
            <a:normAutofit/>
          </a:bodyPr>
          <a:lstStyle>
            <a:lvl1pPr>
              <a:defRPr/>
            </a:lvl1pPr>
            <a:lvl2pPr marL="182880" indent="-182880">
              <a:spcBef>
                <a:spcPts val="300"/>
              </a:spcBef>
              <a:buSzPct val="100000"/>
              <a:buFont typeface="Arial" panose="020B0604020202020204" pitchFamily="34" charset="0"/>
              <a:buChar char="•"/>
              <a:defRPr/>
            </a:lvl2pPr>
            <a:lvl3pPr marL="548640" indent="-274320">
              <a:spcBef>
                <a:spcPts val="0"/>
              </a:spcBef>
              <a:buClr>
                <a:schemeClr val="bg1">
                  <a:lumMod val="50000"/>
                </a:schemeClr>
              </a:buClr>
              <a:buSzPct val="100000"/>
              <a:buFont typeface="Wingdings" panose="05000000000000000000" pitchFamily="2" charset="2"/>
              <a:buChar char="ü"/>
              <a:defRPr/>
            </a:lvl3pPr>
            <a:lvl4pPr marL="822960">
              <a:spcBef>
                <a:spcPts val="0"/>
              </a:spcBef>
              <a:defRPr sz="1400"/>
            </a:lvl4pPr>
            <a:lvl5pPr marL="1005840">
              <a:spcBef>
                <a:spcPts val="0"/>
              </a:spcBef>
              <a:defRPr sz="1400"/>
            </a:lvl5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5473176"/>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327094"/>
            <a:ext cx="11545200" cy="5146534"/>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algn="ctr" defTabSz="1088776" fontAlgn="base">
              <a:spcBef>
                <a:spcPct val="50000"/>
              </a:spcBef>
              <a:spcAft>
                <a:spcPct val="0"/>
              </a:spcAft>
              <a:buClr>
                <a:srgbClr val="F0AB00"/>
              </a:buClr>
              <a:buSzPct val="80000"/>
            </a:pPr>
            <a:endParaRPr lang="en-US" sz="1900" kern="0" dirty="0" smtClean="0">
              <a:solidFill>
                <a:srgbClr val="000000"/>
              </a:solidFill>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algn="ctr" defTabSz="1088776" fontAlgn="base">
              <a:spcBef>
                <a:spcPct val="50000"/>
              </a:spcBef>
              <a:spcAft>
                <a:spcPct val="0"/>
              </a:spcAft>
              <a:buClr>
                <a:srgbClr val="F0AB00"/>
              </a:buClr>
              <a:buSzPct val="80000"/>
            </a:pPr>
            <a:r>
              <a:rPr lang="en-US" sz="1900" kern="0" dirty="0" smtClean="0">
                <a:solidFill>
                  <a:schemeClr val="accent1"/>
                </a:solidFill>
                <a:ea typeface="Arial Unicode MS" pitchFamily="34" charset="-128"/>
                <a:cs typeface="Arial Unicode MS" pitchFamily="34" charset="-128"/>
              </a:rPr>
              <a:t>Customer Releasable</a:t>
            </a:r>
          </a:p>
        </p:txBody>
      </p:sp>
      <p:sp>
        <p:nvSpPr>
          <p:cNvPr id="34" name="TextBox 33"/>
          <p:cNvSpPr txBox="1"/>
          <p:nvPr/>
        </p:nvSpPr>
        <p:spPr bwMode="black">
          <a:xfrm>
            <a:off x="11594031" y="6622344"/>
            <a:ext cx="274119" cy="184666"/>
          </a:xfrm>
          <a:prstGeom prst="rect">
            <a:avLst/>
          </a:prstGeom>
          <a:noFill/>
        </p:spPr>
        <p:txBody>
          <a:bodyPr wrap="none" lIns="0" tIns="0" rIns="85730" bIns="0" rtlCol="0">
            <a:spAutoFit/>
          </a:bodyPr>
          <a:lstStyle/>
          <a:p>
            <a:pPr marL="111525" indent="-111525" algn="r" defTabSz="1088776">
              <a:buClr>
                <a:srgbClr val="666666"/>
              </a:buClr>
              <a:buFont typeface="Arial" pitchFamily="34" charset="0"/>
              <a:buNone/>
            </a:pPr>
            <a:fld id="{0BDC132A-5C91-4078-9777-31DA19A62E0A}" type="slidenum">
              <a:rPr lang="en-US" sz="1200" b="1" smtClean="0">
                <a:solidFill>
                  <a:srgbClr val="FFFFFF"/>
                </a:solidFill>
              </a:rPr>
              <a:pPr marL="111525" indent="-111525" algn="r" defTabSz="1088776">
                <a:buClr>
                  <a:srgbClr val="666666"/>
                </a:buClr>
                <a:buFont typeface="Arial" pitchFamily="34" charset="0"/>
                <a:buNone/>
              </a:pPr>
              <a:t>‹#›</a:t>
            </a:fld>
            <a:endParaRPr lang="en-US" sz="1200" b="1" dirty="0" smtClean="0">
              <a:solidFill>
                <a:srgbClr val="FFFFFF"/>
              </a:solidFill>
            </a:endParaRPr>
          </a:p>
        </p:txBody>
      </p:sp>
    </p:spTree>
    <p:extLst>
      <p:ext uri="{BB962C8B-B14F-4D97-AF65-F5344CB8AC3E}">
        <p14:creationId xmlns:p14="http://schemas.microsoft.com/office/powerpoint/2010/main" val="175711060"/>
      </p:ext>
    </p:extLst>
  </p:cSld>
  <p:clrMap bg1="lt1" tx1="dk1" bg2="lt2" tx2="dk2" accent1="accent1" accent2="accent2" accent3="accent3" accent4="accent4" accent5="accent5" accent6="accent6" hlink="hlink" folHlink="folHlink"/>
  <p:sldLayoutIdLst>
    <p:sldLayoutId id="2147483735" r:id="rId1"/>
    <p:sldLayoutId id="2147483740" r:id="rId2"/>
    <p:sldLayoutId id="2147483741" r:id="rId3"/>
    <p:sldLayoutId id="2147483743" r:id="rId4"/>
    <p:sldLayoutId id="2147483744" r:id="rId5"/>
    <p:sldLayoutId id="2147483745" r:id="rId6"/>
    <p:sldLayoutId id="2147483753" r:id="rId7"/>
    <p:sldLayoutId id="2147483754" r:id="rId8"/>
    <p:sldLayoutId id="2147483757" r:id="rId9"/>
    <p:sldLayoutId id="2147483758" r:id="rId10"/>
    <p:sldLayoutId id="2147483760" r:id="rId11"/>
    <p:sldLayoutId id="2147483773" r:id="rId12"/>
    <p:sldLayoutId id="2147483762" r:id="rId13"/>
    <p:sldLayoutId id="2147483765" r:id="rId14"/>
    <p:sldLayoutId id="2147483767" r:id="rId15"/>
    <p:sldLayoutId id="2147483768" r:id="rId16"/>
    <p:sldLayoutId id="2147483769" r:id="rId17"/>
    <p:sldLayoutId id="2147483770" r:id="rId18"/>
    <p:sldLayoutId id="2147483771" r:id="rId19"/>
    <p:sldLayoutId id="2147483772" r:id="rId20"/>
    <p:sldLayoutId id="2147483774" r:id="rId21"/>
    <p:sldLayoutId id="2147483775" r:id="rId22"/>
  </p:sldLayoutIdLst>
  <p:transition spd="slow">
    <p:wipe/>
  </p:transition>
  <p:timing>
    <p:tnLst>
      <p:par>
        <p:cTn id="1" dur="indefinite" restart="never" nodeType="tmRoot"/>
      </p:par>
    </p:tnLst>
  </p:timing>
  <p:hf sldNum="0" hdr="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342900" indent="-342900" algn="l" defTabSz="1088776" rtl="0" eaLnBrk="1" latinLnBrk="0" hangingPunct="1">
        <a:spcBef>
          <a:spcPts val="600"/>
        </a:spcBef>
        <a:buClr>
          <a:schemeClr val="accent1"/>
        </a:buClr>
        <a:buSzPct val="80000"/>
        <a:buFont typeface="Wingdings" panose="05000000000000000000" pitchFamily="2" charset="2"/>
        <a:buChar char="v"/>
        <a:defRPr sz="2000" kern="1200">
          <a:solidFill>
            <a:schemeClr val="tx1"/>
          </a:solidFill>
          <a:latin typeface="+mn-lt"/>
          <a:ea typeface="+mn-ea"/>
          <a:cs typeface="+mn-cs"/>
        </a:defRPr>
      </a:lvl2pPr>
      <a:lvl3pPr marL="548640" indent="-180000" algn="l" defTabSz="1088776" rtl="0" eaLnBrk="1" latinLnBrk="0" hangingPunct="1">
        <a:spcBef>
          <a:spcPts val="0"/>
        </a:spcBef>
        <a:buClr>
          <a:srgbClr val="0070C0"/>
        </a:buClr>
        <a:buSzPct val="100000"/>
        <a:buFont typeface="Wingdings" panose="05000000000000000000" pitchFamily="2" charset="2"/>
        <a:buChar char="ü"/>
        <a:defRPr sz="1800" kern="1200">
          <a:solidFill>
            <a:schemeClr val="tx1"/>
          </a:solidFill>
          <a:latin typeface="+mn-lt"/>
          <a:ea typeface="+mn-ea"/>
          <a:cs typeface="+mn-cs"/>
        </a:defRPr>
      </a:lvl3pPr>
      <a:lvl4pPr marL="731520" indent="-180000" algn="l" defTabSz="1088776"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914400" indent="-180000" algn="l" defTabSz="1088776"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jeff.tallman@sap.com"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100.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04.jpeg"/><Relationship Id="rId3" Type="http://schemas.openxmlformats.org/officeDocument/2006/relationships/image" Target="../media/image95.png"/><Relationship Id="rId7" Type="http://schemas.openxmlformats.org/officeDocument/2006/relationships/image" Target="../media/image24.png"/><Relationship Id="rId12" Type="http://schemas.openxmlformats.org/officeDocument/2006/relationships/image" Target="../media/image92.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98.png"/><Relationship Id="rId11" Type="http://schemas.openxmlformats.org/officeDocument/2006/relationships/image" Target="../media/image105.png"/><Relationship Id="rId5" Type="http://schemas.openxmlformats.org/officeDocument/2006/relationships/image" Target="../media/image97.png"/><Relationship Id="rId15" Type="http://schemas.openxmlformats.org/officeDocument/2006/relationships/image" Target="../media/image106.png"/><Relationship Id="rId10" Type="http://schemas.openxmlformats.org/officeDocument/2006/relationships/image" Target="../media/image101.png"/><Relationship Id="rId4" Type="http://schemas.openxmlformats.org/officeDocument/2006/relationships/image" Target="../media/image96.png"/><Relationship Id="rId9" Type="http://schemas.openxmlformats.org/officeDocument/2006/relationships/image" Target="../media/image99.png"/><Relationship Id="rId14" Type="http://schemas.openxmlformats.org/officeDocument/2006/relationships/image" Target="../media/image10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hyperlink" Target="http://en.wikipedia.org/wiki/Performance" TargetMode="External"/><Relationship Id="rId3" Type="http://schemas.openxmlformats.org/officeDocument/2006/relationships/hyperlink" Target="http://en.wikipedia.org/wiki/Millisecond" TargetMode="External"/><Relationship Id="rId7" Type="http://schemas.openxmlformats.org/officeDocument/2006/relationships/hyperlink" Target="http://en.wikipedia.org/wiki/Wikipedia:Avoid_weasel_words" TargetMode="External"/><Relationship Id="rId12" Type="http://schemas.openxmlformats.org/officeDocument/2006/relationships/hyperlink" Target="http://en.wikipedia.org/wiki/Oracle_RAC" TargetMode="External"/><Relationship Id="rId2" Type="http://schemas.openxmlformats.org/officeDocument/2006/relationships/hyperlink" Target="http://en.wikipedia.org/wiki/Block_(data_storage)" TargetMode="External"/><Relationship Id="rId1" Type="http://schemas.openxmlformats.org/officeDocument/2006/relationships/slideLayout" Target="../slideLayouts/slideLayout4.xml"/><Relationship Id="rId6" Type="http://schemas.openxmlformats.org/officeDocument/2006/relationships/hyperlink" Target="http://en.wikipedia.org/wiki/Data_warehousing" TargetMode="External"/><Relationship Id="rId11" Type="http://schemas.openxmlformats.org/officeDocument/2006/relationships/hyperlink" Target="http://en.wikipedia.org/wiki/Instance_(computer_science)" TargetMode="External"/><Relationship Id="rId5" Type="http://schemas.openxmlformats.org/officeDocument/2006/relationships/hyperlink" Target="http://en.wikipedia.org/wiki/Wikipedia:Citation_needed" TargetMode="External"/><Relationship Id="rId10" Type="http://schemas.openxmlformats.org/officeDocument/2006/relationships/hyperlink" Target="http://en.wikipedia.org/wiki/Symmetric_multiprocessing" TargetMode="External"/><Relationship Id="rId4" Type="http://schemas.openxmlformats.org/officeDocument/2006/relationships/hyperlink" Target="http://en.wikipedia.org/wiki/Scalability" TargetMode="External"/><Relationship Id="rId9" Type="http://schemas.openxmlformats.org/officeDocument/2006/relationships/hyperlink" Target="http://en.wikipedia.org/wiki/Linearly"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0.jpeg"/><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3.jpe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jpeg"/><Relationship Id="rId1" Type="http://schemas.openxmlformats.org/officeDocument/2006/relationships/slideLayout" Target="../slideLayouts/slideLayout11.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4.xml"/><Relationship Id="rId4" Type="http://schemas.openxmlformats.org/officeDocument/2006/relationships/image" Target="../media/image53.jpe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11.xml"/><Relationship Id="rId5" Type="http://schemas.openxmlformats.org/officeDocument/2006/relationships/image" Target="../media/image61.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67.jpeg"/><Relationship Id="rId4" Type="http://schemas.openxmlformats.org/officeDocument/2006/relationships/tags" Target="../tags/tag4.xml"/><Relationship Id="rId9" Type="http://schemas.openxmlformats.org/officeDocument/2006/relationships/notesSlide" Target="../notesSlides/notesSlide10.xml"/></Relationships>
</file>

<file path=ppt/slides/_rels/slide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11.xml"/><Relationship Id="rId6" Type="http://schemas.openxmlformats.org/officeDocument/2006/relationships/image" Target="../media/image65.png"/><Relationship Id="rId5" Type="http://schemas.openxmlformats.org/officeDocument/2006/relationships/image" Target="../media/image30.png"/><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image" Target="../media/image76.pn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79.png"/><Relationship Id="rId1" Type="http://schemas.openxmlformats.org/officeDocument/2006/relationships/slideLayout" Target="../slideLayouts/slideLayout11.xml"/><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0.gif"/><Relationship Id="rId1" Type="http://schemas.openxmlformats.org/officeDocument/2006/relationships/slideLayout" Target="../slideLayouts/slideLayout11.xml"/><Relationship Id="rId5" Type="http://schemas.openxmlformats.org/officeDocument/2006/relationships/image" Target="../media/image85.png"/><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png"/><Relationship Id="rId1" Type="http://schemas.openxmlformats.org/officeDocument/2006/relationships/slideLayout" Target="../slideLayouts/slideLayout22.xml"/><Relationship Id="rId5" Type="http://schemas.openxmlformats.org/officeDocument/2006/relationships/image" Target="../media/image14.emf"/><Relationship Id="rId4" Type="http://schemas.openxmlformats.org/officeDocument/2006/relationships/image" Target="../media/image13.emf"/></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87.png"/><Relationship Id="rId2" Type="http://schemas.openxmlformats.org/officeDocument/2006/relationships/image" Target="../media/image80.gif"/><Relationship Id="rId1" Type="http://schemas.openxmlformats.org/officeDocument/2006/relationships/slideLayout" Target="../slideLayouts/slideLayout11.xml"/><Relationship Id="rId6" Type="http://schemas.openxmlformats.org/officeDocument/2006/relationships/image" Target="../media/image85.png"/><Relationship Id="rId5" Type="http://schemas.openxmlformats.org/officeDocument/2006/relationships/image" Target="../media/image86.png"/><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88.wmf"/><Relationship Id="rId11" Type="http://schemas.openxmlformats.org/officeDocument/2006/relationships/image" Target="../media/image80.gif"/><Relationship Id="rId5" Type="http://schemas.openxmlformats.org/officeDocument/2006/relationships/oleObject" Target="../embeddings/oleObject1.bin"/><Relationship Id="rId10" Type="http://schemas.openxmlformats.org/officeDocument/2006/relationships/oleObject" Target="../embeddings/oleObject2.bin"/><Relationship Id="rId4" Type="http://schemas.openxmlformats.org/officeDocument/2006/relationships/image" Target="../media/image71.png"/><Relationship Id="rId9" Type="http://schemas.openxmlformats.org/officeDocument/2006/relationships/image" Target="../media/image3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93.png"/><Relationship Id="rId11" Type="http://schemas.openxmlformats.org/officeDocument/2006/relationships/image" Target="../media/image28.png"/><Relationship Id="rId5" Type="http://schemas.openxmlformats.org/officeDocument/2006/relationships/image" Target="../media/image34.pn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6.png"/></Relationships>
</file>

<file path=ppt/slides/_rels/slide99.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2.png"/><Relationship Id="rId3" Type="http://schemas.openxmlformats.org/officeDocument/2006/relationships/image" Target="../media/image95.png"/><Relationship Id="rId7" Type="http://schemas.openxmlformats.org/officeDocument/2006/relationships/image" Target="../media/image24.png"/><Relationship Id="rId12" Type="http://schemas.openxmlformats.org/officeDocument/2006/relationships/image" Target="../media/image92.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98.png"/><Relationship Id="rId11" Type="http://schemas.openxmlformats.org/officeDocument/2006/relationships/image" Target="../media/image101.png"/><Relationship Id="rId5" Type="http://schemas.openxmlformats.org/officeDocument/2006/relationships/image" Target="../media/image97.png"/><Relationship Id="rId15" Type="http://schemas.openxmlformats.org/officeDocument/2006/relationships/image" Target="../media/image104.jpeg"/><Relationship Id="rId10" Type="http://schemas.openxmlformats.org/officeDocument/2006/relationships/image" Target="../media/image100.png"/><Relationship Id="rId4" Type="http://schemas.openxmlformats.org/officeDocument/2006/relationships/image" Target="../media/image96.png"/><Relationship Id="rId9" Type="http://schemas.openxmlformats.org/officeDocument/2006/relationships/image" Target="../media/image93.png"/><Relationship Id="rId14"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5176" cy="6869637"/>
          </a:xfrm>
          <a:prstGeom prst="rect">
            <a:avLst/>
          </a:prstGeom>
        </p:spPr>
      </p:pic>
      <p:sp>
        <p:nvSpPr>
          <p:cNvPr id="9" name="Rectangle 8"/>
          <p:cNvSpPr/>
          <p:nvPr/>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algn="ctr" defTabSz="1088776"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pic>
        <p:nvPicPr>
          <p:cNvPr id="10" name="Picture 9"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438" y="6083725"/>
            <a:ext cx="913247" cy="453600"/>
          </a:xfrm>
          <a:prstGeom prst="rect">
            <a:avLst/>
          </a:prstGeom>
          <a:noFill/>
          <a:ln>
            <a:noFill/>
          </a:ln>
        </p:spPr>
      </p:pic>
      <p:sp>
        <p:nvSpPr>
          <p:cNvPr id="11" name="Rectangle 10"/>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algn="ctr" defTabSz="1088776" fontAlgn="base">
              <a:spcBef>
                <a:spcPct val="50000"/>
              </a:spcBef>
              <a:spcAft>
                <a:spcPct val="0"/>
              </a:spcAft>
              <a:buClr>
                <a:srgbClr val="F0AB00"/>
              </a:buClr>
              <a:buSzPct val="80000"/>
            </a:pPr>
            <a:endParaRPr lang="en-US" sz="1900" kern="0" dirty="0" smtClean="0">
              <a:solidFill>
                <a:srgbClr val="000000"/>
              </a:solidFill>
              <a:ea typeface="Arial Unicode MS" pitchFamily="34" charset="-128"/>
              <a:cs typeface="Arial Unicode MS" pitchFamily="34" charset="-128"/>
            </a:endParaRPr>
          </a:p>
        </p:txBody>
      </p:sp>
      <p:sp>
        <p:nvSpPr>
          <p:cNvPr id="2" name="Title 1"/>
          <p:cNvSpPr>
            <a:spLocks noGrp="1"/>
          </p:cNvSpPr>
          <p:nvPr>
            <p:ph type="title"/>
          </p:nvPr>
        </p:nvSpPr>
        <p:spPr>
          <a:xfrm>
            <a:off x="467999" y="269482"/>
            <a:ext cx="11257200" cy="1081645"/>
          </a:xfrm>
        </p:spPr>
        <p:txBody>
          <a:bodyPr/>
          <a:lstStyle/>
          <a:p>
            <a:r>
              <a:rPr lang="en-US" sz="4000" dirty="0" smtClean="0"/>
              <a:t>ASE 16 </a:t>
            </a:r>
            <a:r>
              <a:rPr lang="en-US" sz="4000" dirty="0" err="1" smtClean="0"/>
              <a:t>sp</a:t>
            </a:r>
            <a:r>
              <a:rPr lang="en-US" sz="4000" dirty="0" smtClean="0"/>
              <a:t> 02 “Corona”:</a:t>
            </a:r>
            <a:br>
              <a:rPr lang="en-US" sz="4000" dirty="0" smtClean="0"/>
            </a:br>
            <a:r>
              <a:rPr lang="en-US" sz="4000" dirty="0" smtClean="0"/>
              <a:t>Technology Preview</a:t>
            </a:r>
            <a:endParaRPr lang="en-US" sz="4000" dirty="0"/>
          </a:p>
        </p:txBody>
      </p:sp>
      <p:sp>
        <p:nvSpPr>
          <p:cNvPr id="3" name="Subtitle 2"/>
          <p:cNvSpPr>
            <a:spLocks noGrp="1"/>
          </p:cNvSpPr>
          <p:nvPr>
            <p:ph type="subTitle" idx="1"/>
          </p:nvPr>
        </p:nvSpPr>
        <p:spPr/>
        <p:txBody>
          <a:bodyPr/>
          <a:lstStyle/>
          <a:p>
            <a:r>
              <a:rPr lang="en-US" dirty="0" smtClean="0"/>
              <a:t>Jeff Tallman </a:t>
            </a:r>
            <a:r>
              <a:rPr lang="en-US" dirty="0" smtClean="0">
                <a:hlinkClick r:id="rId5"/>
              </a:rPr>
              <a:t>jeff.tallman@sap.com</a:t>
            </a:r>
            <a:endParaRPr lang="en-US" dirty="0" smtClean="0"/>
          </a:p>
          <a:p>
            <a:r>
              <a:rPr lang="en-US" dirty="0" smtClean="0"/>
              <a:t>SAP ASE Product Management</a:t>
            </a:r>
          </a:p>
        </p:txBody>
      </p:sp>
      <p:sp>
        <p:nvSpPr>
          <p:cNvPr id="5" name="TextBox 4"/>
          <p:cNvSpPr txBox="1"/>
          <p:nvPr/>
        </p:nvSpPr>
        <p:spPr>
          <a:xfrm>
            <a:off x="10360478" y="246869"/>
            <a:ext cx="1437894"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400" b="1" kern="0" dirty="0" smtClean="0">
                <a:solidFill>
                  <a:schemeClr val="accent5"/>
                </a:solidFill>
                <a:effectLst>
                  <a:outerShdw blurRad="38100" dist="38100" dir="2700000" algn="tl">
                    <a:srgbClr val="000000">
                      <a:alpha val="43137"/>
                    </a:srgbClr>
                  </a:outerShdw>
                </a:effectLst>
                <a:ea typeface="Arial Unicode MS" pitchFamily="34" charset="-128"/>
                <a:cs typeface="Arial Unicode MS" pitchFamily="34" charset="-128"/>
              </a:rPr>
              <a:t>Customer</a:t>
            </a:r>
          </a:p>
        </p:txBody>
      </p:sp>
    </p:spTree>
    <p:extLst>
      <p:ext uri="{BB962C8B-B14F-4D97-AF65-F5344CB8AC3E}">
        <p14:creationId xmlns:p14="http://schemas.microsoft.com/office/powerpoint/2010/main" val="333689755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SS_4253_00027.jpg"/>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16247" y="164626"/>
            <a:ext cx="11548872" cy="2371971"/>
          </a:xfrm>
          <a:prstGeom prst="rect">
            <a:avLst/>
          </a:prstGeom>
          <a:noFill/>
        </p:spPr>
      </p:pic>
      <p:sp>
        <p:nvSpPr>
          <p:cNvPr id="4" name="Rectangle 3"/>
          <p:cNvSpPr/>
          <p:nvPr/>
        </p:nvSpPr>
        <p:spPr>
          <a:xfrm>
            <a:off x="325674" y="164626"/>
            <a:ext cx="9144000" cy="796222"/>
          </a:xfrm>
          <a:prstGeom prst="rect">
            <a:avLst/>
          </a:prstGeom>
          <a:solidFill>
            <a:schemeClr val="tx1">
              <a:alpha val="4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49" dirty="0">
              <a:latin typeface="Arial"/>
            </a:endParaRPr>
          </a:p>
        </p:txBody>
      </p:sp>
      <p:sp>
        <p:nvSpPr>
          <p:cNvPr id="5" name="Text Placeholder 4"/>
          <p:cNvSpPr txBox="1">
            <a:spLocks/>
          </p:cNvSpPr>
          <p:nvPr/>
        </p:nvSpPr>
        <p:spPr bwMode="gray">
          <a:xfrm>
            <a:off x="5246461" y="2902889"/>
            <a:ext cx="6373319" cy="3472031"/>
          </a:xfrm>
          <a:prstGeom prst="rect">
            <a:avLst/>
          </a:prstGeom>
          <a:noFill/>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ts val="0"/>
              </a:spcBef>
              <a:spcAft>
                <a:spcPts val="450"/>
              </a:spcAft>
            </a:pPr>
            <a:r>
              <a:rPr lang="en-US" sz="1800" dirty="0">
                <a:latin typeface="Arial"/>
              </a:rPr>
              <a:t>Ticketing System Requirements:</a:t>
            </a:r>
          </a:p>
          <a:p>
            <a:pPr marL="205630" indent="-171359">
              <a:spcBef>
                <a:spcPts val="0"/>
              </a:spcBef>
              <a:spcAft>
                <a:spcPts val="450"/>
              </a:spcAft>
              <a:buSzPct val="120000"/>
              <a:buFont typeface="Arial"/>
              <a:buChar char="•"/>
            </a:pPr>
            <a:r>
              <a:rPr lang="en-US" sz="1400" b="0" dirty="0">
                <a:latin typeface="Arial"/>
              </a:rPr>
              <a:t>Handle growing transaction volume especially during peak travel season</a:t>
            </a:r>
          </a:p>
          <a:p>
            <a:pPr marL="205630" indent="-171359">
              <a:spcBef>
                <a:spcPts val="0"/>
              </a:spcBef>
              <a:spcAft>
                <a:spcPts val="450"/>
              </a:spcAft>
              <a:buSzPct val="120000"/>
              <a:buFont typeface="Arial"/>
              <a:buChar char="•"/>
            </a:pPr>
            <a:r>
              <a:rPr lang="en-US" sz="1400" dirty="0">
                <a:solidFill>
                  <a:srgbClr val="0070C0"/>
                </a:solidFill>
                <a:latin typeface="Arial"/>
              </a:rPr>
              <a:t>Process 3+ billion transactions per day  and 9.3M tickets sold in peak time with 30+ SAP ASE </a:t>
            </a:r>
            <a:r>
              <a:rPr lang="en-US" sz="1400" dirty="0" smtClean="0">
                <a:solidFill>
                  <a:srgbClr val="0070C0"/>
                </a:solidFill>
                <a:latin typeface="Arial"/>
              </a:rPr>
              <a:t>nodes</a:t>
            </a:r>
          </a:p>
          <a:p>
            <a:pPr marL="385721" lvl="2" indent="-171450">
              <a:spcBef>
                <a:spcPts val="0"/>
              </a:spcBef>
              <a:spcAft>
                <a:spcPts val="450"/>
              </a:spcAft>
              <a:buClr>
                <a:srgbClr val="0070C0"/>
              </a:buClr>
              <a:buSzPct val="120000"/>
              <a:buFont typeface="Wingdings" panose="05000000000000000000" pitchFamily="2" charset="2"/>
              <a:buChar char="ü"/>
            </a:pPr>
            <a:r>
              <a:rPr lang="en-US" sz="1200" dirty="0" smtClean="0">
                <a:solidFill>
                  <a:srgbClr val="C00000"/>
                </a:solidFill>
                <a:latin typeface="Arial"/>
              </a:rPr>
              <a:t>Geographically distributed in ~18 regional datacenters with central reporting</a:t>
            </a:r>
            <a:endParaRPr lang="en-US" sz="1200" dirty="0">
              <a:solidFill>
                <a:srgbClr val="C00000"/>
              </a:solidFill>
              <a:latin typeface="Arial"/>
            </a:endParaRPr>
          </a:p>
          <a:p>
            <a:pPr marL="205630" indent="-171359">
              <a:spcBef>
                <a:spcPts val="0"/>
              </a:spcBef>
              <a:spcAft>
                <a:spcPts val="450"/>
              </a:spcAft>
              <a:buSzPct val="120000"/>
              <a:buFont typeface="Arial"/>
              <a:buChar char="•"/>
            </a:pPr>
            <a:r>
              <a:rPr lang="en-US" sz="1400" b="0" dirty="0">
                <a:latin typeface="Arial"/>
              </a:rPr>
              <a:t>Enable superior customer service </a:t>
            </a:r>
          </a:p>
          <a:p>
            <a:pPr marL="205630" indent="-171359">
              <a:spcBef>
                <a:spcPts val="0"/>
              </a:spcBef>
              <a:spcAft>
                <a:spcPts val="450"/>
              </a:spcAft>
              <a:buSzPct val="120000"/>
              <a:buFont typeface="Arial"/>
              <a:buChar char="•"/>
            </a:pPr>
            <a:r>
              <a:rPr lang="en-US" sz="1400" b="0" dirty="0">
                <a:latin typeface="Arial"/>
              </a:rPr>
              <a:t>Linear transaction scalability up to 64 </a:t>
            </a:r>
            <a:r>
              <a:rPr lang="en-US" sz="1400" b="0" dirty="0" smtClean="0">
                <a:latin typeface="Arial"/>
              </a:rPr>
              <a:t>cores w/ ASE 16.</a:t>
            </a:r>
            <a:endParaRPr lang="en-US" sz="1400" b="0" dirty="0">
              <a:latin typeface="Arial"/>
            </a:endParaRPr>
          </a:p>
          <a:p>
            <a:pPr>
              <a:spcBef>
                <a:spcPts val="1124"/>
              </a:spcBef>
            </a:pPr>
            <a:r>
              <a:rPr lang="en-US" sz="1800" dirty="0">
                <a:latin typeface="Arial"/>
              </a:rPr>
              <a:t>Typical Environment:</a:t>
            </a:r>
            <a:endParaRPr lang="en-US" sz="1800" b="0" u="sng" dirty="0">
              <a:latin typeface="Arial"/>
            </a:endParaRPr>
          </a:p>
          <a:p>
            <a:pPr marL="205630" lvl="2" indent="-171359"/>
            <a:r>
              <a:rPr lang="en-US" sz="1400" dirty="0">
                <a:latin typeface="Arial"/>
              </a:rPr>
              <a:t>Hardware: IBM P750</a:t>
            </a:r>
          </a:p>
          <a:p>
            <a:pPr marL="205630" lvl="2" indent="-171359"/>
            <a:r>
              <a:rPr lang="en-US" sz="1400" dirty="0">
                <a:latin typeface="Arial"/>
              </a:rPr>
              <a:t>OS: AIX 6.1</a:t>
            </a:r>
          </a:p>
          <a:p>
            <a:pPr marL="205630" lvl="2" indent="-171359"/>
            <a:r>
              <a:rPr lang="en-US" sz="1400" dirty="0">
                <a:latin typeface="Arial"/>
              </a:rPr>
              <a:t>CPUs: 64 cores</a:t>
            </a:r>
          </a:p>
          <a:p>
            <a:pPr marL="205630" lvl="2" indent="-171359"/>
            <a:r>
              <a:rPr lang="en-US" sz="1400" dirty="0">
                <a:latin typeface="Arial"/>
              </a:rPr>
              <a:t>Memory: 512GB</a:t>
            </a:r>
          </a:p>
        </p:txBody>
      </p:sp>
      <p:pic>
        <p:nvPicPr>
          <p:cNvPr id="6" name="Picture 5" descr="SAP_grad_R_pref.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672" y="6128260"/>
            <a:ext cx="684757" cy="339944"/>
          </a:xfrm>
          <a:prstGeom prst="rect">
            <a:avLst/>
          </a:prstGeom>
          <a:noFill/>
          <a:ln>
            <a:noFill/>
          </a:ln>
        </p:spPr>
      </p:pic>
      <p:sp>
        <p:nvSpPr>
          <p:cNvPr id="7" name="Text Placeholder 2"/>
          <p:cNvSpPr txBox="1">
            <a:spLocks/>
          </p:cNvSpPr>
          <p:nvPr/>
        </p:nvSpPr>
        <p:spPr bwMode="gray">
          <a:xfrm>
            <a:off x="399060" y="2905929"/>
            <a:ext cx="4335222" cy="996599"/>
          </a:xfrm>
          <a:prstGeom prst="rect">
            <a:avLst/>
          </a:prstGeom>
          <a:noFill/>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342900" indent="-342900" algn="l" defTabSz="1088776" rtl="0" eaLnBrk="1" latinLnBrk="0" hangingPunct="1">
              <a:spcBef>
                <a:spcPts val="600"/>
              </a:spcBef>
              <a:buClr>
                <a:schemeClr val="accent1"/>
              </a:buClr>
              <a:buSzPct val="80000"/>
              <a:buFont typeface="Wingdings" panose="05000000000000000000" pitchFamily="2" charset="2"/>
              <a:buChar char="v"/>
              <a:defRPr sz="2000" kern="1200">
                <a:solidFill>
                  <a:schemeClr val="tx1"/>
                </a:solidFill>
                <a:latin typeface="+mn-lt"/>
                <a:ea typeface="+mn-ea"/>
                <a:cs typeface="+mn-cs"/>
              </a:defRPr>
            </a:lvl2pPr>
            <a:lvl3pPr marL="548640" indent="-180000" algn="l" defTabSz="1088776" rtl="0" eaLnBrk="1" latinLnBrk="0" hangingPunct="1">
              <a:spcBef>
                <a:spcPts val="0"/>
              </a:spcBef>
              <a:buClr>
                <a:srgbClr val="0070C0"/>
              </a:buClr>
              <a:buSzPct val="100000"/>
              <a:buFont typeface="Wingdings" panose="05000000000000000000" pitchFamily="2" charset="2"/>
              <a:buChar char="ü"/>
              <a:defRPr sz="1800" kern="1200">
                <a:solidFill>
                  <a:schemeClr val="tx1"/>
                </a:solidFill>
                <a:latin typeface="+mn-lt"/>
                <a:ea typeface="+mn-ea"/>
                <a:cs typeface="+mn-cs"/>
              </a:defRPr>
            </a:lvl3pPr>
            <a:lvl4pPr marL="731520" indent="-180000" algn="l" defTabSz="1088776"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914400" indent="-180000" algn="l" defTabSz="1088776"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74320" lvl="1" indent="-274320">
              <a:spcBef>
                <a:spcPts val="0"/>
              </a:spcBef>
              <a:buSzPct val="100000"/>
              <a:buFont typeface="Arial" panose="020B0604020202020204" pitchFamily="34" charset="0"/>
              <a:buChar char="•"/>
            </a:pPr>
            <a:r>
              <a:rPr lang="en-US" sz="1499" dirty="0" smtClean="0"/>
              <a:t>China Academy of Railway Sciences was founded on March 1</a:t>
            </a:r>
            <a:r>
              <a:rPr lang="en-US" sz="1499" baseline="30000" dirty="0" smtClean="0"/>
              <a:t>st</a:t>
            </a:r>
            <a:r>
              <a:rPr lang="en-US" sz="1499" dirty="0" smtClean="0"/>
              <a:t>, 1950. Today, it supports one of the </a:t>
            </a:r>
            <a:r>
              <a:rPr lang="en-US" sz="1499" b="1" dirty="0" smtClean="0"/>
              <a:t>largest railway ticketing systems in the world.</a:t>
            </a:r>
            <a:endParaRPr lang="en-US" sz="1499" b="1" dirty="0"/>
          </a:p>
        </p:txBody>
      </p:sp>
      <p:sp>
        <p:nvSpPr>
          <p:cNvPr id="8" name="Rectangle 7"/>
          <p:cNvSpPr/>
          <p:nvPr/>
        </p:nvSpPr>
        <p:spPr>
          <a:xfrm>
            <a:off x="325674" y="331320"/>
            <a:ext cx="8581851" cy="479161"/>
          </a:xfrm>
          <a:prstGeom prst="rect">
            <a:avLst/>
          </a:prstGeom>
        </p:spPr>
        <p:txBody>
          <a:bodyPr wrap="square" lIns="108894" tIns="54447" rIns="108894" bIns="54447">
            <a:spAutoFit/>
          </a:bodyPr>
          <a:lstStyle/>
          <a:p>
            <a:r>
              <a:rPr lang="en-US" sz="2399" b="1" dirty="0">
                <a:solidFill>
                  <a:srgbClr val="FFFFFF"/>
                </a:solidFill>
                <a:cs typeface="Arial"/>
              </a:rPr>
              <a:t>China Academy of Railway Sciences</a:t>
            </a:r>
          </a:p>
        </p:txBody>
      </p:sp>
      <p:pic>
        <p:nvPicPr>
          <p:cNvPr id="9" name="Picture 8" descr="CARS-logo.jpg"/>
          <p:cNvPicPr preferRelativeResize="0">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8408" y="5125772"/>
            <a:ext cx="1304443" cy="967461"/>
          </a:xfrm>
          <a:prstGeom prst="rect">
            <a:avLst/>
          </a:prstGeom>
        </p:spPr>
      </p:pic>
      <p:cxnSp>
        <p:nvCxnSpPr>
          <p:cNvPr id="10" name="Straight Connector 9"/>
          <p:cNvCxnSpPr/>
          <p:nvPr/>
        </p:nvCxnSpPr>
        <p:spPr>
          <a:xfrm>
            <a:off x="4934206" y="2952999"/>
            <a:ext cx="0" cy="3345233"/>
          </a:xfrm>
          <a:prstGeom prst="line">
            <a:avLst/>
          </a:prstGeom>
          <a:ln>
            <a:solidFill>
              <a:srgbClr val="FDB813"/>
            </a:solidFill>
          </a:ln>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893994" y="4192882"/>
            <a:ext cx="1589847" cy="1650780"/>
            <a:chOff x="931219" y="3902692"/>
            <a:chExt cx="2120900" cy="2202186"/>
          </a:xfrm>
        </p:grpSpPr>
        <p:sp>
          <p:nvSpPr>
            <p:cNvPr id="12" name="Oval 11"/>
            <p:cNvSpPr/>
            <p:nvPr/>
          </p:nvSpPr>
          <p:spPr>
            <a:xfrm>
              <a:off x="972206" y="3902692"/>
              <a:ext cx="2079913" cy="2078831"/>
            </a:xfrm>
            <a:prstGeom prst="ellipse">
              <a:avLst/>
            </a:prstGeom>
            <a:solidFill>
              <a:schemeClr val="bg1">
                <a:lumMod val="95000"/>
              </a:schemeClr>
            </a:solidFill>
            <a:ln w="101600">
              <a:solidFill>
                <a:srgbClr val="F0AB00"/>
              </a:solidFill>
            </a:ln>
          </p:spPr>
          <p:style>
            <a:lnRef idx="1">
              <a:schemeClr val="accent1"/>
            </a:lnRef>
            <a:fillRef idx="3">
              <a:schemeClr val="accent1"/>
            </a:fillRef>
            <a:effectRef idx="2">
              <a:schemeClr val="accent1"/>
            </a:effectRef>
            <a:fontRef idx="minor">
              <a:schemeClr val="lt1"/>
            </a:fontRef>
          </p:style>
          <p:txBody>
            <a:bodyPr lIns="0" tIns="45733" rIns="0" bIns="0" rtlCol="0" anchor="ctr">
              <a:noAutofit/>
            </a:bodyPr>
            <a:lstStyle/>
            <a:p>
              <a:pPr algn="ctr" defTabSz="761302" fontAlgn="base">
                <a:spcBef>
                  <a:spcPct val="0"/>
                </a:spcBef>
                <a:spcAft>
                  <a:spcPct val="0"/>
                </a:spcAft>
                <a:defRPr/>
              </a:pPr>
              <a:endParaRPr lang="en-US" sz="1124" dirty="0">
                <a:solidFill>
                  <a:schemeClr val="tx1">
                    <a:lumMod val="75000"/>
                    <a:lumOff val="25000"/>
                  </a:schemeClr>
                </a:solidFill>
                <a:latin typeface="Arial"/>
                <a:cs typeface="Arial"/>
              </a:endParaRPr>
            </a:p>
            <a:p>
              <a:pPr algn="ctr" defTabSz="761302" fontAlgn="base">
                <a:spcBef>
                  <a:spcPct val="0"/>
                </a:spcBef>
                <a:spcAft>
                  <a:spcPct val="0"/>
                </a:spcAft>
                <a:defRPr/>
              </a:pPr>
              <a:endParaRPr lang="en-US" sz="1124" dirty="0">
                <a:solidFill>
                  <a:schemeClr val="bg1">
                    <a:lumMod val="85000"/>
                  </a:schemeClr>
                </a:solidFill>
                <a:latin typeface="Arial"/>
              </a:endParaRPr>
            </a:p>
          </p:txBody>
        </p:sp>
        <p:sp>
          <p:nvSpPr>
            <p:cNvPr id="13" name="TextBox 12"/>
            <p:cNvSpPr txBox="1"/>
            <p:nvPr/>
          </p:nvSpPr>
          <p:spPr>
            <a:xfrm>
              <a:off x="931219" y="4189511"/>
              <a:ext cx="2120900" cy="1915367"/>
            </a:xfrm>
            <a:prstGeom prst="rect">
              <a:avLst/>
            </a:prstGeom>
            <a:noFill/>
          </p:spPr>
          <p:txBody>
            <a:bodyPr wrap="square" rtlCol="0">
              <a:spAutoFit/>
            </a:bodyPr>
            <a:lstStyle/>
            <a:p>
              <a:pPr algn="ctr" defTabSz="761302" fontAlgn="base">
                <a:lnSpc>
                  <a:spcPts val="2001"/>
                </a:lnSpc>
                <a:spcBef>
                  <a:spcPct val="0"/>
                </a:spcBef>
                <a:spcAft>
                  <a:spcPct val="0"/>
                </a:spcAft>
                <a:defRPr/>
              </a:pPr>
              <a:endParaRPr lang="en-US" sz="3598" b="1" dirty="0">
                <a:solidFill>
                  <a:srgbClr val="4B92FF"/>
                </a:solidFill>
                <a:cs typeface="Arial"/>
              </a:endParaRPr>
            </a:p>
            <a:p>
              <a:pPr algn="ctr" defTabSz="761302" fontAlgn="base">
                <a:lnSpc>
                  <a:spcPts val="2001"/>
                </a:lnSpc>
                <a:spcBef>
                  <a:spcPct val="0"/>
                </a:spcBef>
                <a:spcAft>
                  <a:spcPct val="0"/>
                </a:spcAft>
                <a:defRPr/>
              </a:pPr>
              <a:r>
                <a:rPr lang="en-US" sz="3598" b="1" dirty="0">
                  <a:solidFill>
                    <a:srgbClr val="4B92FF"/>
                  </a:solidFill>
                  <a:cs typeface="Arial"/>
                </a:rPr>
                <a:t>5.5M</a:t>
              </a:r>
              <a:r>
                <a:rPr lang="en-US" sz="2399" b="1" dirty="0">
                  <a:solidFill>
                    <a:srgbClr val="4B92FF"/>
                  </a:solidFill>
                  <a:cs typeface="Arial"/>
                </a:rPr>
                <a:t> </a:t>
              </a:r>
            </a:p>
            <a:p>
              <a:pPr algn="ctr" defTabSz="761302" fontAlgn="base">
                <a:spcBef>
                  <a:spcPct val="0"/>
                </a:spcBef>
                <a:spcAft>
                  <a:spcPct val="0"/>
                </a:spcAft>
                <a:defRPr/>
              </a:pPr>
              <a:r>
                <a:rPr lang="en-US" sz="1349" dirty="0">
                  <a:solidFill>
                    <a:schemeClr val="tx1">
                      <a:lumMod val="75000"/>
                      <a:lumOff val="25000"/>
                    </a:schemeClr>
                  </a:solidFill>
                  <a:cs typeface="Arial"/>
                </a:rPr>
                <a:t>More tickets sold every day</a:t>
              </a:r>
            </a:p>
            <a:p>
              <a:pPr algn="ctr" defTabSz="761302" fontAlgn="base">
                <a:spcBef>
                  <a:spcPct val="0"/>
                </a:spcBef>
                <a:spcAft>
                  <a:spcPct val="0"/>
                </a:spcAft>
                <a:defRPr/>
              </a:pPr>
              <a:endParaRPr lang="en-US" sz="1349" dirty="0">
                <a:solidFill>
                  <a:schemeClr val="tx1">
                    <a:lumMod val="75000"/>
                    <a:lumOff val="25000"/>
                  </a:schemeClr>
                </a:solidFill>
                <a:cs typeface="Arial"/>
              </a:endParaRPr>
            </a:p>
            <a:p>
              <a:endParaRPr lang="en-US" sz="1349" dirty="0"/>
            </a:p>
          </p:txBody>
        </p:sp>
      </p:grpSp>
      <p:grpSp>
        <p:nvGrpSpPr>
          <p:cNvPr id="14" name="Group 13"/>
          <p:cNvGrpSpPr/>
          <p:nvPr/>
        </p:nvGrpSpPr>
        <p:grpSpPr>
          <a:xfrm>
            <a:off x="2846127" y="4192881"/>
            <a:ext cx="1559123" cy="1609312"/>
            <a:chOff x="3535419" y="3902692"/>
            <a:chExt cx="2079913" cy="2146867"/>
          </a:xfrm>
        </p:grpSpPr>
        <p:sp>
          <p:nvSpPr>
            <p:cNvPr id="15" name="Oval 14"/>
            <p:cNvSpPr/>
            <p:nvPr/>
          </p:nvSpPr>
          <p:spPr>
            <a:xfrm>
              <a:off x="3535419" y="3902692"/>
              <a:ext cx="2079913" cy="2078831"/>
            </a:xfrm>
            <a:prstGeom prst="ellipse">
              <a:avLst/>
            </a:prstGeom>
            <a:solidFill>
              <a:schemeClr val="bg1">
                <a:lumMod val="95000"/>
              </a:schemeClr>
            </a:solidFill>
            <a:ln w="101600">
              <a:solidFill>
                <a:srgbClr val="F0AB00"/>
              </a:solidFill>
            </a:ln>
          </p:spPr>
          <p:style>
            <a:lnRef idx="1">
              <a:schemeClr val="accent1"/>
            </a:lnRef>
            <a:fillRef idx="3">
              <a:schemeClr val="accent1"/>
            </a:fillRef>
            <a:effectRef idx="2">
              <a:schemeClr val="accent1"/>
            </a:effectRef>
            <a:fontRef idx="minor">
              <a:schemeClr val="lt1"/>
            </a:fontRef>
          </p:style>
          <p:txBody>
            <a:bodyPr lIns="0" tIns="45733" rIns="0" bIns="0" rtlCol="0" anchor="ctr">
              <a:noAutofit/>
            </a:bodyPr>
            <a:lstStyle/>
            <a:p>
              <a:pPr algn="ctr" defTabSz="761302" fontAlgn="base">
                <a:spcBef>
                  <a:spcPct val="0"/>
                </a:spcBef>
                <a:spcAft>
                  <a:spcPct val="0"/>
                </a:spcAft>
                <a:defRPr/>
              </a:pPr>
              <a:endParaRPr lang="en-US" sz="1124" dirty="0">
                <a:solidFill>
                  <a:schemeClr val="tx1">
                    <a:lumMod val="75000"/>
                    <a:lumOff val="25000"/>
                  </a:schemeClr>
                </a:solidFill>
                <a:latin typeface="Arial"/>
                <a:cs typeface="Arial"/>
              </a:endParaRPr>
            </a:p>
            <a:p>
              <a:pPr algn="ctr" defTabSz="761302" fontAlgn="base">
                <a:spcBef>
                  <a:spcPct val="0"/>
                </a:spcBef>
                <a:spcAft>
                  <a:spcPct val="0"/>
                </a:spcAft>
                <a:defRPr/>
              </a:pPr>
              <a:endParaRPr lang="en-US" sz="1124" dirty="0">
                <a:solidFill>
                  <a:schemeClr val="tx1">
                    <a:lumMod val="75000"/>
                    <a:lumOff val="25000"/>
                  </a:schemeClr>
                </a:solidFill>
                <a:latin typeface="Arial"/>
                <a:cs typeface="Arial"/>
              </a:endParaRPr>
            </a:p>
            <a:p>
              <a:pPr algn="ctr" defTabSz="761302" fontAlgn="base">
                <a:spcBef>
                  <a:spcPct val="0"/>
                </a:spcBef>
                <a:spcAft>
                  <a:spcPct val="0"/>
                </a:spcAft>
                <a:defRPr/>
              </a:pPr>
              <a:endParaRPr lang="en-US" sz="1124" dirty="0">
                <a:solidFill>
                  <a:schemeClr val="tx1">
                    <a:lumMod val="75000"/>
                    <a:lumOff val="25000"/>
                  </a:schemeClr>
                </a:solidFill>
                <a:latin typeface="Arial"/>
                <a:cs typeface="Arial"/>
              </a:endParaRPr>
            </a:p>
          </p:txBody>
        </p:sp>
        <p:sp>
          <p:nvSpPr>
            <p:cNvPr id="16" name="TextBox 15"/>
            <p:cNvSpPr txBox="1"/>
            <p:nvPr/>
          </p:nvSpPr>
          <p:spPr>
            <a:xfrm>
              <a:off x="3610175" y="4134192"/>
              <a:ext cx="1930401" cy="1915367"/>
            </a:xfrm>
            <a:prstGeom prst="rect">
              <a:avLst/>
            </a:prstGeom>
            <a:noFill/>
          </p:spPr>
          <p:txBody>
            <a:bodyPr wrap="square" rtlCol="0">
              <a:spAutoFit/>
            </a:bodyPr>
            <a:lstStyle/>
            <a:p>
              <a:pPr algn="ctr" defTabSz="761302" fontAlgn="base">
                <a:lnSpc>
                  <a:spcPts val="2001"/>
                </a:lnSpc>
                <a:spcBef>
                  <a:spcPct val="0"/>
                </a:spcBef>
                <a:spcAft>
                  <a:spcPct val="0"/>
                </a:spcAft>
                <a:defRPr/>
              </a:pPr>
              <a:endParaRPr lang="en-US" sz="3598" b="1" dirty="0">
                <a:solidFill>
                  <a:srgbClr val="4B92FF"/>
                </a:solidFill>
                <a:cs typeface="Arial"/>
              </a:endParaRPr>
            </a:p>
            <a:p>
              <a:pPr algn="ctr" defTabSz="761302" fontAlgn="base">
                <a:lnSpc>
                  <a:spcPts val="2001"/>
                </a:lnSpc>
                <a:spcBef>
                  <a:spcPct val="0"/>
                </a:spcBef>
                <a:spcAft>
                  <a:spcPct val="0"/>
                </a:spcAft>
                <a:defRPr/>
              </a:pPr>
              <a:r>
                <a:rPr lang="en-US" sz="3598" b="1" dirty="0">
                  <a:solidFill>
                    <a:srgbClr val="4B92FF"/>
                  </a:solidFill>
                  <a:cs typeface="Arial"/>
                </a:rPr>
                <a:t>4K+</a:t>
              </a:r>
              <a:r>
                <a:rPr lang="en-US" sz="2399" b="1" dirty="0">
                  <a:solidFill>
                    <a:srgbClr val="4B92FF"/>
                  </a:solidFill>
                  <a:cs typeface="Arial"/>
                </a:rPr>
                <a:t> </a:t>
              </a:r>
            </a:p>
            <a:p>
              <a:pPr algn="ctr" defTabSz="761302" fontAlgn="base">
                <a:spcBef>
                  <a:spcPct val="0"/>
                </a:spcBef>
                <a:spcAft>
                  <a:spcPct val="0"/>
                </a:spcAft>
                <a:defRPr/>
              </a:pPr>
              <a:r>
                <a:rPr lang="en-US" sz="1349" dirty="0">
                  <a:solidFill>
                    <a:schemeClr val="tx1">
                      <a:lumMod val="75000"/>
                      <a:lumOff val="25000"/>
                    </a:schemeClr>
                  </a:solidFill>
                  <a:cs typeface="Arial"/>
                </a:rPr>
                <a:t>Passenger trains in use every day</a:t>
              </a:r>
            </a:p>
            <a:p>
              <a:endParaRPr lang="en-US" sz="1349" dirty="0"/>
            </a:p>
          </p:txBody>
        </p:sp>
      </p:grpSp>
    </p:spTree>
    <p:extLst>
      <p:ext uri="{BB962C8B-B14F-4D97-AF65-F5344CB8AC3E}">
        <p14:creationId xmlns:p14="http://schemas.microsoft.com/office/powerpoint/2010/main" val="1822821043"/>
      </p:ext>
    </p:extLst>
  </p:cSld>
  <p:clrMapOvr>
    <a:masterClrMapping/>
  </p:clrMapOvr>
  <mc:AlternateContent xmlns:mc="http://schemas.openxmlformats.org/markup-compatibility/2006" xmlns:p14="http://schemas.microsoft.com/office/powerpoint/2010/main">
    <mc:Choice Requires="p14">
      <p:transition p14:dur="0"/>
    </mc:Choice>
    <mc:Fallback xmlns:mv="urn:schemas-microsoft-com:mac:vml"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Digging A Bit Deeper - Replay</a:t>
            </a:r>
            <a:endParaRPr lang="en-US" dirty="0"/>
          </a:p>
        </p:txBody>
      </p:sp>
      <p:sp>
        <p:nvSpPr>
          <p:cNvPr id="3" name="Rectangle 2"/>
          <p:cNvSpPr/>
          <p:nvPr/>
        </p:nvSpPr>
        <p:spPr bwMode="gray">
          <a:xfrm>
            <a:off x="578565" y="1448009"/>
            <a:ext cx="2932078" cy="4939810"/>
          </a:xfrm>
          <a:prstGeom prst="rect">
            <a:avLst/>
          </a:prstGeom>
          <a:solidFill>
            <a:srgbClr val="EAEAEA"/>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nvGrpSpPr>
          <p:cNvPr id="5" name="Group 4"/>
          <p:cNvGrpSpPr/>
          <p:nvPr/>
        </p:nvGrpSpPr>
        <p:grpSpPr>
          <a:xfrm>
            <a:off x="712880" y="2886413"/>
            <a:ext cx="2580634" cy="3279745"/>
            <a:chOff x="300802" y="2894214"/>
            <a:chExt cx="2580634" cy="3279745"/>
          </a:xfrm>
          <a:gradFill>
            <a:gsLst>
              <a:gs pos="0">
                <a:schemeClr val="accent1"/>
              </a:gs>
              <a:gs pos="81000">
                <a:schemeClr val="accent1">
                  <a:tint val="44500"/>
                  <a:satMod val="160000"/>
                </a:schemeClr>
              </a:gs>
              <a:gs pos="100000">
                <a:schemeClr val="accent1">
                  <a:tint val="23500"/>
                  <a:satMod val="160000"/>
                </a:schemeClr>
              </a:gs>
            </a:gsLst>
            <a:lin ang="5400000" scaled="0"/>
          </a:gradFill>
          <a:effectLst>
            <a:outerShdw blurRad="50800" dist="38100" dir="2700000" algn="tl" rotWithShape="0">
              <a:prstClr val="black">
                <a:alpha val="40000"/>
              </a:prstClr>
            </a:outerShdw>
          </a:effectLst>
        </p:grpSpPr>
        <p:sp>
          <p:nvSpPr>
            <p:cNvPr id="6" name="Rectangle 5"/>
            <p:cNvSpPr/>
            <p:nvPr/>
          </p:nvSpPr>
          <p:spPr bwMode="gray">
            <a:xfrm>
              <a:off x="300802" y="2894214"/>
              <a:ext cx="2580634" cy="3279745"/>
            </a:xfrm>
            <a:prstGeom prst="rect">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 name="Rectangle 6"/>
            <p:cNvSpPr/>
            <p:nvPr/>
          </p:nvSpPr>
          <p:spPr bwMode="gray">
            <a:xfrm>
              <a:off x="618887" y="3124198"/>
              <a:ext cx="1971913" cy="2819778"/>
            </a:xfrm>
            <a:prstGeom prst="rect">
              <a:avLst/>
            </a:prstGeom>
            <a:solidFill>
              <a:schemeClr val="accent1">
                <a:lumMod val="60000"/>
                <a:lumOff val="4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Kernel</a:t>
              </a:r>
            </a:p>
          </p:txBody>
        </p:sp>
        <p:sp>
          <p:nvSpPr>
            <p:cNvPr id="8" name="Rectangle 7"/>
            <p:cNvSpPr/>
            <p:nvPr/>
          </p:nvSpPr>
          <p:spPr bwMode="gray">
            <a:xfrm>
              <a:off x="928829" y="3447037"/>
              <a:ext cx="1382061" cy="2382794"/>
            </a:xfrm>
            <a:prstGeom prst="rect">
              <a:avLst/>
            </a:prstGeom>
            <a:solidFill>
              <a:schemeClr val="accent1">
                <a:lumMod val="40000"/>
                <a:lumOff val="6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Network Thread</a:t>
              </a:r>
            </a:p>
          </p:txBody>
        </p:sp>
        <p:sp>
          <p:nvSpPr>
            <p:cNvPr id="9" name="Rectangle 8"/>
            <p:cNvSpPr/>
            <p:nvPr/>
          </p:nvSpPr>
          <p:spPr bwMode="gray">
            <a:xfrm>
              <a:off x="1119328" y="3746620"/>
              <a:ext cx="1001061" cy="560428"/>
            </a:xfrm>
            <a:prstGeom prst="rect">
              <a:avLst/>
            </a:prstGeom>
            <a:solidFill>
              <a:schemeClr val="accent1">
                <a:lumMod val="60000"/>
                <a:lumOff val="4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Receive/ Send</a:t>
              </a:r>
            </a:p>
          </p:txBody>
        </p:sp>
        <p:sp>
          <p:nvSpPr>
            <p:cNvPr id="10" name="Rectangle 9"/>
            <p:cNvSpPr/>
            <p:nvPr/>
          </p:nvSpPr>
          <p:spPr bwMode="gray">
            <a:xfrm>
              <a:off x="1119328" y="4371492"/>
              <a:ext cx="1001061" cy="372767"/>
            </a:xfrm>
            <a:prstGeom prst="rect">
              <a:avLst/>
            </a:prstGeom>
            <a:solidFill>
              <a:schemeClr val="accent1">
                <a:lumMod val="60000"/>
                <a:lumOff val="4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Read TDS</a:t>
              </a:r>
            </a:p>
          </p:txBody>
        </p:sp>
        <p:sp>
          <p:nvSpPr>
            <p:cNvPr id="11" name="Rectangle 10"/>
            <p:cNvSpPr/>
            <p:nvPr/>
          </p:nvSpPr>
          <p:spPr bwMode="gray">
            <a:xfrm>
              <a:off x="1104543" y="5332410"/>
              <a:ext cx="1001061" cy="454611"/>
            </a:xfrm>
            <a:prstGeom prst="rect">
              <a:avLst/>
            </a:prstGeom>
            <a:solidFill>
              <a:schemeClr val="accent1">
                <a:lumMod val="60000"/>
                <a:lumOff val="4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Write PCAP File</a:t>
              </a:r>
            </a:p>
          </p:txBody>
        </p:sp>
      </p:grpSp>
      <p:sp>
        <p:nvSpPr>
          <p:cNvPr id="12" name="TextBox 11"/>
          <p:cNvSpPr txBox="1"/>
          <p:nvPr/>
        </p:nvSpPr>
        <p:spPr>
          <a:xfrm>
            <a:off x="554653" y="1691616"/>
            <a:ext cx="1350898" cy="584775"/>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en-US" sz="1600" b="1" kern="0" dirty="0" smtClean="0">
                <a:solidFill>
                  <a:srgbClr val="002060"/>
                </a:solidFill>
                <a:ea typeface="Arial Unicode MS" pitchFamily="34" charset="-128"/>
                <a:cs typeface="Arial Unicode MS" pitchFamily="34" charset="-128"/>
              </a:rPr>
              <a:t>Dev/Test ASE</a:t>
            </a:r>
          </a:p>
        </p:txBody>
      </p:sp>
      <p:cxnSp>
        <p:nvCxnSpPr>
          <p:cNvPr id="13" name="Straight Connector 12"/>
          <p:cNvCxnSpPr/>
          <p:nvPr/>
        </p:nvCxnSpPr>
        <p:spPr>
          <a:xfrm>
            <a:off x="1830433" y="2417616"/>
            <a:ext cx="685200" cy="0"/>
          </a:xfrm>
          <a:prstGeom prst="line">
            <a:avLst/>
          </a:prstGeom>
          <a:ln w="19050">
            <a:solidFill>
              <a:schemeClr val="accent1">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16813" y="2503499"/>
            <a:ext cx="971324" cy="0"/>
          </a:xfrm>
          <a:prstGeom prst="line">
            <a:avLst/>
          </a:prstGeom>
          <a:ln w="34925">
            <a:solidFill>
              <a:schemeClr val="accent1">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82347" y="2631777"/>
            <a:ext cx="1678236" cy="0"/>
          </a:xfrm>
          <a:prstGeom prst="line">
            <a:avLst/>
          </a:prstGeom>
          <a:ln w="63500">
            <a:solidFill>
              <a:schemeClr val="accent1">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30965" y="2765694"/>
            <a:ext cx="2516982" cy="0"/>
          </a:xfrm>
          <a:prstGeom prst="line">
            <a:avLst/>
          </a:prstGeom>
          <a:ln w="889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516619" y="4736458"/>
            <a:ext cx="926377" cy="608304"/>
            <a:chOff x="1090454" y="4670192"/>
            <a:chExt cx="926377" cy="608304"/>
          </a:xfrm>
        </p:grpSpPr>
        <p:sp>
          <p:nvSpPr>
            <p:cNvPr id="18" name="Curved Right Arrow 17"/>
            <p:cNvSpPr/>
            <p:nvPr/>
          </p:nvSpPr>
          <p:spPr bwMode="gray">
            <a:xfrm>
              <a:off x="1090454" y="4713045"/>
              <a:ext cx="428325" cy="565451"/>
            </a:xfrm>
            <a:prstGeom prst="curvedRightArrow">
              <a:avLst/>
            </a:prstGeom>
            <a:solidFill>
              <a:srgbClr val="92D050"/>
            </a:solidFill>
            <a:ln w="6350" algn="ctr">
              <a:solidFill>
                <a:schemeClr val="lt2">
                  <a:hueOff val="0"/>
                  <a:satOff val="0"/>
                  <a:lumOff val="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Curved Right Arrow 18"/>
            <p:cNvSpPr/>
            <p:nvPr/>
          </p:nvSpPr>
          <p:spPr bwMode="gray">
            <a:xfrm rot="10800000">
              <a:off x="1588507" y="4670192"/>
              <a:ext cx="428324" cy="565451"/>
            </a:xfrm>
            <a:prstGeom prst="curvedRightArrow">
              <a:avLst/>
            </a:prstGeom>
            <a:solidFill>
              <a:srgbClr val="92D050"/>
            </a:solidFill>
            <a:ln w="6350" algn="ctr">
              <a:solidFill>
                <a:schemeClr val="lt2">
                  <a:hueOff val="0"/>
                  <a:satOff val="0"/>
                  <a:lumOff val="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0" name="TextBox 19"/>
            <p:cNvSpPr txBox="1"/>
            <p:nvPr/>
          </p:nvSpPr>
          <p:spPr>
            <a:xfrm>
              <a:off x="1199109" y="4840925"/>
              <a:ext cx="778795" cy="171546"/>
            </a:xfrm>
            <a:prstGeom prst="rect">
              <a:avLst/>
            </a:prstGeom>
            <a:noFill/>
          </p:spPr>
          <p:txBody>
            <a:bodyPr wrap="none" rtlCol="0">
              <a:spAutoFit/>
            </a:bodyPr>
            <a:lstStyle/>
            <a:p>
              <a:pPr fontAlgn="base">
                <a:spcBef>
                  <a:spcPct val="50000"/>
                </a:spcBef>
                <a:spcAft>
                  <a:spcPct val="0"/>
                </a:spcAft>
                <a:buClr>
                  <a:srgbClr val="F0AB00"/>
                </a:buClr>
                <a:buSzPct val="80000"/>
              </a:pPr>
              <a:r>
                <a:rPr lang="en-US" sz="1200" kern="0" dirty="0" err="1" smtClean="0">
                  <a:ea typeface="Arial Unicode MS" pitchFamily="34" charset="-128"/>
                  <a:cs typeface="Arial Unicode MS" pitchFamily="34" charset="-128"/>
                </a:rPr>
                <a:t>Rapidlog</a:t>
              </a:r>
              <a:endParaRPr lang="en-US" sz="1200" kern="0" dirty="0" smtClean="0">
                <a:ea typeface="Arial Unicode MS" pitchFamily="34" charset="-128"/>
                <a:cs typeface="Arial Unicode MS" pitchFamily="34" charset="-128"/>
              </a:endParaRPr>
            </a:p>
          </p:txBody>
        </p:sp>
      </p:grpSp>
      <p:pic>
        <p:nvPicPr>
          <p:cNvPr id="21" name="Picture 22" descr="ASE FINAL LOGO - 2 cop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9463" y="1754414"/>
            <a:ext cx="539214" cy="539213"/>
          </a:xfrm>
          <a:prstGeom prst="rect">
            <a:avLst/>
          </a:prstGeom>
          <a:noFill/>
          <a:ln w="9525">
            <a:noFill/>
            <a:miter lim="800000"/>
            <a:headEnd/>
            <a:tailEnd/>
          </a:ln>
        </p:spPr>
      </p:pic>
      <p:sp>
        <p:nvSpPr>
          <p:cNvPr id="22" name="Rectangle 21"/>
          <p:cNvSpPr/>
          <p:nvPr/>
        </p:nvSpPr>
        <p:spPr bwMode="gray">
          <a:xfrm>
            <a:off x="5890962" y="1520653"/>
            <a:ext cx="5759473" cy="4186183"/>
          </a:xfrm>
          <a:prstGeom prst="rect">
            <a:avLst/>
          </a:prstGeom>
          <a:solidFill>
            <a:srgbClr val="EAEAEA"/>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3" name="Rectangle 22"/>
          <p:cNvSpPr/>
          <p:nvPr/>
        </p:nvSpPr>
        <p:spPr bwMode="gray">
          <a:xfrm>
            <a:off x="6218816" y="1887238"/>
            <a:ext cx="5047898" cy="345752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TextBox 24"/>
          <p:cNvSpPr txBox="1"/>
          <p:nvPr/>
        </p:nvSpPr>
        <p:spPr>
          <a:xfrm>
            <a:off x="7941853" y="1520653"/>
            <a:ext cx="1569660" cy="369332"/>
          </a:xfrm>
          <a:prstGeom prst="rect">
            <a:avLst/>
          </a:prstGeom>
          <a:noFill/>
          <a:ln>
            <a:noFill/>
          </a:ln>
        </p:spPr>
        <p:txBody>
          <a:bodyPr wrap="none" rtlCol="0">
            <a:spAutoFit/>
          </a:bodyPr>
          <a:lstStyle/>
          <a:p>
            <a:pPr fontAlgn="base">
              <a:spcBef>
                <a:spcPct val="50000"/>
              </a:spcBef>
              <a:spcAft>
                <a:spcPct val="0"/>
              </a:spcAft>
              <a:buClr>
                <a:srgbClr val="F0AB00"/>
              </a:buClr>
              <a:buSzPct val="80000"/>
            </a:pPr>
            <a:r>
              <a:rPr lang="en-US" sz="1800" b="1" kern="0" dirty="0" smtClean="0">
                <a:solidFill>
                  <a:srgbClr val="002060"/>
                </a:solidFill>
                <a:ea typeface="Arial Unicode MS" pitchFamily="34" charset="-128"/>
                <a:cs typeface="Arial Unicode MS" pitchFamily="34" charset="-128"/>
              </a:rPr>
              <a:t>ASE Cockpit</a:t>
            </a:r>
          </a:p>
        </p:txBody>
      </p:sp>
      <p:sp>
        <p:nvSpPr>
          <p:cNvPr id="27" name="Rectangle 26"/>
          <p:cNvSpPr/>
          <p:nvPr/>
        </p:nvSpPr>
        <p:spPr bwMode="gray">
          <a:xfrm>
            <a:off x="6313865" y="1984003"/>
            <a:ext cx="4846713" cy="710211"/>
          </a:xfrm>
          <a:prstGeom prst="rect">
            <a:avLst/>
          </a:prstGeom>
          <a:solidFill>
            <a:schemeClr val="tx2">
              <a:lumMod val="75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Rectangle 27"/>
          <p:cNvSpPr/>
          <p:nvPr/>
        </p:nvSpPr>
        <p:spPr bwMode="gray">
          <a:xfrm>
            <a:off x="7561318" y="2270326"/>
            <a:ext cx="1149098" cy="365409"/>
          </a:xfrm>
          <a:prstGeom prst="rect">
            <a:avLst/>
          </a:prstGeom>
          <a:solidFill>
            <a:schemeClr val="tx2">
              <a:lumMod val="20000"/>
              <a:lumOff val="8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Administration</a:t>
            </a:r>
          </a:p>
        </p:txBody>
      </p:sp>
      <p:sp>
        <p:nvSpPr>
          <p:cNvPr id="29" name="Rectangle 28"/>
          <p:cNvSpPr/>
          <p:nvPr/>
        </p:nvSpPr>
        <p:spPr bwMode="gray">
          <a:xfrm>
            <a:off x="6354003" y="2270150"/>
            <a:ext cx="1152144" cy="365760"/>
          </a:xfrm>
          <a:prstGeom prst="rect">
            <a:avLst/>
          </a:prstGeom>
          <a:solidFill>
            <a:schemeClr val="tx2">
              <a:lumMod val="20000"/>
              <a:lumOff val="8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Monitor</a:t>
            </a:r>
          </a:p>
        </p:txBody>
      </p:sp>
      <p:sp>
        <p:nvSpPr>
          <p:cNvPr id="30" name="Rectangle 29"/>
          <p:cNvSpPr/>
          <p:nvPr/>
        </p:nvSpPr>
        <p:spPr bwMode="gray">
          <a:xfrm>
            <a:off x="8765587" y="2270150"/>
            <a:ext cx="1152144" cy="365760"/>
          </a:xfrm>
          <a:prstGeom prst="rect">
            <a:avLst/>
          </a:prstGeom>
          <a:solidFill>
            <a:schemeClr val="tx2">
              <a:lumMod val="20000"/>
              <a:lumOff val="8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smtClean="0">
                <a:ea typeface="Arial Unicode MS" pitchFamily="34" charset="-128"/>
                <a:cs typeface="Arial Unicode MS" pitchFamily="34" charset="-128"/>
              </a:rPr>
              <a:t>Collection</a:t>
            </a:r>
            <a:endParaRPr kumimoji="0" lang="en-US" sz="12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1" name="Rectangle 30"/>
          <p:cNvSpPr/>
          <p:nvPr/>
        </p:nvSpPr>
        <p:spPr bwMode="gray">
          <a:xfrm>
            <a:off x="9972903" y="2270150"/>
            <a:ext cx="1152144" cy="365760"/>
          </a:xfrm>
          <a:prstGeom prst="rect">
            <a:avLst/>
          </a:prstGeom>
          <a:solidFill>
            <a:schemeClr val="tx2">
              <a:lumMod val="20000"/>
              <a:lumOff val="8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smtClean="0">
                <a:ea typeface="Arial Unicode MS" pitchFamily="34" charset="-128"/>
                <a:cs typeface="Arial Unicode MS" pitchFamily="34" charset="-128"/>
              </a:rPr>
              <a:t>Alert</a:t>
            </a:r>
            <a:endParaRPr kumimoji="0" lang="en-US" sz="12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3" name="Rectangle 32"/>
          <p:cNvSpPr/>
          <p:nvPr/>
        </p:nvSpPr>
        <p:spPr bwMode="gray">
          <a:xfrm>
            <a:off x="6332659" y="2886413"/>
            <a:ext cx="4827919" cy="1031501"/>
          </a:xfrm>
          <a:prstGeom prst="rect">
            <a:avLst/>
          </a:prstGeom>
          <a:solidFill>
            <a:schemeClr val="accent4">
              <a:lumMod val="75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9" name="TextBox 38"/>
          <p:cNvSpPr txBox="1"/>
          <p:nvPr/>
        </p:nvSpPr>
        <p:spPr>
          <a:xfrm>
            <a:off x="6348366" y="2002184"/>
            <a:ext cx="1141659" cy="276999"/>
          </a:xfrm>
          <a:prstGeom prst="rect">
            <a:avLst/>
          </a:prstGeom>
          <a:noFill/>
          <a:ln>
            <a:noFill/>
          </a:ln>
        </p:spPr>
        <p:txBody>
          <a:bodyPr wrap="none" rtlCol="0">
            <a:spAutoFit/>
          </a:bodyPr>
          <a:lstStyle/>
          <a:p>
            <a:pPr fontAlgn="base">
              <a:spcBef>
                <a:spcPct val="50000"/>
              </a:spcBef>
              <a:spcAft>
                <a:spcPct val="0"/>
              </a:spcAft>
              <a:buClr>
                <a:srgbClr val="F0AB00"/>
              </a:buClr>
              <a:buSzPct val="80000"/>
            </a:pPr>
            <a:r>
              <a:rPr lang="en-US" sz="1200" b="1" kern="0" dirty="0" smtClean="0">
                <a:solidFill>
                  <a:schemeClr val="bg1"/>
                </a:solidFill>
                <a:effectLst>
                  <a:outerShdw blurRad="38100" dist="38100" dir="2700000" algn="tl">
                    <a:srgbClr val="000000">
                      <a:alpha val="43137"/>
                    </a:srgbClr>
                  </a:outerShdw>
                </a:effectLst>
                <a:ea typeface="Arial Unicode MS" pitchFamily="34" charset="-128"/>
                <a:cs typeface="Arial Unicode MS" pitchFamily="34" charset="-128"/>
              </a:rPr>
              <a:t>Cockpit Core</a:t>
            </a:r>
          </a:p>
        </p:txBody>
      </p:sp>
      <p:sp>
        <p:nvSpPr>
          <p:cNvPr id="40" name="Rectangle 39"/>
          <p:cNvSpPr/>
          <p:nvPr/>
        </p:nvSpPr>
        <p:spPr bwMode="gray">
          <a:xfrm>
            <a:off x="6355032" y="4114799"/>
            <a:ext cx="4827920" cy="1095555"/>
          </a:xfrm>
          <a:prstGeom prst="rect">
            <a:avLst/>
          </a:prstGeom>
          <a:solidFill>
            <a:schemeClr val="accent1">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1" name="TextBox 40"/>
          <p:cNvSpPr txBox="1"/>
          <p:nvPr/>
        </p:nvSpPr>
        <p:spPr>
          <a:xfrm>
            <a:off x="6372357" y="4134651"/>
            <a:ext cx="2518638" cy="276999"/>
          </a:xfrm>
          <a:prstGeom prst="rect">
            <a:avLst/>
          </a:prstGeom>
          <a:noFill/>
          <a:ln>
            <a:noFill/>
          </a:ln>
        </p:spPr>
        <p:txBody>
          <a:bodyPr wrap="none" rtlCol="0">
            <a:spAutoFit/>
          </a:bodyPr>
          <a:lstStyle/>
          <a:p>
            <a:pPr fontAlgn="base">
              <a:spcBef>
                <a:spcPct val="50000"/>
              </a:spcBef>
              <a:spcAft>
                <a:spcPct val="0"/>
              </a:spcAft>
              <a:buClr>
                <a:srgbClr val="F0AB00"/>
              </a:buClr>
              <a:buSzPct val="80000"/>
            </a:pPr>
            <a:r>
              <a:rPr lang="en-US" sz="1200" b="1" kern="0" dirty="0" smtClean="0">
                <a:solidFill>
                  <a:schemeClr val="bg1">
                    <a:lumMod val="95000"/>
                  </a:schemeClr>
                </a:solidFill>
                <a:effectLst>
                  <a:outerShdw blurRad="38100" dist="38100" dir="2700000" algn="tl">
                    <a:srgbClr val="000000">
                      <a:alpha val="43137"/>
                    </a:srgbClr>
                  </a:outerShdw>
                </a:effectLst>
                <a:ea typeface="Arial Unicode MS" pitchFamily="34" charset="-128"/>
                <a:cs typeface="Arial Unicode MS" pitchFamily="34" charset="-128"/>
              </a:rPr>
              <a:t>Workload Capture and Analyzer</a:t>
            </a:r>
          </a:p>
        </p:txBody>
      </p:sp>
      <p:grpSp>
        <p:nvGrpSpPr>
          <p:cNvPr id="47" name="Group 46"/>
          <p:cNvGrpSpPr/>
          <p:nvPr/>
        </p:nvGrpSpPr>
        <p:grpSpPr>
          <a:xfrm>
            <a:off x="8059744" y="3172261"/>
            <a:ext cx="531815" cy="352446"/>
            <a:chOff x="2662744" y="672389"/>
            <a:chExt cx="817699" cy="621792"/>
          </a:xfrm>
        </p:grpSpPr>
        <p:sp>
          <p:nvSpPr>
            <p:cNvPr id="48" name="Arc 47"/>
            <p:cNvSpPr/>
            <p:nvPr/>
          </p:nvSpPr>
          <p:spPr>
            <a:xfrm>
              <a:off x="2662744" y="672389"/>
              <a:ext cx="431597" cy="621792"/>
            </a:xfrm>
            <a:prstGeom prst="arc">
              <a:avLst>
                <a:gd name="adj1" fmla="val 17956677"/>
                <a:gd name="adj2" fmla="val 3143819"/>
              </a:avLst>
            </a:prstGeom>
            <a:ln w="38100">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a:off x="2815144" y="672389"/>
              <a:ext cx="431597" cy="621792"/>
            </a:xfrm>
            <a:prstGeom prst="arc">
              <a:avLst>
                <a:gd name="adj1" fmla="val 17956677"/>
                <a:gd name="adj2" fmla="val 3143819"/>
              </a:avLst>
            </a:prstGeom>
            <a:ln w="38100">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0" name="Group 49"/>
            <p:cNvGrpSpPr/>
            <p:nvPr/>
          </p:nvGrpSpPr>
          <p:grpSpPr>
            <a:xfrm>
              <a:off x="2662744" y="672389"/>
              <a:ext cx="817699" cy="621792"/>
              <a:chOff x="1821488" y="4608578"/>
              <a:chExt cx="817699" cy="621792"/>
            </a:xfrm>
          </p:grpSpPr>
          <p:grpSp>
            <p:nvGrpSpPr>
              <p:cNvPr id="51" name="Group 99"/>
              <p:cNvGrpSpPr>
                <a:grpSpLocks/>
              </p:cNvGrpSpPr>
              <p:nvPr/>
            </p:nvGrpSpPr>
            <p:grpSpPr bwMode="auto">
              <a:xfrm>
                <a:off x="1902585" y="4623207"/>
                <a:ext cx="736602" cy="539750"/>
                <a:chOff x="4829" y="1394"/>
                <a:chExt cx="464" cy="340"/>
              </a:xfrm>
            </p:grpSpPr>
            <p:sp>
              <p:nvSpPr>
                <p:cNvPr id="54" name="Freeform 4"/>
                <p:cNvSpPr>
                  <a:spLocks/>
                </p:cNvSpPr>
                <p:nvPr/>
              </p:nvSpPr>
              <p:spPr bwMode="auto">
                <a:xfrm>
                  <a:off x="5206" y="1394"/>
                  <a:ext cx="87" cy="332"/>
                </a:xfrm>
                <a:custGeom>
                  <a:avLst/>
                  <a:gdLst>
                    <a:gd name="T0" fmla="*/ 15 w 87"/>
                    <a:gd name="T1" fmla="*/ 0 h 332"/>
                    <a:gd name="T2" fmla="*/ 24 w 87"/>
                    <a:gd name="T3" fmla="*/ 2 h 332"/>
                    <a:gd name="T4" fmla="*/ 35 w 87"/>
                    <a:gd name="T5" fmla="*/ 6 h 332"/>
                    <a:gd name="T6" fmla="*/ 45 w 87"/>
                    <a:gd name="T7" fmla="*/ 15 h 332"/>
                    <a:gd name="T8" fmla="*/ 55 w 87"/>
                    <a:gd name="T9" fmla="*/ 27 h 332"/>
                    <a:gd name="T10" fmla="*/ 64 w 87"/>
                    <a:gd name="T11" fmla="*/ 43 h 332"/>
                    <a:gd name="T12" fmla="*/ 72 w 87"/>
                    <a:gd name="T13" fmla="*/ 67 h 332"/>
                    <a:gd name="T14" fmla="*/ 79 w 87"/>
                    <a:gd name="T15" fmla="*/ 96 h 332"/>
                    <a:gd name="T16" fmla="*/ 85 w 87"/>
                    <a:gd name="T17" fmla="*/ 127 h 332"/>
                    <a:gd name="T18" fmla="*/ 86 w 87"/>
                    <a:gd name="T19" fmla="*/ 160 h 332"/>
                    <a:gd name="T20" fmla="*/ 85 w 87"/>
                    <a:gd name="T21" fmla="*/ 194 h 332"/>
                    <a:gd name="T22" fmla="*/ 80 w 87"/>
                    <a:gd name="T23" fmla="*/ 231 h 332"/>
                    <a:gd name="T24" fmla="*/ 73 w 87"/>
                    <a:gd name="T25" fmla="*/ 264 h 332"/>
                    <a:gd name="T26" fmla="*/ 64 w 87"/>
                    <a:gd name="T27" fmla="*/ 286 h 332"/>
                    <a:gd name="T28" fmla="*/ 52 w 87"/>
                    <a:gd name="T29" fmla="*/ 305 h 332"/>
                    <a:gd name="T30" fmla="*/ 42 w 87"/>
                    <a:gd name="T31" fmla="*/ 320 h 332"/>
                    <a:gd name="T32" fmla="*/ 30 w 87"/>
                    <a:gd name="T33" fmla="*/ 326 h 332"/>
                    <a:gd name="T34" fmla="*/ 24 w 87"/>
                    <a:gd name="T35" fmla="*/ 329 h 332"/>
                    <a:gd name="T36" fmla="*/ 14 w 87"/>
                    <a:gd name="T37" fmla="*/ 329 h 332"/>
                    <a:gd name="T38" fmla="*/ 0 w 87"/>
                    <a:gd name="T39" fmla="*/ 331 h 332"/>
                    <a:gd name="T40" fmla="*/ 1 w 87"/>
                    <a:gd name="T41" fmla="*/ 0 h 332"/>
                    <a:gd name="T42" fmla="*/ 15 w 87"/>
                    <a:gd name="T43" fmla="*/ 0 h 3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7"/>
                    <a:gd name="T67" fmla="*/ 0 h 332"/>
                    <a:gd name="T68" fmla="*/ 87 w 87"/>
                    <a:gd name="T69" fmla="*/ 332 h 33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7" h="332">
                      <a:moveTo>
                        <a:pt x="15" y="0"/>
                      </a:moveTo>
                      <a:lnTo>
                        <a:pt x="24" y="2"/>
                      </a:lnTo>
                      <a:lnTo>
                        <a:pt x="35" y="6"/>
                      </a:lnTo>
                      <a:lnTo>
                        <a:pt x="45" y="15"/>
                      </a:lnTo>
                      <a:lnTo>
                        <a:pt x="55" y="27"/>
                      </a:lnTo>
                      <a:lnTo>
                        <a:pt x="64" y="43"/>
                      </a:lnTo>
                      <a:lnTo>
                        <a:pt x="72" y="67"/>
                      </a:lnTo>
                      <a:lnTo>
                        <a:pt x="79" y="96"/>
                      </a:lnTo>
                      <a:lnTo>
                        <a:pt x="85" y="127"/>
                      </a:lnTo>
                      <a:lnTo>
                        <a:pt x="86" y="160"/>
                      </a:lnTo>
                      <a:lnTo>
                        <a:pt x="85" y="194"/>
                      </a:lnTo>
                      <a:lnTo>
                        <a:pt x="80" y="231"/>
                      </a:lnTo>
                      <a:lnTo>
                        <a:pt x="73" y="264"/>
                      </a:lnTo>
                      <a:lnTo>
                        <a:pt x="64" y="286"/>
                      </a:lnTo>
                      <a:lnTo>
                        <a:pt x="52" y="305"/>
                      </a:lnTo>
                      <a:lnTo>
                        <a:pt x="42" y="320"/>
                      </a:lnTo>
                      <a:lnTo>
                        <a:pt x="30" y="326"/>
                      </a:lnTo>
                      <a:lnTo>
                        <a:pt x="24" y="329"/>
                      </a:lnTo>
                      <a:lnTo>
                        <a:pt x="14" y="329"/>
                      </a:lnTo>
                      <a:lnTo>
                        <a:pt x="0" y="331"/>
                      </a:lnTo>
                      <a:lnTo>
                        <a:pt x="1" y="0"/>
                      </a:lnTo>
                      <a:lnTo>
                        <a:pt x="15" y="0"/>
                      </a:lnTo>
                    </a:path>
                  </a:pathLst>
                </a:custGeom>
                <a:gradFill rotWithShape="0">
                  <a:gsLst>
                    <a:gs pos="0">
                      <a:srgbClr val="FFFFFF"/>
                    </a:gs>
                    <a:gs pos="100000">
                      <a:srgbClr val="969696"/>
                    </a:gs>
                  </a:gsLst>
                  <a:lin ang="5400000" scaled="1"/>
                </a:gradFill>
                <a:ln w="12700" cap="rnd">
                  <a:solidFill>
                    <a:srgbClr val="000000"/>
                  </a:solidFill>
                  <a:round/>
                  <a:headEnd type="none" w="sm" len="sm"/>
                  <a:tailEnd type="none" w="sm" len="sm"/>
                </a:ln>
              </p:spPr>
              <p:txBody>
                <a:bodyPr/>
                <a:lstStyle/>
                <a:p>
                  <a:endParaRPr lang="en-US"/>
                </a:p>
              </p:txBody>
            </p:sp>
            <p:sp>
              <p:nvSpPr>
                <p:cNvPr id="55" name="Oval 5"/>
                <p:cNvSpPr>
                  <a:spLocks noChangeArrowheads="1"/>
                </p:cNvSpPr>
                <p:nvPr/>
              </p:nvSpPr>
              <p:spPr bwMode="auto">
                <a:xfrm>
                  <a:off x="5138" y="1396"/>
                  <a:ext cx="136" cy="327"/>
                </a:xfrm>
                <a:prstGeom prst="ellipse">
                  <a:avLst/>
                </a:prstGeom>
                <a:gradFill rotWithShape="0">
                  <a:gsLst>
                    <a:gs pos="0">
                      <a:srgbClr val="C6C6C6"/>
                    </a:gs>
                    <a:gs pos="100000">
                      <a:srgbClr val="DDDDDD"/>
                    </a:gs>
                  </a:gsLst>
                  <a:lin ang="2700000" scaled="1"/>
                </a:gradFill>
                <a:ln w="12700">
                  <a:solidFill>
                    <a:srgbClr val="000000"/>
                  </a:solidFill>
                  <a:round/>
                  <a:headEnd/>
                  <a:tailEnd/>
                </a:ln>
              </p:spPr>
              <p:txBody>
                <a:bodyPr wrap="none" anchor="ctr"/>
                <a:lstStyle/>
                <a:p>
                  <a:endParaRPr lang="en-US"/>
                </a:p>
              </p:txBody>
            </p:sp>
            <p:sp>
              <p:nvSpPr>
                <p:cNvPr id="56" name="Freeform 6"/>
                <p:cNvSpPr>
                  <a:spLocks/>
                </p:cNvSpPr>
                <p:nvPr/>
              </p:nvSpPr>
              <p:spPr bwMode="auto">
                <a:xfrm>
                  <a:off x="4916" y="1420"/>
                  <a:ext cx="324" cy="290"/>
                </a:xfrm>
                <a:custGeom>
                  <a:avLst/>
                  <a:gdLst>
                    <a:gd name="T0" fmla="*/ 264 w 324"/>
                    <a:gd name="T1" fmla="*/ 0 h 290"/>
                    <a:gd name="T2" fmla="*/ 271 w 324"/>
                    <a:gd name="T3" fmla="*/ 2 h 290"/>
                    <a:gd name="T4" fmla="*/ 281 w 324"/>
                    <a:gd name="T5" fmla="*/ 5 h 290"/>
                    <a:gd name="T6" fmla="*/ 289 w 324"/>
                    <a:gd name="T7" fmla="*/ 13 h 290"/>
                    <a:gd name="T8" fmla="*/ 296 w 324"/>
                    <a:gd name="T9" fmla="*/ 22 h 290"/>
                    <a:gd name="T10" fmla="*/ 305 w 324"/>
                    <a:gd name="T11" fmla="*/ 37 h 290"/>
                    <a:gd name="T12" fmla="*/ 312 w 324"/>
                    <a:gd name="T13" fmla="*/ 56 h 290"/>
                    <a:gd name="T14" fmla="*/ 318 w 324"/>
                    <a:gd name="T15" fmla="*/ 82 h 290"/>
                    <a:gd name="T16" fmla="*/ 323 w 324"/>
                    <a:gd name="T17" fmla="*/ 108 h 290"/>
                    <a:gd name="T18" fmla="*/ 323 w 324"/>
                    <a:gd name="T19" fmla="*/ 133 h 290"/>
                    <a:gd name="T20" fmla="*/ 323 w 324"/>
                    <a:gd name="T21" fmla="*/ 166 h 290"/>
                    <a:gd name="T22" fmla="*/ 319 w 324"/>
                    <a:gd name="T23" fmla="*/ 197 h 290"/>
                    <a:gd name="T24" fmla="*/ 311 w 324"/>
                    <a:gd name="T25" fmla="*/ 226 h 290"/>
                    <a:gd name="T26" fmla="*/ 305 w 324"/>
                    <a:gd name="T27" fmla="*/ 244 h 290"/>
                    <a:gd name="T28" fmla="*/ 296 w 324"/>
                    <a:gd name="T29" fmla="*/ 261 h 290"/>
                    <a:gd name="T30" fmla="*/ 286 w 324"/>
                    <a:gd name="T31" fmla="*/ 272 h 290"/>
                    <a:gd name="T32" fmla="*/ 276 w 324"/>
                    <a:gd name="T33" fmla="*/ 279 h 290"/>
                    <a:gd name="T34" fmla="*/ 271 w 324"/>
                    <a:gd name="T35" fmla="*/ 281 h 290"/>
                    <a:gd name="T36" fmla="*/ 263 w 324"/>
                    <a:gd name="T37" fmla="*/ 281 h 290"/>
                    <a:gd name="T38" fmla="*/ 0 w 324"/>
                    <a:gd name="T39" fmla="*/ 289 h 290"/>
                    <a:gd name="T40" fmla="*/ 1 w 324"/>
                    <a:gd name="T41" fmla="*/ 0 h 290"/>
                    <a:gd name="T42" fmla="*/ 264 w 324"/>
                    <a:gd name="T43" fmla="*/ 0 h 2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4"/>
                    <a:gd name="T67" fmla="*/ 0 h 290"/>
                    <a:gd name="T68" fmla="*/ 324 w 324"/>
                    <a:gd name="T69" fmla="*/ 290 h 29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4" h="290">
                      <a:moveTo>
                        <a:pt x="264" y="0"/>
                      </a:moveTo>
                      <a:lnTo>
                        <a:pt x="271" y="2"/>
                      </a:lnTo>
                      <a:lnTo>
                        <a:pt x="281" y="5"/>
                      </a:lnTo>
                      <a:lnTo>
                        <a:pt x="289" y="13"/>
                      </a:lnTo>
                      <a:lnTo>
                        <a:pt x="296" y="22"/>
                      </a:lnTo>
                      <a:lnTo>
                        <a:pt x="305" y="37"/>
                      </a:lnTo>
                      <a:lnTo>
                        <a:pt x="312" y="56"/>
                      </a:lnTo>
                      <a:lnTo>
                        <a:pt x="318" y="82"/>
                      </a:lnTo>
                      <a:lnTo>
                        <a:pt x="323" y="108"/>
                      </a:lnTo>
                      <a:lnTo>
                        <a:pt x="323" y="133"/>
                      </a:lnTo>
                      <a:lnTo>
                        <a:pt x="323" y="166"/>
                      </a:lnTo>
                      <a:lnTo>
                        <a:pt x="319" y="197"/>
                      </a:lnTo>
                      <a:lnTo>
                        <a:pt x="311" y="226"/>
                      </a:lnTo>
                      <a:lnTo>
                        <a:pt x="305" y="244"/>
                      </a:lnTo>
                      <a:lnTo>
                        <a:pt x="296" y="261"/>
                      </a:lnTo>
                      <a:lnTo>
                        <a:pt x="286" y="272"/>
                      </a:lnTo>
                      <a:lnTo>
                        <a:pt x="276" y="279"/>
                      </a:lnTo>
                      <a:lnTo>
                        <a:pt x="271" y="281"/>
                      </a:lnTo>
                      <a:lnTo>
                        <a:pt x="263" y="281"/>
                      </a:lnTo>
                      <a:lnTo>
                        <a:pt x="0" y="289"/>
                      </a:lnTo>
                      <a:lnTo>
                        <a:pt x="1" y="0"/>
                      </a:lnTo>
                      <a:lnTo>
                        <a:pt x="264" y="0"/>
                      </a:lnTo>
                    </a:path>
                  </a:pathLst>
                </a:custGeom>
                <a:gradFill rotWithShape="0">
                  <a:gsLst>
                    <a:gs pos="0">
                      <a:srgbClr val="4C667F"/>
                    </a:gs>
                    <a:gs pos="50000">
                      <a:srgbClr val="99CCFF"/>
                    </a:gs>
                    <a:gs pos="100000">
                      <a:srgbClr val="4C667F"/>
                    </a:gs>
                  </a:gsLst>
                  <a:lin ang="5400000" scaled="1"/>
                </a:gradFill>
                <a:ln w="12700" cap="rnd">
                  <a:solidFill>
                    <a:srgbClr val="000000"/>
                  </a:solidFill>
                  <a:round/>
                  <a:headEnd type="none" w="sm" len="sm"/>
                  <a:tailEnd type="none" w="sm" len="sm"/>
                </a:ln>
              </p:spPr>
              <p:txBody>
                <a:bodyPr/>
                <a:lstStyle/>
                <a:p>
                  <a:endParaRPr lang="en-US"/>
                </a:p>
              </p:txBody>
            </p:sp>
            <p:sp>
              <p:nvSpPr>
                <p:cNvPr id="57" name="Freeform 7"/>
                <p:cNvSpPr>
                  <a:spLocks/>
                </p:cNvSpPr>
                <p:nvPr/>
              </p:nvSpPr>
              <p:spPr bwMode="auto">
                <a:xfrm>
                  <a:off x="4880" y="1394"/>
                  <a:ext cx="83" cy="340"/>
                </a:xfrm>
                <a:custGeom>
                  <a:avLst/>
                  <a:gdLst>
                    <a:gd name="T0" fmla="*/ 23 w 83"/>
                    <a:gd name="T1" fmla="*/ 0 h 340"/>
                    <a:gd name="T2" fmla="*/ 30 w 83"/>
                    <a:gd name="T3" fmla="*/ 2 h 340"/>
                    <a:gd name="T4" fmla="*/ 40 w 83"/>
                    <a:gd name="T5" fmla="*/ 6 h 340"/>
                    <a:gd name="T6" fmla="*/ 48 w 83"/>
                    <a:gd name="T7" fmla="*/ 16 h 340"/>
                    <a:gd name="T8" fmla="*/ 55 w 83"/>
                    <a:gd name="T9" fmla="*/ 27 h 340"/>
                    <a:gd name="T10" fmla="*/ 64 w 83"/>
                    <a:gd name="T11" fmla="*/ 44 h 340"/>
                    <a:gd name="T12" fmla="*/ 70 w 83"/>
                    <a:gd name="T13" fmla="*/ 68 h 340"/>
                    <a:gd name="T14" fmla="*/ 76 w 83"/>
                    <a:gd name="T15" fmla="*/ 98 h 340"/>
                    <a:gd name="T16" fmla="*/ 81 w 83"/>
                    <a:gd name="T17" fmla="*/ 131 h 340"/>
                    <a:gd name="T18" fmla="*/ 82 w 83"/>
                    <a:gd name="T19" fmla="*/ 162 h 340"/>
                    <a:gd name="T20" fmla="*/ 81 w 83"/>
                    <a:gd name="T21" fmla="*/ 199 h 340"/>
                    <a:gd name="T22" fmla="*/ 77 w 83"/>
                    <a:gd name="T23" fmla="*/ 237 h 340"/>
                    <a:gd name="T24" fmla="*/ 70 w 83"/>
                    <a:gd name="T25" fmla="*/ 273 h 340"/>
                    <a:gd name="T26" fmla="*/ 64 w 83"/>
                    <a:gd name="T27" fmla="*/ 294 h 340"/>
                    <a:gd name="T28" fmla="*/ 54 w 83"/>
                    <a:gd name="T29" fmla="*/ 313 h 340"/>
                    <a:gd name="T30" fmla="*/ 45 w 83"/>
                    <a:gd name="T31" fmla="*/ 328 h 340"/>
                    <a:gd name="T32" fmla="*/ 35 w 83"/>
                    <a:gd name="T33" fmla="*/ 335 h 340"/>
                    <a:gd name="T34" fmla="*/ 30 w 83"/>
                    <a:gd name="T35" fmla="*/ 339 h 340"/>
                    <a:gd name="T36" fmla="*/ 22 w 83"/>
                    <a:gd name="T37" fmla="*/ 339 h 340"/>
                    <a:gd name="T38" fmla="*/ 0 w 83"/>
                    <a:gd name="T39" fmla="*/ 339 h 340"/>
                    <a:gd name="T40" fmla="*/ 0 w 83"/>
                    <a:gd name="T41" fmla="*/ 0 h 340"/>
                    <a:gd name="T42" fmla="*/ 23 w 83"/>
                    <a:gd name="T43" fmla="*/ 0 h 3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340"/>
                    <a:gd name="T68" fmla="*/ 83 w 83"/>
                    <a:gd name="T69" fmla="*/ 340 h 3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340">
                      <a:moveTo>
                        <a:pt x="23" y="0"/>
                      </a:moveTo>
                      <a:lnTo>
                        <a:pt x="30" y="2"/>
                      </a:lnTo>
                      <a:lnTo>
                        <a:pt x="40" y="6"/>
                      </a:lnTo>
                      <a:lnTo>
                        <a:pt x="48" y="16"/>
                      </a:lnTo>
                      <a:lnTo>
                        <a:pt x="55" y="27"/>
                      </a:lnTo>
                      <a:lnTo>
                        <a:pt x="64" y="44"/>
                      </a:lnTo>
                      <a:lnTo>
                        <a:pt x="70" y="68"/>
                      </a:lnTo>
                      <a:lnTo>
                        <a:pt x="76" y="98"/>
                      </a:lnTo>
                      <a:lnTo>
                        <a:pt x="81" y="131"/>
                      </a:lnTo>
                      <a:lnTo>
                        <a:pt x="82" y="162"/>
                      </a:lnTo>
                      <a:lnTo>
                        <a:pt x="81" y="199"/>
                      </a:lnTo>
                      <a:lnTo>
                        <a:pt x="77" y="237"/>
                      </a:lnTo>
                      <a:lnTo>
                        <a:pt x="70" y="273"/>
                      </a:lnTo>
                      <a:lnTo>
                        <a:pt x="64" y="294"/>
                      </a:lnTo>
                      <a:lnTo>
                        <a:pt x="54" y="313"/>
                      </a:lnTo>
                      <a:lnTo>
                        <a:pt x="45" y="328"/>
                      </a:lnTo>
                      <a:lnTo>
                        <a:pt x="35" y="335"/>
                      </a:lnTo>
                      <a:lnTo>
                        <a:pt x="30" y="339"/>
                      </a:lnTo>
                      <a:lnTo>
                        <a:pt x="22" y="339"/>
                      </a:lnTo>
                      <a:lnTo>
                        <a:pt x="0" y="339"/>
                      </a:lnTo>
                      <a:lnTo>
                        <a:pt x="0" y="0"/>
                      </a:lnTo>
                      <a:lnTo>
                        <a:pt x="23" y="0"/>
                      </a:lnTo>
                    </a:path>
                  </a:pathLst>
                </a:custGeom>
                <a:gradFill rotWithShape="0">
                  <a:gsLst>
                    <a:gs pos="0">
                      <a:srgbClr val="FFFFFF"/>
                    </a:gs>
                    <a:gs pos="100000">
                      <a:srgbClr val="969696"/>
                    </a:gs>
                  </a:gsLst>
                  <a:lin ang="5400000" scaled="1"/>
                </a:gradFill>
                <a:ln w="12700" cap="rnd">
                  <a:solidFill>
                    <a:srgbClr val="000000"/>
                  </a:solidFill>
                  <a:round/>
                  <a:headEnd type="none" w="sm" len="sm"/>
                  <a:tailEnd type="none" w="sm" len="sm"/>
                </a:ln>
              </p:spPr>
              <p:txBody>
                <a:bodyPr/>
                <a:lstStyle/>
                <a:p>
                  <a:endParaRPr lang="en-US"/>
                </a:p>
              </p:txBody>
            </p:sp>
            <p:sp>
              <p:nvSpPr>
                <p:cNvPr id="58" name="Oval 8"/>
                <p:cNvSpPr>
                  <a:spLocks noChangeArrowheads="1"/>
                </p:cNvSpPr>
                <p:nvPr/>
              </p:nvSpPr>
              <p:spPr bwMode="auto">
                <a:xfrm>
                  <a:off x="4829" y="1396"/>
                  <a:ext cx="112" cy="335"/>
                </a:xfrm>
                <a:prstGeom prst="ellipse">
                  <a:avLst/>
                </a:prstGeom>
                <a:gradFill rotWithShape="0">
                  <a:gsLst>
                    <a:gs pos="0">
                      <a:srgbClr val="C6C6C6"/>
                    </a:gs>
                    <a:gs pos="100000">
                      <a:srgbClr val="DDDDDD"/>
                    </a:gs>
                  </a:gsLst>
                  <a:lin ang="2700000" scaled="1"/>
                </a:gradFill>
                <a:ln w="12700">
                  <a:solidFill>
                    <a:srgbClr val="000000"/>
                  </a:solidFill>
                  <a:round/>
                  <a:headEnd/>
                  <a:tailEnd/>
                </a:ln>
              </p:spPr>
              <p:txBody>
                <a:bodyPr wrap="none" anchor="ctr"/>
                <a:lstStyle/>
                <a:p>
                  <a:endParaRPr lang="en-US"/>
                </a:p>
              </p:txBody>
            </p:sp>
            <p:sp>
              <p:nvSpPr>
                <p:cNvPr id="59" name="Oval 9"/>
                <p:cNvSpPr>
                  <a:spLocks noChangeArrowheads="1"/>
                </p:cNvSpPr>
                <p:nvPr/>
              </p:nvSpPr>
              <p:spPr bwMode="auto">
                <a:xfrm>
                  <a:off x="4872" y="1534"/>
                  <a:ext cx="20" cy="58"/>
                </a:xfrm>
                <a:prstGeom prst="ellipse">
                  <a:avLst/>
                </a:prstGeom>
                <a:gradFill rotWithShape="0">
                  <a:gsLst>
                    <a:gs pos="0">
                      <a:srgbClr val="606060"/>
                    </a:gs>
                    <a:gs pos="100000">
                      <a:srgbClr val="C0C0C0"/>
                    </a:gs>
                  </a:gsLst>
                  <a:lin ang="5400000" scaled="1"/>
                </a:gradFill>
                <a:ln w="12700">
                  <a:solidFill>
                    <a:srgbClr val="000000"/>
                  </a:solidFill>
                  <a:round/>
                  <a:headEnd/>
                  <a:tailEnd/>
                </a:ln>
              </p:spPr>
              <p:txBody>
                <a:bodyPr wrap="none" anchor="ctr"/>
                <a:lstStyle/>
                <a:p>
                  <a:endParaRPr lang="en-US"/>
                </a:p>
              </p:txBody>
            </p:sp>
            <p:sp>
              <p:nvSpPr>
                <p:cNvPr id="60" name="Arc 10"/>
                <p:cNvSpPr>
                  <a:spLocks/>
                </p:cNvSpPr>
                <p:nvPr/>
              </p:nvSpPr>
              <p:spPr bwMode="auto">
                <a:xfrm>
                  <a:off x="5161" y="1588"/>
                  <a:ext cx="53" cy="114"/>
                </a:xfrm>
                <a:custGeom>
                  <a:avLst/>
                  <a:gdLst>
                    <a:gd name="T0" fmla="*/ 0 w 21600"/>
                    <a:gd name="T1" fmla="*/ 0 h 21795"/>
                    <a:gd name="T2" fmla="*/ 0 w 21600"/>
                    <a:gd name="T3" fmla="*/ 0 h 21795"/>
                    <a:gd name="T4" fmla="*/ 0 w 21600"/>
                    <a:gd name="T5" fmla="*/ 0 h 21795"/>
                    <a:gd name="T6" fmla="*/ 0 60000 65536"/>
                    <a:gd name="T7" fmla="*/ 0 60000 65536"/>
                    <a:gd name="T8" fmla="*/ 0 60000 65536"/>
                    <a:gd name="T9" fmla="*/ 0 w 21600"/>
                    <a:gd name="T10" fmla="*/ 0 h 21795"/>
                    <a:gd name="T11" fmla="*/ 21600 w 21600"/>
                    <a:gd name="T12" fmla="*/ 21795 h 21795"/>
                  </a:gdLst>
                  <a:ahLst/>
                  <a:cxnLst>
                    <a:cxn ang="T6">
                      <a:pos x="T0" y="T1"/>
                    </a:cxn>
                    <a:cxn ang="T7">
                      <a:pos x="T2" y="T3"/>
                    </a:cxn>
                    <a:cxn ang="T8">
                      <a:pos x="T4" y="T5"/>
                    </a:cxn>
                  </a:cxnLst>
                  <a:rect l="T9" t="T10" r="T11" b="T12"/>
                  <a:pathLst>
                    <a:path w="21600" h="21795" fill="none" extrusionOk="0">
                      <a:moveTo>
                        <a:pt x="21599" y="-1"/>
                      </a:moveTo>
                      <a:cubicBezTo>
                        <a:pt x="21599" y="64"/>
                        <a:pt x="21600" y="129"/>
                        <a:pt x="21600" y="195"/>
                      </a:cubicBezTo>
                      <a:cubicBezTo>
                        <a:pt x="21600" y="12124"/>
                        <a:pt x="11929" y="21794"/>
                        <a:pt x="0" y="21795"/>
                      </a:cubicBezTo>
                    </a:path>
                    <a:path w="21600" h="21795" stroke="0" extrusionOk="0">
                      <a:moveTo>
                        <a:pt x="21599" y="-1"/>
                      </a:moveTo>
                      <a:cubicBezTo>
                        <a:pt x="21599" y="64"/>
                        <a:pt x="21600" y="129"/>
                        <a:pt x="21600" y="195"/>
                      </a:cubicBezTo>
                      <a:cubicBezTo>
                        <a:pt x="21600" y="12124"/>
                        <a:pt x="11929" y="21794"/>
                        <a:pt x="0" y="21795"/>
                      </a:cubicBezTo>
                      <a:lnTo>
                        <a:pt x="0" y="195"/>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61" name="Arc 11"/>
                <p:cNvSpPr>
                  <a:spLocks/>
                </p:cNvSpPr>
                <p:nvPr/>
              </p:nvSpPr>
              <p:spPr bwMode="auto">
                <a:xfrm>
                  <a:off x="4939" y="1595"/>
                  <a:ext cx="38" cy="1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62" name="Arc 12"/>
                <p:cNvSpPr>
                  <a:spLocks/>
                </p:cNvSpPr>
                <p:nvPr/>
              </p:nvSpPr>
              <p:spPr bwMode="auto">
                <a:xfrm>
                  <a:off x="5049" y="1571"/>
                  <a:ext cx="43" cy="13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63" name="Arc 13"/>
                <p:cNvSpPr>
                  <a:spLocks/>
                </p:cNvSpPr>
                <p:nvPr/>
              </p:nvSpPr>
              <p:spPr bwMode="auto">
                <a:xfrm>
                  <a:off x="5125" y="1568"/>
                  <a:ext cx="56" cy="136"/>
                </a:xfrm>
                <a:custGeom>
                  <a:avLst/>
                  <a:gdLst>
                    <a:gd name="T0" fmla="*/ 0 w 21600"/>
                    <a:gd name="T1" fmla="*/ 0 h 21763"/>
                    <a:gd name="T2" fmla="*/ 0 w 21600"/>
                    <a:gd name="T3" fmla="*/ 0 h 21763"/>
                    <a:gd name="T4" fmla="*/ 0 w 21600"/>
                    <a:gd name="T5" fmla="*/ 0 h 21763"/>
                    <a:gd name="T6" fmla="*/ 0 60000 65536"/>
                    <a:gd name="T7" fmla="*/ 0 60000 65536"/>
                    <a:gd name="T8" fmla="*/ 0 60000 65536"/>
                    <a:gd name="T9" fmla="*/ 0 w 21600"/>
                    <a:gd name="T10" fmla="*/ 0 h 21763"/>
                    <a:gd name="T11" fmla="*/ 21600 w 21600"/>
                    <a:gd name="T12" fmla="*/ 21763 h 21763"/>
                  </a:gdLst>
                  <a:ahLst/>
                  <a:cxnLst>
                    <a:cxn ang="T6">
                      <a:pos x="T0" y="T1"/>
                    </a:cxn>
                    <a:cxn ang="T7">
                      <a:pos x="T2" y="T3"/>
                    </a:cxn>
                    <a:cxn ang="T8">
                      <a:pos x="T4" y="T5"/>
                    </a:cxn>
                  </a:cxnLst>
                  <a:rect l="T9" t="T10" r="T11" b="T12"/>
                  <a:pathLst>
                    <a:path w="21600" h="21763" fill="none" extrusionOk="0">
                      <a:moveTo>
                        <a:pt x="21599" y="-1"/>
                      </a:moveTo>
                      <a:cubicBezTo>
                        <a:pt x="21599" y="54"/>
                        <a:pt x="21600" y="108"/>
                        <a:pt x="21600" y="163"/>
                      </a:cubicBezTo>
                      <a:cubicBezTo>
                        <a:pt x="21600" y="12092"/>
                        <a:pt x="11929" y="21762"/>
                        <a:pt x="0" y="21763"/>
                      </a:cubicBezTo>
                    </a:path>
                    <a:path w="21600" h="21763" stroke="0" extrusionOk="0">
                      <a:moveTo>
                        <a:pt x="21599" y="-1"/>
                      </a:moveTo>
                      <a:cubicBezTo>
                        <a:pt x="21599" y="54"/>
                        <a:pt x="21600" y="108"/>
                        <a:pt x="21600" y="163"/>
                      </a:cubicBezTo>
                      <a:cubicBezTo>
                        <a:pt x="21600" y="12092"/>
                        <a:pt x="11929" y="21762"/>
                        <a:pt x="0" y="21763"/>
                      </a:cubicBezTo>
                      <a:lnTo>
                        <a:pt x="0" y="163"/>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64" name="Arc 14"/>
                <p:cNvSpPr>
                  <a:spLocks/>
                </p:cNvSpPr>
                <p:nvPr/>
              </p:nvSpPr>
              <p:spPr bwMode="auto">
                <a:xfrm>
                  <a:off x="5087" y="1590"/>
                  <a:ext cx="51" cy="114"/>
                </a:xfrm>
                <a:custGeom>
                  <a:avLst/>
                  <a:gdLst>
                    <a:gd name="T0" fmla="*/ 0 w 21600"/>
                    <a:gd name="T1" fmla="*/ 0 h 21795"/>
                    <a:gd name="T2" fmla="*/ 0 w 21600"/>
                    <a:gd name="T3" fmla="*/ 0 h 21795"/>
                    <a:gd name="T4" fmla="*/ 0 w 21600"/>
                    <a:gd name="T5" fmla="*/ 0 h 21795"/>
                    <a:gd name="T6" fmla="*/ 0 60000 65536"/>
                    <a:gd name="T7" fmla="*/ 0 60000 65536"/>
                    <a:gd name="T8" fmla="*/ 0 60000 65536"/>
                    <a:gd name="T9" fmla="*/ 0 w 21600"/>
                    <a:gd name="T10" fmla="*/ 0 h 21795"/>
                    <a:gd name="T11" fmla="*/ 21600 w 21600"/>
                    <a:gd name="T12" fmla="*/ 21795 h 21795"/>
                  </a:gdLst>
                  <a:ahLst/>
                  <a:cxnLst>
                    <a:cxn ang="T6">
                      <a:pos x="T0" y="T1"/>
                    </a:cxn>
                    <a:cxn ang="T7">
                      <a:pos x="T2" y="T3"/>
                    </a:cxn>
                    <a:cxn ang="T8">
                      <a:pos x="T4" y="T5"/>
                    </a:cxn>
                  </a:cxnLst>
                  <a:rect l="T9" t="T10" r="T11" b="T12"/>
                  <a:pathLst>
                    <a:path w="21600" h="21795" fill="none" extrusionOk="0">
                      <a:moveTo>
                        <a:pt x="21599" y="-1"/>
                      </a:moveTo>
                      <a:cubicBezTo>
                        <a:pt x="21599" y="64"/>
                        <a:pt x="21600" y="129"/>
                        <a:pt x="21600" y="195"/>
                      </a:cubicBezTo>
                      <a:cubicBezTo>
                        <a:pt x="21600" y="12124"/>
                        <a:pt x="11929" y="21794"/>
                        <a:pt x="0" y="21795"/>
                      </a:cubicBezTo>
                    </a:path>
                    <a:path w="21600" h="21795" stroke="0" extrusionOk="0">
                      <a:moveTo>
                        <a:pt x="21599" y="-1"/>
                      </a:moveTo>
                      <a:cubicBezTo>
                        <a:pt x="21599" y="64"/>
                        <a:pt x="21600" y="129"/>
                        <a:pt x="21600" y="195"/>
                      </a:cubicBezTo>
                      <a:cubicBezTo>
                        <a:pt x="21600" y="12124"/>
                        <a:pt x="11929" y="21794"/>
                        <a:pt x="0" y="21795"/>
                      </a:cubicBezTo>
                      <a:lnTo>
                        <a:pt x="0" y="195"/>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65" name="Arc 15"/>
                <p:cNvSpPr>
                  <a:spLocks/>
                </p:cNvSpPr>
                <p:nvPr/>
              </p:nvSpPr>
              <p:spPr bwMode="auto">
                <a:xfrm>
                  <a:off x="5005" y="1604"/>
                  <a:ext cx="43" cy="103"/>
                </a:xfrm>
                <a:custGeom>
                  <a:avLst/>
                  <a:gdLst>
                    <a:gd name="T0" fmla="*/ 0 w 21600"/>
                    <a:gd name="T1" fmla="*/ 0 h 21817"/>
                    <a:gd name="T2" fmla="*/ 0 w 21600"/>
                    <a:gd name="T3" fmla="*/ 0 h 21817"/>
                    <a:gd name="T4" fmla="*/ 0 w 21600"/>
                    <a:gd name="T5" fmla="*/ 0 h 21817"/>
                    <a:gd name="T6" fmla="*/ 0 60000 65536"/>
                    <a:gd name="T7" fmla="*/ 0 60000 65536"/>
                    <a:gd name="T8" fmla="*/ 0 60000 65536"/>
                    <a:gd name="T9" fmla="*/ 0 w 21600"/>
                    <a:gd name="T10" fmla="*/ 0 h 21817"/>
                    <a:gd name="T11" fmla="*/ 21600 w 21600"/>
                    <a:gd name="T12" fmla="*/ 21817 h 21817"/>
                  </a:gdLst>
                  <a:ahLst/>
                  <a:cxnLst>
                    <a:cxn ang="T6">
                      <a:pos x="T0" y="T1"/>
                    </a:cxn>
                    <a:cxn ang="T7">
                      <a:pos x="T2" y="T3"/>
                    </a:cxn>
                    <a:cxn ang="T8">
                      <a:pos x="T4" y="T5"/>
                    </a:cxn>
                  </a:cxnLst>
                  <a:rect l="T9" t="T10" r="T11" b="T12"/>
                  <a:pathLst>
                    <a:path w="21600" h="21817" fill="none" extrusionOk="0">
                      <a:moveTo>
                        <a:pt x="21598" y="0"/>
                      </a:moveTo>
                      <a:cubicBezTo>
                        <a:pt x="21599" y="72"/>
                        <a:pt x="21600" y="144"/>
                        <a:pt x="21600" y="217"/>
                      </a:cubicBezTo>
                      <a:cubicBezTo>
                        <a:pt x="21600" y="12146"/>
                        <a:pt x="11929" y="21816"/>
                        <a:pt x="0" y="21817"/>
                      </a:cubicBezTo>
                    </a:path>
                    <a:path w="21600" h="21817" stroke="0" extrusionOk="0">
                      <a:moveTo>
                        <a:pt x="21598" y="0"/>
                      </a:moveTo>
                      <a:cubicBezTo>
                        <a:pt x="21599" y="72"/>
                        <a:pt x="21600" y="144"/>
                        <a:pt x="21600" y="217"/>
                      </a:cubicBezTo>
                      <a:cubicBezTo>
                        <a:pt x="21600" y="12146"/>
                        <a:pt x="11929" y="21816"/>
                        <a:pt x="0" y="21817"/>
                      </a:cubicBezTo>
                      <a:lnTo>
                        <a:pt x="0" y="21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66" name="Arc 16"/>
                <p:cNvSpPr>
                  <a:spLocks/>
                </p:cNvSpPr>
                <p:nvPr/>
              </p:nvSpPr>
              <p:spPr bwMode="auto">
                <a:xfrm>
                  <a:off x="4978" y="1581"/>
                  <a:ext cx="38" cy="126"/>
                </a:xfrm>
                <a:custGeom>
                  <a:avLst/>
                  <a:gdLst>
                    <a:gd name="T0" fmla="*/ 0 w 21600"/>
                    <a:gd name="T1" fmla="*/ 0 h 21777"/>
                    <a:gd name="T2" fmla="*/ 0 w 21600"/>
                    <a:gd name="T3" fmla="*/ 0 h 21777"/>
                    <a:gd name="T4" fmla="*/ 0 w 21600"/>
                    <a:gd name="T5" fmla="*/ 0 h 21777"/>
                    <a:gd name="T6" fmla="*/ 0 60000 65536"/>
                    <a:gd name="T7" fmla="*/ 0 60000 65536"/>
                    <a:gd name="T8" fmla="*/ 0 60000 65536"/>
                    <a:gd name="T9" fmla="*/ 0 w 21600"/>
                    <a:gd name="T10" fmla="*/ 0 h 21777"/>
                    <a:gd name="T11" fmla="*/ 21600 w 21600"/>
                    <a:gd name="T12" fmla="*/ 21777 h 21777"/>
                  </a:gdLst>
                  <a:ahLst/>
                  <a:cxnLst>
                    <a:cxn ang="T6">
                      <a:pos x="T0" y="T1"/>
                    </a:cxn>
                    <a:cxn ang="T7">
                      <a:pos x="T2" y="T3"/>
                    </a:cxn>
                    <a:cxn ang="T8">
                      <a:pos x="T4" y="T5"/>
                    </a:cxn>
                  </a:cxnLst>
                  <a:rect l="T9" t="T10" r="T11" b="T12"/>
                  <a:pathLst>
                    <a:path w="21600" h="21777" fill="none" extrusionOk="0">
                      <a:moveTo>
                        <a:pt x="21599" y="-1"/>
                      </a:moveTo>
                      <a:cubicBezTo>
                        <a:pt x="21599" y="58"/>
                        <a:pt x="21600" y="117"/>
                        <a:pt x="21600" y="177"/>
                      </a:cubicBezTo>
                      <a:cubicBezTo>
                        <a:pt x="21600" y="12106"/>
                        <a:pt x="11929" y="21776"/>
                        <a:pt x="0" y="21777"/>
                      </a:cubicBezTo>
                    </a:path>
                    <a:path w="21600" h="21777" stroke="0" extrusionOk="0">
                      <a:moveTo>
                        <a:pt x="21599" y="-1"/>
                      </a:moveTo>
                      <a:cubicBezTo>
                        <a:pt x="21599" y="58"/>
                        <a:pt x="21600" y="117"/>
                        <a:pt x="21600" y="177"/>
                      </a:cubicBezTo>
                      <a:cubicBezTo>
                        <a:pt x="21600" y="12106"/>
                        <a:pt x="11929" y="21776"/>
                        <a:pt x="0" y="21777"/>
                      </a:cubicBezTo>
                      <a:lnTo>
                        <a:pt x="0" y="17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67" name="Arc 17"/>
                <p:cNvSpPr>
                  <a:spLocks/>
                </p:cNvSpPr>
                <p:nvPr/>
              </p:nvSpPr>
              <p:spPr bwMode="auto">
                <a:xfrm>
                  <a:off x="5022" y="1604"/>
                  <a:ext cx="43" cy="103"/>
                </a:xfrm>
                <a:custGeom>
                  <a:avLst/>
                  <a:gdLst>
                    <a:gd name="T0" fmla="*/ 0 w 21600"/>
                    <a:gd name="T1" fmla="*/ 0 h 21817"/>
                    <a:gd name="T2" fmla="*/ 0 w 21600"/>
                    <a:gd name="T3" fmla="*/ 0 h 21817"/>
                    <a:gd name="T4" fmla="*/ 0 w 21600"/>
                    <a:gd name="T5" fmla="*/ 0 h 21817"/>
                    <a:gd name="T6" fmla="*/ 0 60000 65536"/>
                    <a:gd name="T7" fmla="*/ 0 60000 65536"/>
                    <a:gd name="T8" fmla="*/ 0 60000 65536"/>
                    <a:gd name="T9" fmla="*/ 0 w 21600"/>
                    <a:gd name="T10" fmla="*/ 0 h 21817"/>
                    <a:gd name="T11" fmla="*/ 21600 w 21600"/>
                    <a:gd name="T12" fmla="*/ 21817 h 21817"/>
                  </a:gdLst>
                  <a:ahLst/>
                  <a:cxnLst>
                    <a:cxn ang="T6">
                      <a:pos x="T0" y="T1"/>
                    </a:cxn>
                    <a:cxn ang="T7">
                      <a:pos x="T2" y="T3"/>
                    </a:cxn>
                    <a:cxn ang="T8">
                      <a:pos x="T4" y="T5"/>
                    </a:cxn>
                  </a:cxnLst>
                  <a:rect l="T9" t="T10" r="T11" b="T12"/>
                  <a:pathLst>
                    <a:path w="21600" h="21817" fill="none" extrusionOk="0">
                      <a:moveTo>
                        <a:pt x="21598" y="0"/>
                      </a:moveTo>
                      <a:cubicBezTo>
                        <a:pt x="21599" y="72"/>
                        <a:pt x="21600" y="144"/>
                        <a:pt x="21600" y="217"/>
                      </a:cubicBezTo>
                      <a:cubicBezTo>
                        <a:pt x="21600" y="12146"/>
                        <a:pt x="11929" y="21816"/>
                        <a:pt x="0" y="21817"/>
                      </a:cubicBezTo>
                    </a:path>
                    <a:path w="21600" h="21817" stroke="0" extrusionOk="0">
                      <a:moveTo>
                        <a:pt x="21598" y="0"/>
                      </a:moveTo>
                      <a:cubicBezTo>
                        <a:pt x="21599" y="72"/>
                        <a:pt x="21600" y="144"/>
                        <a:pt x="21600" y="217"/>
                      </a:cubicBezTo>
                      <a:cubicBezTo>
                        <a:pt x="21600" y="12146"/>
                        <a:pt x="11929" y="21816"/>
                        <a:pt x="0" y="21817"/>
                      </a:cubicBezTo>
                      <a:lnTo>
                        <a:pt x="0" y="21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68" name="Arc 18"/>
                <p:cNvSpPr>
                  <a:spLocks/>
                </p:cNvSpPr>
                <p:nvPr/>
              </p:nvSpPr>
              <p:spPr bwMode="auto">
                <a:xfrm>
                  <a:off x="5112" y="1557"/>
                  <a:ext cx="55" cy="147"/>
                </a:xfrm>
                <a:custGeom>
                  <a:avLst/>
                  <a:gdLst>
                    <a:gd name="T0" fmla="*/ 0 w 21600"/>
                    <a:gd name="T1" fmla="*/ 0 h 21751"/>
                    <a:gd name="T2" fmla="*/ 0 w 21600"/>
                    <a:gd name="T3" fmla="*/ 0 h 21751"/>
                    <a:gd name="T4" fmla="*/ 0 w 21600"/>
                    <a:gd name="T5" fmla="*/ 0 h 21751"/>
                    <a:gd name="T6" fmla="*/ 0 60000 65536"/>
                    <a:gd name="T7" fmla="*/ 0 60000 65536"/>
                    <a:gd name="T8" fmla="*/ 0 60000 65536"/>
                    <a:gd name="T9" fmla="*/ 0 w 21600"/>
                    <a:gd name="T10" fmla="*/ 0 h 21751"/>
                    <a:gd name="T11" fmla="*/ 21600 w 21600"/>
                    <a:gd name="T12" fmla="*/ 21751 h 21751"/>
                  </a:gdLst>
                  <a:ahLst/>
                  <a:cxnLst>
                    <a:cxn ang="T6">
                      <a:pos x="T0" y="T1"/>
                    </a:cxn>
                    <a:cxn ang="T7">
                      <a:pos x="T2" y="T3"/>
                    </a:cxn>
                    <a:cxn ang="T8">
                      <a:pos x="T4" y="T5"/>
                    </a:cxn>
                  </a:cxnLst>
                  <a:rect l="T9" t="T10" r="T11" b="T12"/>
                  <a:pathLst>
                    <a:path w="21600" h="21751" fill="none" extrusionOk="0">
                      <a:moveTo>
                        <a:pt x="21599" y="-1"/>
                      </a:moveTo>
                      <a:cubicBezTo>
                        <a:pt x="21599" y="50"/>
                        <a:pt x="21600" y="100"/>
                        <a:pt x="21600" y="151"/>
                      </a:cubicBezTo>
                      <a:cubicBezTo>
                        <a:pt x="21600" y="12080"/>
                        <a:pt x="11929" y="21750"/>
                        <a:pt x="0" y="21751"/>
                      </a:cubicBezTo>
                    </a:path>
                    <a:path w="21600" h="21751" stroke="0" extrusionOk="0">
                      <a:moveTo>
                        <a:pt x="21599" y="-1"/>
                      </a:moveTo>
                      <a:cubicBezTo>
                        <a:pt x="21599" y="50"/>
                        <a:pt x="21600" y="100"/>
                        <a:pt x="21600" y="151"/>
                      </a:cubicBezTo>
                      <a:cubicBezTo>
                        <a:pt x="21600" y="12080"/>
                        <a:pt x="11929" y="21750"/>
                        <a:pt x="0" y="21751"/>
                      </a:cubicBezTo>
                      <a:lnTo>
                        <a:pt x="0" y="151"/>
                      </a:lnTo>
                      <a:close/>
                    </a:path>
                  </a:pathLst>
                </a:custGeom>
                <a:noFill/>
                <a:ln w="12700" cap="rnd">
                  <a:solidFill>
                    <a:srgbClr val="000000"/>
                  </a:solidFill>
                  <a:round/>
                  <a:headEnd type="none" w="sm" len="sm"/>
                  <a:tailEnd type="none" w="sm" len="sm"/>
                </a:ln>
              </p:spPr>
              <p:txBody>
                <a:bodyPr wrap="none" anchor="ctr"/>
                <a:lstStyle/>
                <a:p>
                  <a:endParaRPr lang="en-US"/>
                </a:p>
              </p:txBody>
            </p:sp>
          </p:grpSp>
          <p:sp>
            <p:nvSpPr>
              <p:cNvPr id="52" name="Arc 51"/>
              <p:cNvSpPr/>
              <p:nvPr/>
            </p:nvSpPr>
            <p:spPr>
              <a:xfrm>
                <a:off x="1821488" y="4608578"/>
                <a:ext cx="431597" cy="621792"/>
              </a:xfrm>
              <a:prstGeom prst="arc">
                <a:avLst>
                  <a:gd name="adj1" fmla="val 17956677"/>
                  <a:gd name="adj2" fmla="val 3143819"/>
                </a:avLst>
              </a:prstGeom>
              <a:ln w="28575">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a:off x="1973888" y="4608578"/>
                <a:ext cx="431597" cy="621792"/>
              </a:xfrm>
              <a:prstGeom prst="arc">
                <a:avLst>
                  <a:gd name="adj1" fmla="val 17956677"/>
                  <a:gd name="adj2" fmla="val 3143819"/>
                </a:avLst>
              </a:prstGeom>
              <a:ln w="28575">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69" name="Group 68"/>
          <p:cNvGrpSpPr/>
          <p:nvPr/>
        </p:nvGrpSpPr>
        <p:grpSpPr>
          <a:xfrm>
            <a:off x="8288346" y="3248459"/>
            <a:ext cx="531815" cy="352446"/>
            <a:chOff x="2662744" y="672389"/>
            <a:chExt cx="817699" cy="621792"/>
          </a:xfrm>
        </p:grpSpPr>
        <p:sp>
          <p:nvSpPr>
            <p:cNvPr id="70" name="Arc 69"/>
            <p:cNvSpPr/>
            <p:nvPr/>
          </p:nvSpPr>
          <p:spPr>
            <a:xfrm>
              <a:off x="2662744" y="672389"/>
              <a:ext cx="431597" cy="621792"/>
            </a:xfrm>
            <a:prstGeom prst="arc">
              <a:avLst>
                <a:gd name="adj1" fmla="val 17956677"/>
                <a:gd name="adj2" fmla="val 3143819"/>
              </a:avLst>
            </a:prstGeom>
            <a:ln w="38100">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p:cNvSpPr/>
            <p:nvPr/>
          </p:nvSpPr>
          <p:spPr>
            <a:xfrm>
              <a:off x="2815144" y="672389"/>
              <a:ext cx="431597" cy="621792"/>
            </a:xfrm>
            <a:prstGeom prst="arc">
              <a:avLst>
                <a:gd name="adj1" fmla="val 17956677"/>
                <a:gd name="adj2" fmla="val 3143819"/>
              </a:avLst>
            </a:prstGeom>
            <a:ln w="38100">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2" name="Group 71"/>
            <p:cNvGrpSpPr/>
            <p:nvPr/>
          </p:nvGrpSpPr>
          <p:grpSpPr>
            <a:xfrm>
              <a:off x="2662744" y="672389"/>
              <a:ext cx="817699" cy="621792"/>
              <a:chOff x="1821488" y="4608578"/>
              <a:chExt cx="817699" cy="621792"/>
            </a:xfrm>
          </p:grpSpPr>
          <p:grpSp>
            <p:nvGrpSpPr>
              <p:cNvPr id="73" name="Group 99"/>
              <p:cNvGrpSpPr>
                <a:grpSpLocks/>
              </p:cNvGrpSpPr>
              <p:nvPr/>
            </p:nvGrpSpPr>
            <p:grpSpPr bwMode="auto">
              <a:xfrm>
                <a:off x="1902585" y="4623207"/>
                <a:ext cx="736602" cy="539750"/>
                <a:chOff x="4829" y="1394"/>
                <a:chExt cx="464" cy="340"/>
              </a:xfrm>
            </p:grpSpPr>
            <p:sp>
              <p:nvSpPr>
                <p:cNvPr id="76" name="Freeform 4"/>
                <p:cNvSpPr>
                  <a:spLocks/>
                </p:cNvSpPr>
                <p:nvPr/>
              </p:nvSpPr>
              <p:spPr bwMode="auto">
                <a:xfrm>
                  <a:off x="5206" y="1394"/>
                  <a:ext cx="87" cy="332"/>
                </a:xfrm>
                <a:custGeom>
                  <a:avLst/>
                  <a:gdLst>
                    <a:gd name="T0" fmla="*/ 15 w 87"/>
                    <a:gd name="T1" fmla="*/ 0 h 332"/>
                    <a:gd name="T2" fmla="*/ 24 w 87"/>
                    <a:gd name="T3" fmla="*/ 2 h 332"/>
                    <a:gd name="T4" fmla="*/ 35 w 87"/>
                    <a:gd name="T5" fmla="*/ 6 h 332"/>
                    <a:gd name="T6" fmla="*/ 45 w 87"/>
                    <a:gd name="T7" fmla="*/ 15 h 332"/>
                    <a:gd name="T8" fmla="*/ 55 w 87"/>
                    <a:gd name="T9" fmla="*/ 27 h 332"/>
                    <a:gd name="T10" fmla="*/ 64 w 87"/>
                    <a:gd name="T11" fmla="*/ 43 h 332"/>
                    <a:gd name="T12" fmla="*/ 72 w 87"/>
                    <a:gd name="T13" fmla="*/ 67 h 332"/>
                    <a:gd name="T14" fmla="*/ 79 w 87"/>
                    <a:gd name="T15" fmla="*/ 96 h 332"/>
                    <a:gd name="T16" fmla="*/ 85 w 87"/>
                    <a:gd name="T17" fmla="*/ 127 h 332"/>
                    <a:gd name="T18" fmla="*/ 86 w 87"/>
                    <a:gd name="T19" fmla="*/ 160 h 332"/>
                    <a:gd name="T20" fmla="*/ 85 w 87"/>
                    <a:gd name="T21" fmla="*/ 194 h 332"/>
                    <a:gd name="T22" fmla="*/ 80 w 87"/>
                    <a:gd name="T23" fmla="*/ 231 h 332"/>
                    <a:gd name="T24" fmla="*/ 73 w 87"/>
                    <a:gd name="T25" fmla="*/ 264 h 332"/>
                    <a:gd name="T26" fmla="*/ 64 w 87"/>
                    <a:gd name="T27" fmla="*/ 286 h 332"/>
                    <a:gd name="T28" fmla="*/ 52 w 87"/>
                    <a:gd name="T29" fmla="*/ 305 h 332"/>
                    <a:gd name="T30" fmla="*/ 42 w 87"/>
                    <a:gd name="T31" fmla="*/ 320 h 332"/>
                    <a:gd name="T32" fmla="*/ 30 w 87"/>
                    <a:gd name="T33" fmla="*/ 326 h 332"/>
                    <a:gd name="T34" fmla="*/ 24 w 87"/>
                    <a:gd name="T35" fmla="*/ 329 h 332"/>
                    <a:gd name="T36" fmla="*/ 14 w 87"/>
                    <a:gd name="T37" fmla="*/ 329 h 332"/>
                    <a:gd name="T38" fmla="*/ 0 w 87"/>
                    <a:gd name="T39" fmla="*/ 331 h 332"/>
                    <a:gd name="T40" fmla="*/ 1 w 87"/>
                    <a:gd name="T41" fmla="*/ 0 h 332"/>
                    <a:gd name="T42" fmla="*/ 15 w 87"/>
                    <a:gd name="T43" fmla="*/ 0 h 3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7"/>
                    <a:gd name="T67" fmla="*/ 0 h 332"/>
                    <a:gd name="T68" fmla="*/ 87 w 87"/>
                    <a:gd name="T69" fmla="*/ 332 h 33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7" h="332">
                      <a:moveTo>
                        <a:pt x="15" y="0"/>
                      </a:moveTo>
                      <a:lnTo>
                        <a:pt x="24" y="2"/>
                      </a:lnTo>
                      <a:lnTo>
                        <a:pt x="35" y="6"/>
                      </a:lnTo>
                      <a:lnTo>
                        <a:pt x="45" y="15"/>
                      </a:lnTo>
                      <a:lnTo>
                        <a:pt x="55" y="27"/>
                      </a:lnTo>
                      <a:lnTo>
                        <a:pt x="64" y="43"/>
                      </a:lnTo>
                      <a:lnTo>
                        <a:pt x="72" y="67"/>
                      </a:lnTo>
                      <a:lnTo>
                        <a:pt x="79" y="96"/>
                      </a:lnTo>
                      <a:lnTo>
                        <a:pt x="85" y="127"/>
                      </a:lnTo>
                      <a:lnTo>
                        <a:pt x="86" y="160"/>
                      </a:lnTo>
                      <a:lnTo>
                        <a:pt x="85" y="194"/>
                      </a:lnTo>
                      <a:lnTo>
                        <a:pt x="80" y="231"/>
                      </a:lnTo>
                      <a:lnTo>
                        <a:pt x="73" y="264"/>
                      </a:lnTo>
                      <a:lnTo>
                        <a:pt x="64" y="286"/>
                      </a:lnTo>
                      <a:lnTo>
                        <a:pt x="52" y="305"/>
                      </a:lnTo>
                      <a:lnTo>
                        <a:pt x="42" y="320"/>
                      </a:lnTo>
                      <a:lnTo>
                        <a:pt x="30" y="326"/>
                      </a:lnTo>
                      <a:lnTo>
                        <a:pt x="24" y="329"/>
                      </a:lnTo>
                      <a:lnTo>
                        <a:pt x="14" y="329"/>
                      </a:lnTo>
                      <a:lnTo>
                        <a:pt x="0" y="331"/>
                      </a:lnTo>
                      <a:lnTo>
                        <a:pt x="1" y="0"/>
                      </a:lnTo>
                      <a:lnTo>
                        <a:pt x="15" y="0"/>
                      </a:lnTo>
                    </a:path>
                  </a:pathLst>
                </a:custGeom>
                <a:gradFill rotWithShape="0">
                  <a:gsLst>
                    <a:gs pos="0">
                      <a:srgbClr val="FFFFFF"/>
                    </a:gs>
                    <a:gs pos="100000">
                      <a:srgbClr val="969696"/>
                    </a:gs>
                  </a:gsLst>
                  <a:lin ang="5400000" scaled="1"/>
                </a:gradFill>
                <a:ln w="12700" cap="rnd">
                  <a:solidFill>
                    <a:srgbClr val="000000"/>
                  </a:solidFill>
                  <a:round/>
                  <a:headEnd type="none" w="sm" len="sm"/>
                  <a:tailEnd type="none" w="sm" len="sm"/>
                </a:ln>
              </p:spPr>
              <p:txBody>
                <a:bodyPr/>
                <a:lstStyle/>
                <a:p>
                  <a:endParaRPr lang="en-US"/>
                </a:p>
              </p:txBody>
            </p:sp>
            <p:sp>
              <p:nvSpPr>
                <p:cNvPr id="77" name="Oval 5"/>
                <p:cNvSpPr>
                  <a:spLocks noChangeArrowheads="1"/>
                </p:cNvSpPr>
                <p:nvPr/>
              </p:nvSpPr>
              <p:spPr bwMode="auto">
                <a:xfrm>
                  <a:off x="5138" y="1396"/>
                  <a:ext cx="136" cy="327"/>
                </a:xfrm>
                <a:prstGeom prst="ellipse">
                  <a:avLst/>
                </a:prstGeom>
                <a:gradFill rotWithShape="0">
                  <a:gsLst>
                    <a:gs pos="0">
                      <a:srgbClr val="C6C6C6"/>
                    </a:gs>
                    <a:gs pos="100000">
                      <a:srgbClr val="DDDDDD"/>
                    </a:gs>
                  </a:gsLst>
                  <a:lin ang="2700000" scaled="1"/>
                </a:gradFill>
                <a:ln w="12700">
                  <a:solidFill>
                    <a:srgbClr val="000000"/>
                  </a:solidFill>
                  <a:round/>
                  <a:headEnd/>
                  <a:tailEnd/>
                </a:ln>
              </p:spPr>
              <p:txBody>
                <a:bodyPr wrap="none" anchor="ctr"/>
                <a:lstStyle/>
                <a:p>
                  <a:endParaRPr lang="en-US"/>
                </a:p>
              </p:txBody>
            </p:sp>
            <p:sp>
              <p:nvSpPr>
                <p:cNvPr id="78" name="Freeform 6"/>
                <p:cNvSpPr>
                  <a:spLocks/>
                </p:cNvSpPr>
                <p:nvPr/>
              </p:nvSpPr>
              <p:spPr bwMode="auto">
                <a:xfrm>
                  <a:off x="4916" y="1420"/>
                  <a:ext cx="324" cy="290"/>
                </a:xfrm>
                <a:custGeom>
                  <a:avLst/>
                  <a:gdLst>
                    <a:gd name="T0" fmla="*/ 264 w 324"/>
                    <a:gd name="T1" fmla="*/ 0 h 290"/>
                    <a:gd name="T2" fmla="*/ 271 w 324"/>
                    <a:gd name="T3" fmla="*/ 2 h 290"/>
                    <a:gd name="T4" fmla="*/ 281 w 324"/>
                    <a:gd name="T5" fmla="*/ 5 h 290"/>
                    <a:gd name="T6" fmla="*/ 289 w 324"/>
                    <a:gd name="T7" fmla="*/ 13 h 290"/>
                    <a:gd name="T8" fmla="*/ 296 w 324"/>
                    <a:gd name="T9" fmla="*/ 22 h 290"/>
                    <a:gd name="T10" fmla="*/ 305 w 324"/>
                    <a:gd name="T11" fmla="*/ 37 h 290"/>
                    <a:gd name="T12" fmla="*/ 312 w 324"/>
                    <a:gd name="T13" fmla="*/ 56 h 290"/>
                    <a:gd name="T14" fmla="*/ 318 w 324"/>
                    <a:gd name="T15" fmla="*/ 82 h 290"/>
                    <a:gd name="T16" fmla="*/ 323 w 324"/>
                    <a:gd name="T17" fmla="*/ 108 h 290"/>
                    <a:gd name="T18" fmla="*/ 323 w 324"/>
                    <a:gd name="T19" fmla="*/ 133 h 290"/>
                    <a:gd name="T20" fmla="*/ 323 w 324"/>
                    <a:gd name="T21" fmla="*/ 166 h 290"/>
                    <a:gd name="T22" fmla="*/ 319 w 324"/>
                    <a:gd name="T23" fmla="*/ 197 h 290"/>
                    <a:gd name="T24" fmla="*/ 311 w 324"/>
                    <a:gd name="T25" fmla="*/ 226 h 290"/>
                    <a:gd name="T26" fmla="*/ 305 w 324"/>
                    <a:gd name="T27" fmla="*/ 244 h 290"/>
                    <a:gd name="T28" fmla="*/ 296 w 324"/>
                    <a:gd name="T29" fmla="*/ 261 h 290"/>
                    <a:gd name="T30" fmla="*/ 286 w 324"/>
                    <a:gd name="T31" fmla="*/ 272 h 290"/>
                    <a:gd name="T32" fmla="*/ 276 w 324"/>
                    <a:gd name="T33" fmla="*/ 279 h 290"/>
                    <a:gd name="T34" fmla="*/ 271 w 324"/>
                    <a:gd name="T35" fmla="*/ 281 h 290"/>
                    <a:gd name="T36" fmla="*/ 263 w 324"/>
                    <a:gd name="T37" fmla="*/ 281 h 290"/>
                    <a:gd name="T38" fmla="*/ 0 w 324"/>
                    <a:gd name="T39" fmla="*/ 289 h 290"/>
                    <a:gd name="T40" fmla="*/ 1 w 324"/>
                    <a:gd name="T41" fmla="*/ 0 h 290"/>
                    <a:gd name="T42" fmla="*/ 264 w 324"/>
                    <a:gd name="T43" fmla="*/ 0 h 2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4"/>
                    <a:gd name="T67" fmla="*/ 0 h 290"/>
                    <a:gd name="T68" fmla="*/ 324 w 324"/>
                    <a:gd name="T69" fmla="*/ 290 h 29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4" h="290">
                      <a:moveTo>
                        <a:pt x="264" y="0"/>
                      </a:moveTo>
                      <a:lnTo>
                        <a:pt x="271" y="2"/>
                      </a:lnTo>
                      <a:lnTo>
                        <a:pt x="281" y="5"/>
                      </a:lnTo>
                      <a:lnTo>
                        <a:pt x="289" y="13"/>
                      </a:lnTo>
                      <a:lnTo>
                        <a:pt x="296" y="22"/>
                      </a:lnTo>
                      <a:lnTo>
                        <a:pt x="305" y="37"/>
                      </a:lnTo>
                      <a:lnTo>
                        <a:pt x="312" y="56"/>
                      </a:lnTo>
                      <a:lnTo>
                        <a:pt x="318" y="82"/>
                      </a:lnTo>
                      <a:lnTo>
                        <a:pt x="323" y="108"/>
                      </a:lnTo>
                      <a:lnTo>
                        <a:pt x="323" y="133"/>
                      </a:lnTo>
                      <a:lnTo>
                        <a:pt x="323" y="166"/>
                      </a:lnTo>
                      <a:lnTo>
                        <a:pt x="319" y="197"/>
                      </a:lnTo>
                      <a:lnTo>
                        <a:pt x="311" y="226"/>
                      </a:lnTo>
                      <a:lnTo>
                        <a:pt x="305" y="244"/>
                      </a:lnTo>
                      <a:lnTo>
                        <a:pt x="296" y="261"/>
                      </a:lnTo>
                      <a:lnTo>
                        <a:pt x="286" y="272"/>
                      </a:lnTo>
                      <a:lnTo>
                        <a:pt x="276" y="279"/>
                      </a:lnTo>
                      <a:lnTo>
                        <a:pt x="271" y="281"/>
                      </a:lnTo>
                      <a:lnTo>
                        <a:pt x="263" y="281"/>
                      </a:lnTo>
                      <a:lnTo>
                        <a:pt x="0" y="289"/>
                      </a:lnTo>
                      <a:lnTo>
                        <a:pt x="1" y="0"/>
                      </a:lnTo>
                      <a:lnTo>
                        <a:pt x="264" y="0"/>
                      </a:lnTo>
                    </a:path>
                  </a:pathLst>
                </a:custGeom>
                <a:gradFill rotWithShape="0">
                  <a:gsLst>
                    <a:gs pos="0">
                      <a:srgbClr val="4C667F"/>
                    </a:gs>
                    <a:gs pos="50000">
                      <a:srgbClr val="99CCFF"/>
                    </a:gs>
                    <a:gs pos="100000">
                      <a:srgbClr val="4C667F"/>
                    </a:gs>
                  </a:gsLst>
                  <a:lin ang="5400000" scaled="1"/>
                </a:gradFill>
                <a:ln w="12700" cap="rnd">
                  <a:solidFill>
                    <a:srgbClr val="000000"/>
                  </a:solidFill>
                  <a:round/>
                  <a:headEnd type="none" w="sm" len="sm"/>
                  <a:tailEnd type="none" w="sm" len="sm"/>
                </a:ln>
              </p:spPr>
              <p:txBody>
                <a:bodyPr/>
                <a:lstStyle/>
                <a:p>
                  <a:endParaRPr lang="en-US"/>
                </a:p>
              </p:txBody>
            </p:sp>
            <p:sp>
              <p:nvSpPr>
                <p:cNvPr id="79" name="Freeform 7"/>
                <p:cNvSpPr>
                  <a:spLocks/>
                </p:cNvSpPr>
                <p:nvPr/>
              </p:nvSpPr>
              <p:spPr bwMode="auto">
                <a:xfrm>
                  <a:off x="4880" y="1394"/>
                  <a:ext cx="83" cy="340"/>
                </a:xfrm>
                <a:custGeom>
                  <a:avLst/>
                  <a:gdLst>
                    <a:gd name="T0" fmla="*/ 23 w 83"/>
                    <a:gd name="T1" fmla="*/ 0 h 340"/>
                    <a:gd name="T2" fmla="*/ 30 w 83"/>
                    <a:gd name="T3" fmla="*/ 2 h 340"/>
                    <a:gd name="T4" fmla="*/ 40 w 83"/>
                    <a:gd name="T5" fmla="*/ 6 h 340"/>
                    <a:gd name="T6" fmla="*/ 48 w 83"/>
                    <a:gd name="T7" fmla="*/ 16 h 340"/>
                    <a:gd name="T8" fmla="*/ 55 w 83"/>
                    <a:gd name="T9" fmla="*/ 27 h 340"/>
                    <a:gd name="T10" fmla="*/ 64 w 83"/>
                    <a:gd name="T11" fmla="*/ 44 h 340"/>
                    <a:gd name="T12" fmla="*/ 70 w 83"/>
                    <a:gd name="T13" fmla="*/ 68 h 340"/>
                    <a:gd name="T14" fmla="*/ 76 w 83"/>
                    <a:gd name="T15" fmla="*/ 98 h 340"/>
                    <a:gd name="T16" fmla="*/ 81 w 83"/>
                    <a:gd name="T17" fmla="*/ 131 h 340"/>
                    <a:gd name="T18" fmla="*/ 82 w 83"/>
                    <a:gd name="T19" fmla="*/ 162 h 340"/>
                    <a:gd name="T20" fmla="*/ 81 w 83"/>
                    <a:gd name="T21" fmla="*/ 199 h 340"/>
                    <a:gd name="T22" fmla="*/ 77 w 83"/>
                    <a:gd name="T23" fmla="*/ 237 h 340"/>
                    <a:gd name="T24" fmla="*/ 70 w 83"/>
                    <a:gd name="T25" fmla="*/ 273 h 340"/>
                    <a:gd name="T26" fmla="*/ 64 w 83"/>
                    <a:gd name="T27" fmla="*/ 294 h 340"/>
                    <a:gd name="T28" fmla="*/ 54 w 83"/>
                    <a:gd name="T29" fmla="*/ 313 h 340"/>
                    <a:gd name="T30" fmla="*/ 45 w 83"/>
                    <a:gd name="T31" fmla="*/ 328 h 340"/>
                    <a:gd name="T32" fmla="*/ 35 w 83"/>
                    <a:gd name="T33" fmla="*/ 335 h 340"/>
                    <a:gd name="T34" fmla="*/ 30 w 83"/>
                    <a:gd name="T35" fmla="*/ 339 h 340"/>
                    <a:gd name="T36" fmla="*/ 22 w 83"/>
                    <a:gd name="T37" fmla="*/ 339 h 340"/>
                    <a:gd name="T38" fmla="*/ 0 w 83"/>
                    <a:gd name="T39" fmla="*/ 339 h 340"/>
                    <a:gd name="T40" fmla="*/ 0 w 83"/>
                    <a:gd name="T41" fmla="*/ 0 h 340"/>
                    <a:gd name="T42" fmla="*/ 23 w 83"/>
                    <a:gd name="T43" fmla="*/ 0 h 3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340"/>
                    <a:gd name="T68" fmla="*/ 83 w 83"/>
                    <a:gd name="T69" fmla="*/ 340 h 3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340">
                      <a:moveTo>
                        <a:pt x="23" y="0"/>
                      </a:moveTo>
                      <a:lnTo>
                        <a:pt x="30" y="2"/>
                      </a:lnTo>
                      <a:lnTo>
                        <a:pt x="40" y="6"/>
                      </a:lnTo>
                      <a:lnTo>
                        <a:pt x="48" y="16"/>
                      </a:lnTo>
                      <a:lnTo>
                        <a:pt x="55" y="27"/>
                      </a:lnTo>
                      <a:lnTo>
                        <a:pt x="64" y="44"/>
                      </a:lnTo>
                      <a:lnTo>
                        <a:pt x="70" y="68"/>
                      </a:lnTo>
                      <a:lnTo>
                        <a:pt x="76" y="98"/>
                      </a:lnTo>
                      <a:lnTo>
                        <a:pt x="81" y="131"/>
                      </a:lnTo>
                      <a:lnTo>
                        <a:pt x="82" y="162"/>
                      </a:lnTo>
                      <a:lnTo>
                        <a:pt x="81" y="199"/>
                      </a:lnTo>
                      <a:lnTo>
                        <a:pt x="77" y="237"/>
                      </a:lnTo>
                      <a:lnTo>
                        <a:pt x="70" y="273"/>
                      </a:lnTo>
                      <a:lnTo>
                        <a:pt x="64" y="294"/>
                      </a:lnTo>
                      <a:lnTo>
                        <a:pt x="54" y="313"/>
                      </a:lnTo>
                      <a:lnTo>
                        <a:pt x="45" y="328"/>
                      </a:lnTo>
                      <a:lnTo>
                        <a:pt x="35" y="335"/>
                      </a:lnTo>
                      <a:lnTo>
                        <a:pt x="30" y="339"/>
                      </a:lnTo>
                      <a:lnTo>
                        <a:pt x="22" y="339"/>
                      </a:lnTo>
                      <a:lnTo>
                        <a:pt x="0" y="339"/>
                      </a:lnTo>
                      <a:lnTo>
                        <a:pt x="0" y="0"/>
                      </a:lnTo>
                      <a:lnTo>
                        <a:pt x="23" y="0"/>
                      </a:lnTo>
                    </a:path>
                  </a:pathLst>
                </a:custGeom>
                <a:gradFill rotWithShape="0">
                  <a:gsLst>
                    <a:gs pos="0">
                      <a:srgbClr val="FFFFFF"/>
                    </a:gs>
                    <a:gs pos="100000">
                      <a:srgbClr val="969696"/>
                    </a:gs>
                  </a:gsLst>
                  <a:lin ang="5400000" scaled="1"/>
                </a:gradFill>
                <a:ln w="12700" cap="rnd">
                  <a:solidFill>
                    <a:srgbClr val="000000"/>
                  </a:solidFill>
                  <a:round/>
                  <a:headEnd type="none" w="sm" len="sm"/>
                  <a:tailEnd type="none" w="sm" len="sm"/>
                </a:ln>
              </p:spPr>
              <p:txBody>
                <a:bodyPr/>
                <a:lstStyle/>
                <a:p>
                  <a:endParaRPr lang="en-US"/>
                </a:p>
              </p:txBody>
            </p:sp>
            <p:sp>
              <p:nvSpPr>
                <p:cNvPr id="80" name="Oval 8"/>
                <p:cNvSpPr>
                  <a:spLocks noChangeArrowheads="1"/>
                </p:cNvSpPr>
                <p:nvPr/>
              </p:nvSpPr>
              <p:spPr bwMode="auto">
                <a:xfrm>
                  <a:off x="4829" y="1396"/>
                  <a:ext cx="112" cy="335"/>
                </a:xfrm>
                <a:prstGeom prst="ellipse">
                  <a:avLst/>
                </a:prstGeom>
                <a:gradFill rotWithShape="0">
                  <a:gsLst>
                    <a:gs pos="0">
                      <a:srgbClr val="C6C6C6"/>
                    </a:gs>
                    <a:gs pos="100000">
                      <a:srgbClr val="DDDDDD"/>
                    </a:gs>
                  </a:gsLst>
                  <a:lin ang="2700000" scaled="1"/>
                </a:gradFill>
                <a:ln w="12700">
                  <a:solidFill>
                    <a:srgbClr val="000000"/>
                  </a:solidFill>
                  <a:round/>
                  <a:headEnd/>
                  <a:tailEnd/>
                </a:ln>
              </p:spPr>
              <p:txBody>
                <a:bodyPr wrap="none" anchor="ctr"/>
                <a:lstStyle/>
                <a:p>
                  <a:endParaRPr lang="en-US"/>
                </a:p>
              </p:txBody>
            </p:sp>
            <p:sp>
              <p:nvSpPr>
                <p:cNvPr id="81" name="Oval 9"/>
                <p:cNvSpPr>
                  <a:spLocks noChangeArrowheads="1"/>
                </p:cNvSpPr>
                <p:nvPr/>
              </p:nvSpPr>
              <p:spPr bwMode="auto">
                <a:xfrm>
                  <a:off x="4872" y="1534"/>
                  <a:ext cx="20" cy="58"/>
                </a:xfrm>
                <a:prstGeom prst="ellipse">
                  <a:avLst/>
                </a:prstGeom>
                <a:gradFill rotWithShape="0">
                  <a:gsLst>
                    <a:gs pos="0">
                      <a:srgbClr val="606060"/>
                    </a:gs>
                    <a:gs pos="100000">
                      <a:srgbClr val="C0C0C0"/>
                    </a:gs>
                  </a:gsLst>
                  <a:lin ang="5400000" scaled="1"/>
                </a:gradFill>
                <a:ln w="12700">
                  <a:solidFill>
                    <a:srgbClr val="000000"/>
                  </a:solidFill>
                  <a:round/>
                  <a:headEnd/>
                  <a:tailEnd/>
                </a:ln>
              </p:spPr>
              <p:txBody>
                <a:bodyPr wrap="none" anchor="ctr"/>
                <a:lstStyle/>
                <a:p>
                  <a:endParaRPr lang="en-US"/>
                </a:p>
              </p:txBody>
            </p:sp>
            <p:sp>
              <p:nvSpPr>
                <p:cNvPr id="82" name="Arc 10"/>
                <p:cNvSpPr>
                  <a:spLocks/>
                </p:cNvSpPr>
                <p:nvPr/>
              </p:nvSpPr>
              <p:spPr bwMode="auto">
                <a:xfrm>
                  <a:off x="5161" y="1588"/>
                  <a:ext cx="53" cy="114"/>
                </a:xfrm>
                <a:custGeom>
                  <a:avLst/>
                  <a:gdLst>
                    <a:gd name="T0" fmla="*/ 0 w 21600"/>
                    <a:gd name="T1" fmla="*/ 0 h 21795"/>
                    <a:gd name="T2" fmla="*/ 0 w 21600"/>
                    <a:gd name="T3" fmla="*/ 0 h 21795"/>
                    <a:gd name="T4" fmla="*/ 0 w 21600"/>
                    <a:gd name="T5" fmla="*/ 0 h 21795"/>
                    <a:gd name="T6" fmla="*/ 0 60000 65536"/>
                    <a:gd name="T7" fmla="*/ 0 60000 65536"/>
                    <a:gd name="T8" fmla="*/ 0 60000 65536"/>
                    <a:gd name="T9" fmla="*/ 0 w 21600"/>
                    <a:gd name="T10" fmla="*/ 0 h 21795"/>
                    <a:gd name="T11" fmla="*/ 21600 w 21600"/>
                    <a:gd name="T12" fmla="*/ 21795 h 21795"/>
                  </a:gdLst>
                  <a:ahLst/>
                  <a:cxnLst>
                    <a:cxn ang="T6">
                      <a:pos x="T0" y="T1"/>
                    </a:cxn>
                    <a:cxn ang="T7">
                      <a:pos x="T2" y="T3"/>
                    </a:cxn>
                    <a:cxn ang="T8">
                      <a:pos x="T4" y="T5"/>
                    </a:cxn>
                  </a:cxnLst>
                  <a:rect l="T9" t="T10" r="T11" b="T12"/>
                  <a:pathLst>
                    <a:path w="21600" h="21795" fill="none" extrusionOk="0">
                      <a:moveTo>
                        <a:pt x="21599" y="-1"/>
                      </a:moveTo>
                      <a:cubicBezTo>
                        <a:pt x="21599" y="64"/>
                        <a:pt x="21600" y="129"/>
                        <a:pt x="21600" y="195"/>
                      </a:cubicBezTo>
                      <a:cubicBezTo>
                        <a:pt x="21600" y="12124"/>
                        <a:pt x="11929" y="21794"/>
                        <a:pt x="0" y="21795"/>
                      </a:cubicBezTo>
                    </a:path>
                    <a:path w="21600" h="21795" stroke="0" extrusionOk="0">
                      <a:moveTo>
                        <a:pt x="21599" y="-1"/>
                      </a:moveTo>
                      <a:cubicBezTo>
                        <a:pt x="21599" y="64"/>
                        <a:pt x="21600" y="129"/>
                        <a:pt x="21600" y="195"/>
                      </a:cubicBezTo>
                      <a:cubicBezTo>
                        <a:pt x="21600" y="12124"/>
                        <a:pt x="11929" y="21794"/>
                        <a:pt x="0" y="21795"/>
                      </a:cubicBezTo>
                      <a:lnTo>
                        <a:pt x="0" y="195"/>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83" name="Arc 11"/>
                <p:cNvSpPr>
                  <a:spLocks/>
                </p:cNvSpPr>
                <p:nvPr/>
              </p:nvSpPr>
              <p:spPr bwMode="auto">
                <a:xfrm>
                  <a:off x="4939" y="1595"/>
                  <a:ext cx="38" cy="1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84" name="Arc 12"/>
                <p:cNvSpPr>
                  <a:spLocks/>
                </p:cNvSpPr>
                <p:nvPr/>
              </p:nvSpPr>
              <p:spPr bwMode="auto">
                <a:xfrm>
                  <a:off x="5049" y="1571"/>
                  <a:ext cx="43" cy="13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85" name="Arc 13"/>
                <p:cNvSpPr>
                  <a:spLocks/>
                </p:cNvSpPr>
                <p:nvPr/>
              </p:nvSpPr>
              <p:spPr bwMode="auto">
                <a:xfrm>
                  <a:off x="5125" y="1568"/>
                  <a:ext cx="56" cy="136"/>
                </a:xfrm>
                <a:custGeom>
                  <a:avLst/>
                  <a:gdLst>
                    <a:gd name="T0" fmla="*/ 0 w 21600"/>
                    <a:gd name="T1" fmla="*/ 0 h 21763"/>
                    <a:gd name="T2" fmla="*/ 0 w 21600"/>
                    <a:gd name="T3" fmla="*/ 0 h 21763"/>
                    <a:gd name="T4" fmla="*/ 0 w 21600"/>
                    <a:gd name="T5" fmla="*/ 0 h 21763"/>
                    <a:gd name="T6" fmla="*/ 0 60000 65536"/>
                    <a:gd name="T7" fmla="*/ 0 60000 65536"/>
                    <a:gd name="T8" fmla="*/ 0 60000 65536"/>
                    <a:gd name="T9" fmla="*/ 0 w 21600"/>
                    <a:gd name="T10" fmla="*/ 0 h 21763"/>
                    <a:gd name="T11" fmla="*/ 21600 w 21600"/>
                    <a:gd name="T12" fmla="*/ 21763 h 21763"/>
                  </a:gdLst>
                  <a:ahLst/>
                  <a:cxnLst>
                    <a:cxn ang="T6">
                      <a:pos x="T0" y="T1"/>
                    </a:cxn>
                    <a:cxn ang="T7">
                      <a:pos x="T2" y="T3"/>
                    </a:cxn>
                    <a:cxn ang="T8">
                      <a:pos x="T4" y="T5"/>
                    </a:cxn>
                  </a:cxnLst>
                  <a:rect l="T9" t="T10" r="T11" b="T12"/>
                  <a:pathLst>
                    <a:path w="21600" h="21763" fill="none" extrusionOk="0">
                      <a:moveTo>
                        <a:pt x="21599" y="-1"/>
                      </a:moveTo>
                      <a:cubicBezTo>
                        <a:pt x="21599" y="54"/>
                        <a:pt x="21600" y="108"/>
                        <a:pt x="21600" y="163"/>
                      </a:cubicBezTo>
                      <a:cubicBezTo>
                        <a:pt x="21600" y="12092"/>
                        <a:pt x="11929" y="21762"/>
                        <a:pt x="0" y="21763"/>
                      </a:cubicBezTo>
                    </a:path>
                    <a:path w="21600" h="21763" stroke="0" extrusionOk="0">
                      <a:moveTo>
                        <a:pt x="21599" y="-1"/>
                      </a:moveTo>
                      <a:cubicBezTo>
                        <a:pt x="21599" y="54"/>
                        <a:pt x="21600" y="108"/>
                        <a:pt x="21600" y="163"/>
                      </a:cubicBezTo>
                      <a:cubicBezTo>
                        <a:pt x="21600" y="12092"/>
                        <a:pt x="11929" y="21762"/>
                        <a:pt x="0" y="21763"/>
                      </a:cubicBezTo>
                      <a:lnTo>
                        <a:pt x="0" y="163"/>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86" name="Arc 14"/>
                <p:cNvSpPr>
                  <a:spLocks/>
                </p:cNvSpPr>
                <p:nvPr/>
              </p:nvSpPr>
              <p:spPr bwMode="auto">
                <a:xfrm>
                  <a:off x="5087" y="1590"/>
                  <a:ext cx="51" cy="114"/>
                </a:xfrm>
                <a:custGeom>
                  <a:avLst/>
                  <a:gdLst>
                    <a:gd name="T0" fmla="*/ 0 w 21600"/>
                    <a:gd name="T1" fmla="*/ 0 h 21795"/>
                    <a:gd name="T2" fmla="*/ 0 w 21600"/>
                    <a:gd name="T3" fmla="*/ 0 h 21795"/>
                    <a:gd name="T4" fmla="*/ 0 w 21600"/>
                    <a:gd name="T5" fmla="*/ 0 h 21795"/>
                    <a:gd name="T6" fmla="*/ 0 60000 65536"/>
                    <a:gd name="T7" fmla="*/ 0 60000 65536"/>
                    <a:gd name="T8" fmla="*/ 0 60000 65536"/>
                    <a:gd name="T9" fmla="*/ 0 w 21600"/>
                    <a:gd name="T10" fmla="*/ 0 h 21795"/>
                    <a:gd name="T11" fmla="*/ 21600 w 21600"/>
                    <a:gd name="T12" fmla="*/ 21795 h 21795"/>
                  </a:gdLst>
                  <a:ahLst/>
                  <a:cxnLst>
                    <a:cxn ang="T6">
                      <a:pos x="T0" y="T1"/>
                    </a:cxn>
                    <a:cxn ang="T7">
                      <a:pos x="T2" y="T3"/>
                    </a:cxn>
                    <a:cxn ang="T8">
                      <a:pos x="T4" y="T5"/>
                    </a:cxn>
                  </a:cxnLst>
                  <a:rect l="T9" t="T10" r="T11" b="T12"/>
                  <a:pathLst>
                    <a:path w="21600" h="21795" fill="none" extrusionOk="0">
                      <a:moveTo>
                        <a:pt x="21599" y="-1"/>
                      </a:moveTo>
                      <a:cubicBezTo>
                        <a:pt x="21599" y="64"/>
                        <a:pt x="21600" y="129"/>
                        <a:pt x="21600" y="195"/>
                      </a:cubicBezTo>
                      <a:cubicBezTo>
                        <a:pt x="21600" y="12124"/>
                        <a:pt x="11929" y="21794"/>
                        <a:pt x="0" y="21795"/>
                      </a:cubicBezTo>
                    </a:path>
                    <a:path w="21600" h="21795" stroke="0" extrusionOk="0">
                      <a:moveTo>
                        <a:pt x="21599" y="-1"/>
                      </a:moveTo>
                      <a:cubicBezTo>
                        <a:pt x="21599" y="64"/>
                        <a:pt x="21600" y="129"/>
                        <a:pt x="21600" y="195"/>
                      </a:cubicBezTo>
                      <a:cubicBezTo>
                        <a:pt x="21600" y="12124"/>
                        <a:pt x="11929" y="21794"/>
                        <a:pt x="0" y="21795"/>
                      </a:cubicBezTo>
                      <a:lnTo>
                        <a:pt x="0" y="195"/>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87" name="Arc 15"/>
                <p:cNvSpPr>
                  <a:spLocks/>
                </p:cNvSpPr>
                <p:nvPr/>
              </p:nvSpPr>
              <p:spPr bwMode="auto">
                <a:xfrm>
                  <a:off x="5005" y="1604"/>
                  <a:ext cx="43" cy="103"/>
                </a:xfrm>
                <a:custGeom>
                  <a:avLst/>
                  <a:gdLst>
                    <a:gd name="T0" fmla="*/ 0 w 21600"/>
                    <a:gd name="T1" fmla="*/ 0 h 21817"/>
                    <a:gd name="T2" fmla="*/ 0 w 21600"/>
                    <a:gd name="T3" fmla="*/ 0 h 21817"/>
                    <a:gd name="T4" fmla="*/ 0 w 21600"/>
                    <a:gd name="T5" fmla="*/ 0 h 21817"/>
                    <a:gd name="T6" fmla="*/ 0 60000 65536"/>
                    <a:gd name="T7" fmla="*/ 0 60000 65536"/>
                    <a:gd name="T8" fmla="*/ 0 60000 65536"/>
                    <a:gd name="T9" fmla="*/ 0 w 21600"/>
                    <a:gd name="T10" fmla="*/ 0 h 21817"/>
                    <a:gd name="T11" fmla="*/ 21600 w 21600"/>
                    <a:gd name="T12" fmla="*/ 21817 h 21817"/>
                  </a:gdLst>
                  <a:ahLst/>
                  <a:cxnLst>
                    <a:cxn ang="T6">
                      <a:pos x="T0" y="T1"/>
                    </a:cxn>
                    <a:cxn ang="T7">
                      <a:pos x="T2" y="T3"/>
                    </a:cxn>
                    <a:cxn ang="T8">
                      <a:pos x="T4" y="T5"/>
                    </a:cxn>
                  </a:cxnLst>
                  <a:rect l="T9" t="T10" r="T11" b="T12"/>
                  <a:pathLst>
                    <a:path w="21600" h="21817" fill="none" extrusionOk="0">
                      <a:moveTo>
                        <a:pt x="21598" y="0"/>
                      </a:moveTo>
                      <a:cubicBezTo>
                        <a:pt x="21599" y="72"/>
                        <a:pt x="21600" y="144"/>
                        <a:pt x="21600" y="217"/>
                      </a:cubicBezTo>
                      <a:cubicBezTo>
                        <a:pt x="21600" y="12146"/>
                        <a:pt x="11929" y="21816"/>
                        <a:pt x="0" y="21817"/>
                      </a:cubicBezTo>
                    </a:path>
                    <a:path w="21600" h="21817" stroke="0" extrusionOk="0">
                      <a:moveTo>
                        <a:pt x="21598" y="0"/>
                      </a:moveTo>
                      <a:cubicBezTo>
                        <a:pt x="21599" y="72"/>
                        <a:pt x="21600" y="144"/>
                        <a:pt x="21600" y="217"/>
                      </a:cubicBezTo>
                      <a:cubicBezTo>
                        <a:pt x="21600" y="12146"/>
                        <a:pt x="11929" y="21816"/>
                        <a:pt x="0" y="21817"/>
                      </a:cubicBezTo>
                      <a:lnTo>
                        <a:pt x="0" y="21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88" name="Arc 16"/>
                <p:cNvSpPr>
                  <a:spLocks/>
                </p:cNvSpPr>
                <p:nvPr/>
              </p:nvSpPr>
              <p:spPr bwMode="auto">
                <a:xfrm>
                  <a:off x="4978" y="1581"/>
                  <a:ext cx="38" cy="126"/>
                </a:xfrm>
                <a:custGeom>
                  <a:avLst/>
                  <a:gdLst>
                    <a:gd name="T0" fmla="*/ 0 w 21600"/>
                    <a:gd name="T1" fmla="*/ 0 h 21777"/>
                    <a:gd name="T2" fmla="*/ 0 w 21600"/>
                    <a:gd name="T3" fmla="*/ 0 h 21777"/>
                    <a:gd name="T4" fmla="*/ 0 w 21600"/>
                    <a:gd name="T5" fmla="*/ 0 h 21777"/>
                    <a:gd name="T6" fmla="*/ 0 60000 65536"/>
                    <a:gd name="T7" fmla="*/ 0 60000 65536"/>
                    <a:gd name="T8" fmla="*/ 0 60000 65536"/>
                    <a:gd name="T9" fmla="*/ 0 w 21600"/>
                    <a:gd name="T10" fmla="*/ 0 h 21777"/>
                    <a:gd name="T11" fmla="*/ 21600 w 21600"/>
                    <a:gd name="T12" fmla="*/ 21777 h 21777"/>
                  </a:gdLst>
                  <a:ahLst/>
                  <a:cxnLst>
                    <a:cxn ang="T6">
                      <a:pos x="T0" y="T1"/>
                    </a:cxn>
                    <a:cxn ang="T7">
                      <a:pos x="T2" y="T3"/>
                    </a:cxn>
                    <a:cxn ang="T8">
                      <a:pos x="T4" y="T5"/>
                    </a:cxn>
                  </a:cxnLst>
                  <a:rect l="T9" t="T10" r="T11" b="T12"/>
                  <a:pathLst>
                    <a:path w="21600" h="21777" fill="none" extrusionOk="0">
                      <a:moveTo>
                        <a:pt x="21599" y="-1"/>
                      </a:moveTo>
                      <a:cubicBezTo>
                        <a:pt x="21599" y="58"/>
                        <a:pt x="21600" y="117"/>
                        <a:pt x="21600" y="177"/>
                      </a:cubicBezTo>
                      <a:cubicBezTo>
                        <a:pt x="21600" y="12106"/>
                        <a:pt x="11929" y="21776"/>
                        <a:pt x="0" y="21777"/>
                      </a:cubicBezTo>
                    </a:path>
                    <a:path w="21600" h="21777" stroke="0" extrusionOk="0">
                      <a:moveTo>
                        <a:pt x="21599" y="-1"/>
                      </a:moveTo>
                      <a:cubicBezTo>
                        <a:pt x="21599" y="58"/>
                        <a:pt x="21600" y="117"/>
                        <a:pt x="21600" y="177"/>
                      </a:cubicBezTo>
                      <a:cubicBezTo>
                        <a:pt x="21600" y="12106"/>
                        <a:pt x="11929" y="21776"/>
                        <a:pt x="0" y="21777"/>
                      </a:cubicBezTo>
                      <a:lnTo>
                        <a:pt x="0" y="17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89" name="Arc 17"/>
                <p:cNvSpPr>
                  <a:spLocks/>
                </p:cNvSpPr>
                <p:nvPr/>
              </p:nvSpPr>
              <p:spPr bwMode="auto">
                <a:xfrm>
                  <a:off x="5022" y="1604"/>
                  <a:ext cx="43" cy="103"/>
                </a:xfrm>
                <a:custGeom>
                  <a:avLst/>
                  <a:gdLst>
                    <a:gd name="T0" fmla="*/ 0 w 21600"/>
                    <a:gd name="T1" fmla="*/ 0 h 21817"/>
                    <a:gd name="T2" fmla="*/ 0 w 21600"/>
                    <a:gd name="T3" fmla="*/ 0 h 21817"/>
                    <a:gd name="T4" fmla="*/ 0 w 21600"/>
                    <a:gd name="T5" fmla="*/ 0 h 21817"/>
                    <a:gd name="T6" fmla="*/ 0 60000 65536"/>
                    <a:gd name="T7" fmla="*/ 0 60000 65536"/>
                    <a:gd name="T8" fmla="*/ 0 60000 65536"/>
                    <a:gd name="T9" fmla="*/ 0 w 21600"/>
                    <a:gd name="T10" fmla="*/ 0 h 21817"/>
                    <a:gd name="T11" fmla="*/ 21600 w 21600"/>
                    <a:gd name="T12" fmla="*/ 21817 h 21817"/>
                  </a:gdLst>
                  <a:ahLst/>
                  <a:cxnLst>
                    <a:cxn ang="T6">
                      <a:pos x="T0" y="T1"/>
                    </a:cxn>
                    <a:cxn ang="T7">
                      <a:pos x="T2" y="T3"/>
                    </a:cxn>
                    <a:cxn ang="T8">
                      <a:pos x="T4" y="T5"/>
                    </a:cxn>
                  </a:cxnLst>
                  <a:rect l="T9" t="T10" r="T11" b="T12"/>
                  <a:pathLst>
                    <a:path w="21600" h="21817" fill="none" extrusionOk="0">
                      <a:moveTo>
                        <a:pt x="21598" y="0"/>
                      </a:moveTo>
                      <a:cubicBezTo>
                        <a:pt x="21599" y="72"/>
                        <a:pt x="21600" y="144"/>
                        <a:pt x="21600" y="217"/>
                      </a:cubicBezTo>
                      <a:cubicBezTo>
                        <a:pt x="21600" y="12146"/>
                        <a:pt x="11929" y="21816"/>
                        <a:pt x="0" y="21817"/>
                      </a:cubicBezTo>
                    </a:path>
                    <a:path w="21600" h="21817" stroke="0" extrusionOk="0">
                      <a:moveTo>
                        <a:pt x="21598" y="0"/>
                      </a:moveTo>
                      <a:cubicBezTo>
                        <a:pt x="21599" y="72"/>
                        <a:pt x="21600" y="144"/>
                        <a:pt x="21600" y="217"/>
                      </a:cubicBezTo>
                      <a:cubicBezTo>
                        <a:pt x="21600" y="12146"/>
                        <a:pt x="11929" y="21816"/>
                        <a:pt x="0" y="21817"/>
                      </a:cubicBezTo>
                      <a:lnTo>
                        <a:pt x="0" y="21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90" name="Arc 18"/>
                <p:cNvSpPr>
                  <a:spLocks/>
                </p:cNvSpPr>
                <p:nvPr/>
              </p:nvSpPr>
              <p:spPr bwMode="auto">
                <a:xfrm>
                  <a:off x="5112" y="1557"/>
                  <a:ext cx="55" cy="147"/>
                </a:xfrm>
                <a:custGeom>
                  <a:avLst/>
                  <a:gdLst>
                    <a:gd name="T0" fmla="*/ 0 w 21600"/>
                    <a:gd name="T1" fmla="*/ 0 h 21751"/>
                    <a:gd name="T2" fmla="*/ 0 w 21600"/>
                    <a:gd name="T3" fmla="*/ 0 h 21751"/>
                    <a:gd name="T4" fmla="*/ 0 w 21600"/>
                    <a:gd name="T5" fmla="*/ 0 h 21751"/>
                    <a:gd name="T6" fmla="*/ 0 60000 65536"/>
                    <a:gd name="T7" fmla="*/ 0 60000 65536"/>
                    <a:gd name="T8" fmla="*/ 0 60000 65536"/>
                    <a:gd name="T9" fmla="*/ 0 w 21600"/>
                    <a:gd name="T10" fmla="*/ 0 h 21751"/>
                    <a:gd name="T11" fmla="*/ 21600 w 21600"/>
                    <a:gd name="T12" fmla="*/ 21751 h 21751"/>
                  </a:gdLst>
                  <a:ahLst/>
                  <a:cxnLst>
                    <a:cxn ang="T6">
                      <a:pos x="T0" y="T1"/>
                    </a:cxn>
                    <a:cxn ang="T7">
                      <a:pos x="T2" y="T3"/>
                    </a:cxn>
                    <a:cxn ang="T8">
                      <a:pos x="T4" y="T5"/>
                    </a:cxn>
                  </a:cxnLst>
                  <a:rect l="T9" t="T10" r="T11" b="T12"/>
                  <a:pathLst>
                    <a:path w="21600" h="21751" fill="none" extrusionOk="0">
                      <a:moveTo>
                        <a:pt x="21599" y="-1"/>
                      </a:moveTo>
                      <a:cubicBezTo>
                        <a:pt x="21599" y="50"/>
                        <a:pt x="21600" y="100"/>
                        <a:pt x="21600" y="151"/>
                      </a:cubicBezTo>
                      <a:cubicBezTo>
                        <a:pt x="21600" y="12080"/>
                        <a:pt x="11929" y="21750"/>
                        <a:pt x="0" y="21751"/>
                      </a:cubicBezTo>
                    </a:path>
                    <a:path w="21600" h="21751" stroke="0" extrusionOk="0">
                      <a:moveTo>
                        <a:pt x="21599" y="-1"/>
                      </a:moveTo>
                      <a:cubicBezTo>
                        <a:pt x="21599" y="50"/>
                        <a:pt x="21600" y="100"/>
                        <a:pt x="21600" y="151"/>
                      </a:cubicBezTo>
                      <a:cubicBezTo>
                        <a:pt x="21600" y="12080"/>
                        <a:pt x="11929" y="21750"/>
                        <a:pt x="0" y="21751"/>
                      </a:cubicBezTo>
                      <a:lnTo>
                        <a:pt x="0" y="151"/>
                      </a:lnTo>
                      <a:close/>
                    </a:path>
                  </a:pathLst>
                </a:custGeom>
                <a:noFill/>
                <a:ln w="12700" cap="rnd">
                  <a:solidFill>
                    <a:srgbClr val="000000"/>
                  </a:solidFill>
                  <a:round/>
                  <a:headEnd type="none" w="sm" len="sm"/>
                  <a:tailEnd type="none" w="sm" len="sm"/>
                </a:ln>
              </p:spPr>
              <p:txBody>
                <a:bodyPr wrap="none" anchor="ctr"/>
                <a:lstStyle/>
                <a:p>
                  <a:endParaRPr lang="en-US"/>
                </a:p>
              </p:txBody>
            </p:sp>
          </p:grpSp>
          <p:sp>
            <p:nvSpPr>
              <p:cNvPr id="74" name="Arc 73"/>
              <p:cNvSpPr/>
              <p:nvPr/>
            </p:nvSpPr>
            <p:spPr>
              <a:xfrm>
                <a:off x="1821488" y="4608578"/>
                <a:ext cx="431597" cy="621792"/>
              </a:xfrm>
              <a:prstGeom prst="arc">
                <a:avLst>
                  <a:gd name="adj1" fmla="val 17956677"/>
                  <a:gd name="adj2" fmla="val 3143819"/>
                </a:avLst>
              </a:prstGeom>
              <a:ln w="28575">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a:off x="1973888" y="4608578"/>
                <a:ext cx="431597" cy="621792"/>
              </a:xfrm>
              <a:prstGeom prst="arc">
                <a:avLst>
                  <a:gd name="adj1" fmla="val 17956677"/>
                  <a:gd name="adj2" fmla="val 3143819"/>
                </a:avLst>
              </a:prstGeom>
              <a:ln w="28575">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91" name="Group 90"/>
          <p:cNvGrpSpPr/>
          <p:nvPr/>
        </p:nvGrpSpPr>
        <p:grpSpPr>
          <a:xfrm>
            <a:off x="8516948" y="3324657"/>
            <a:ext cx="531815" cy="352446"/>
            <a:chOff x="2662744" y="672389"/>
            <a:chExt cx="817699" cy="621792"/>
          </a:xfrm>
        </p:grpSpPr>
        <p:sp>
          <p:nvSpPr>
            <p:cNvPr id="92" name="Arc 91"/>
            <p:cNvSpPr/>
            <p:nvPr/>
          </p:nvSpPr>
          <p:spPr>
            <a:xfrm>
              <a:off x="2662744" y="672389"/>
              <a:ext cx="431597" cy="621792"/>
            </a:xfrm>
            <a:prstGeom prst="arc">
              <a:avLst>
                <a:gd name="adj1" fmla="val 17956677"/>
                <a:gd name="adj2" fmla="val 3143819"/>
              </a:avLst>
            </a:prstGeom>
            <a:ln w="38100">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Arc 92"/>
            <p:cNvSpPr/>
            <p:nvPr/>
          </p:nvSpPr>
          <p:spPr>
            <a:xfrm>
              <a:off x="2815144" y="672389"/>
              <a:ext cx="431597" cy="621792"/>
            </a:xfrm>
            <a:prstGeom prst="arc">
              <a:avLst>
                <a:gd name="adj1" fmla="val 17956677"/>
                <a:gd name="adj2" fmla="val 3143819"/>
              </a:avLst>
            </a:prstGeom>
            <a:ln w="38100">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4" name="Group 93"/>
            <p:cNvGrpSpPr/>
            <p:nvPr/>
          </p:nvGrpSpPr>
          <p:grpSpPr>
            <a:xfrm>
              <a:off x="2662744" y="672389"/>
              <a:ext cx="817699" cy="621792"/>
              <a:chOff x="1821488" y="4608578"/>
              <a:chExt cx="817699" cy="621792"/>
            </a:xfrm>
          </p:grpSpPr>
          <p:grpSp>
            <p:nvGrpSpPr>
              <p:cNvPr id="95" name="Group 99"/>
              <p:cNvGrpSpPr>
                <a:grpSpLocks/>
              </p:cNvGrpSpPr>
              <p:nvPr/>
            </p:nvGrpSpPr>
            <p:grpSpPr bwMode="auto">
              <a:xfrm>
                <a:off x="1902585" y="4623207"/>
                <a:ext cx="736602" cy="539750"/>
                <a:chOff x="4829" y="1394"/>
                <a:chExt cx="464" cy="340"/>
              </a:xfrm>
            </p:grpSpPr>
            <p:sp>
              <p:nvSpPr>
                <p:cNvPr id="98" name="Freeform 4"/>
                <p:cNvSpPr>
                  <a:spLocks/>
                </p:cNvSpPr>
                <p:nvPr/>
              </p:nvSpPr>
              <p:spPr bwMode="auto">
                <a:xfrm>
                  <a:off x="5206" y="1394"/>
                  <a:ext cx="87" cy="332"/>
                </a:xfrm>
                <a:custGeom>
                  <a:avLst/>
                  <a:gdLst>
                    <a:gd name="T0" fmla="*/ 15 w 87"/>
                    <a:gd name="T1" fmla="*/ 0 h 332"/>
                    <a:gd name="T2" fmla="*/ 24 w 87"/>
                    <a:gd name="T3" fmla="*/ 2 h 332"/>
                    <a:gd name="T4" fmla="*/ 35 w 87"/>
                    <a:gd name="T5" fmla="*/ 6 h 332"/>
                    <a:gd name="T6" fmla="*/ 45 w 87"/>
                    <a:gd name="T7" fmla="*/ 15 h 332"/>
                    <a:gd name="T8" fmla="*/ 55 w 87"/>
                    <a:gd name="T9" fmla="*/ 27 h 332"/>
                    <a:gd name="T10" fmla="*/ 64 w 87"/>
                    <a:gd name="T11" fmla="*/ 43 h 332"/>
                    <a:gd name="T12" fmla="*/ 72 w 87"/>
                    <a:gd name="T13" fmla="*/ 67 h 332"/>
                    <a:gd name="T14" fmla="*/ 79 w 87"/>
                    <a:gd name="T15" fmla="*/ 96 h 332"/>
                    <a:gd name="T16" fmla="*/ 85 w 87"/>
                    <a:gd name="T17" fmla="*/ 127 h 332"/>
                    <a:gd name="T18" fmla="*/ 86 w 87"/>
                    <a:gd name="T19" fmla="*/ 160 h 332"/>
                    <a:gd name="T20" fmla="*/ 85 w 87"/>
                    <a:gd name="T21" fmla="*/ 194 h 332"/>
                    <a:gd name="T22" fmla="*/ 80 w 87"/>
                    <a:gd name="T23" fmla="*/ 231 h 332"/>
                    <a:gd name="T24" fmla="*/ 73 w 87"/>
                    <a:gd name="T25" fmla="*/ 264 h 332"/>
                    <a:gd name="T26" fmla="*/ 64 w 87"/>
                    <a:gd name="T27" fmla="*/ 286 h 332"/>
                    <a:gd name="T28" fmla="*/ 52 w 87"/>
                    <a:gd name="T29" fmla="*/ 305 h 332"/>
                    <a:gd name="T30" fmla="*/ 42 w 87"/>
                    <a:gd name="T31" fmla="*/ 320 h 332"/>
                    <a:gd name="T32" fmla="*/ 30 w 87"/>
                    <a:gd name="T33" fmla="*/ 326 h 332"/>
                    <a:gd name="T34" fmla="*/ 24 w 87"/>
                    <a:gd name="T35" fmla="*/ 329 h 332"/>
                    <a:gd name="T36" fmla="*/ 14 w 87"/>
                    <a:gd name="T37" fmla="*/ 329 h 332"/>
                    <a:gd name="T38" fmla="*/ 0 w 87"/>
                    <a:gd name="T39" fmla="*/ 331 h 332"/>
                    <a:gd name="T40" fmla="*/ 1 w 87"/>
                    <a:gd name="T41" fmla="*/ 0 h 332"/>
                    <a:gd name="T42" fmla="*/ 15 w 87"/>
                    <a:gd name="T43" fmla="*/ 0 h 3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7"/>
                    <a:gd name="T67" fmla="*/ 0 h 332"/>
                    <a:gd name="T68" fmla="*/ 87 w 87"/>
                    <a:gd name="T69" fmla="*/ 332 h 33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7" h="332">
                      <a:moveTo>
                        <a:pt x="15" y="0"/>
                      </a:moveTo>
                      <a:lnTo>
                        <a:pt x="24" y="2"/>
                      </a:lnTo>
                      <a:lnTo>
                        <a:pt x="35" y="6"/>
                      </a:lnTo>
                      <a:lnTo>
                        <a:pt x="45" y="15"/>
                      </a:lnTo>
                      <a:lnTo>
                        <a:pt x="55" y="27"/>
                      </a:lnTo>
                      <a:lnTo>
                        <a:pt x="64" y="43"/>
                      </a:lnTo>
                      <a:lnTo>
                        <a:pt x="72" y="67"/>
                      </a:lnTo>
                      <a:lnTo>
                        <a:pt x="79" y="96"/>
                      </a:lnTo>
                      <a:lnTo>
                        <a:pt x="85" y="127"/>
                      </a:lnTo>
                      <a:lnTo>
                        <a:pt x="86" y="160"/>
                      </a:lnTo>
                      <a:lnTo>
                        <a:pt x="85" y="194"/>
                      </a:lnTo>
                      <a:lnTo>
                        <a:pt x="80" y="231"/>
                      </a:lnTo>
                      <a:lnTo>
                        <a:pt x="73" y="264"/>
                      </a:lnTo>
                      <a:lnTo>
                        <a:pt x="64" y="286"/>
                      </a:lnTo>
                      <a:lnTo>
                        <a:pt x="52" y="305"/>
                      </a:lnTo>
                      <a:lnTo>
                        <a:pt x="42" y="320"/>
                      </a:lnTo>
                      <a:lnTo>
                        <a:pt x="30" y="326"/>
                      </a:lnTo>
                      <a:lnTo>
                        <a:pt x="24" y="329"/>
                      </a:lnTo>
                      <a:lnTo>
                        <a:pt x="14" y="329"/>
                      </a:lnTo>
                      <a:lnTo>
                        <a:pt x="0" y="331"/>
                      </a:lnTo>
                      <a:lnTo>
                        <a:pt x="1" y="0"/>
                      </a:lnTo>
                      <a:lnTo>
                        <a:pt x="15" y="0"/>
                      </a:lnTo>
                    </a:path>
                  </a:pathLst>
                </a:custGeom>
                <a:gradFill rotWithShape="0">
                  <a:gsLst>
                    <a:gs pos="0">
                      <a:srgbClr val="FFFFFF"/>
                    </a:gs>
                    <a:gs pos="100000">
                      <a:srgbClr val="969696"/>
                    </a:gs>
                  </a:gsLst>
                  <a:lin ang="5400000" scaled="1"/>
                </a:gradFill>
                <a:ln w="12700" cap="rnd">
                  <a:solidFill>
                    <a:srgbClr val="000000"/>
                  </a:solidFill>
                  <a:round/>
                  <a:headEnd type="none" w="sm" len="sm"/>
                  <a:tailEnd type="none" w="sm" len="sm"/>
                </a:ln>
              </p:spPr>
              <p:txBody>
                <a:bodyPr/>
                <a:lstStyle/>
                <a:p>
                  <a:endParaRPr lang="en-US"/>
                </a:p>
              </p:txBody>
            </p:sp>
            <p:sp>
              <p:nvSpPr>
                <p:cNvPr id="99" name="Oval 5"/>
                <p:cNvSpPr>
                  <a:spLocks noChangeArrowheads="1"/>
                </p:cNvSpPr>
                <p:nvPr/>
              </p:nvSpPr>
              <p:spPr bwMode="auto">
                <a:xfrm>
                  <a:off x="5138" y="1396"/>
                  <a:ext cx="136" cy="327"/>
                </a:xfrm>
                <a:prstGeom prst="ellipse">
                  <a:avLst/>
                </a:prstGeom>
                <a:gradFill rotWithShape="0">
                  <a:gsLst>
                    <a:gs pos="0">
                      <a:srgbClr val="C6C6C6"/>
                    </a:gs>
                    <a:gs pos="100000">
                      <a:srgbClr val="DDDDDD"/>
                    </a:gs>
                  </a:gsLst>
                  <a:lin ang="2700000" scaled="1"/>
                </a:gradFill>
                <a:ln w="12700">
                  <a:solidFill>
                    <a:srgbClr val="000000"/>
                  </a:solidFill>
                  <a:round/>
                  <a:headEnd/>
                  <a:tailEnd/>
                </a:ln>
              </p:spPr>
              <p:txBody>
                <a:bodyPr wrap="none" anchor="ctr"/>
                <a:lstStyle/>
                <a:p>
                  <a:endParaRPr lang="en-US"/>
                </a:p>
              </p:txBody>
            </p:sp>
            <p:sp>
              <p:nvSpPr>
                <p:cNvPr id="100" name="Freeform 6"/>
                <p:cNvSpPr>
                  <a:spLocks/>
                </p:cNvSpPr>
                <p:nvPr/>
              </p:nvSpPr>
              <p:spPr bwMode="auto">
                <a:xfrm>
                  <a:off x="4916" y="1420"/>
                  <a:ext cx="324" cy="290"/>
                </a:xfrm>
                <a:custGeom>
                  <a:avLst/>
                  <a:gdLst>
                    <a:gd name="T0" fmla="*/ 264 w 324"/>
                    <a:gd name="T1" fmla="*/ 0 h 290"/>
                    <a:gd name="T2" fmla="*/ 271 w 324"/>
                    <a:gd name="T3" fmla="*/ 2 h 290"/>
                    <a:gd name="T4" fmla="*/ 281 w 324"/>
                    <a:gd name="T5" fmla="*/ 5 h 290"/>
                    <a:gd name="T6" fmla="*/ 289 w 324"/>
                    <a:gd name="T7" fmla="*/ 13 h 290"/>
                    <a:gd name="T8" fmla="*/ 296 w 324"/>
                    <a:gd name="T9" fmla="*/ 22 h 290"/>
                    <a:gd name="T10" fmla="*/ 305 w 324"/>
                    <a:gd name="T11" fmla="*/ 37 h 290"/>
                    <a:gd name="T12" fmla="*/ 312 w 324"/>
                    <a:gd name="T13" fmla="*/ 56 h 290"/>
                    <a:gd name="T14" fmla="*/ 318 w 324"/>
                    <a:gd name="T15" fmla="*/ 82 h 290"/>
                    <a:gd name="T16" fmla="*/ 323 w 324"/>
                    <a:gd name="T17" fmla="*/ 108 h 290"/>
                    <a:gd name="T18" fmla="*/ 323 w 324"/>
                    <a:gd name="T19" fmla="*/ 133 h 290"/>
                    <a:gd name="T20" fmla="*/ 323 w 324"/>
                    <a:gd name="T21" fmla="*/ 166 h 290"/>
                    <a:gd name="T22" fmla="*/ 319 w 324"/>
                    <a:gd name="T23" fmla="*/ 197 h 290"/>
                    <a:gd name="T24" fmla="*/ 311 w 324"/>
                    <a:gd name="T25" fmla="*/ 226 h 290"/>
                    <a:gd name="T26" fmla="*/ 305 w 324"/>
                    <a:gd name="T27" fmla="*/ 244 h 290"/>
                    <a:gd name="T28" fmla="*/ 296 w 324"/>
                    <a:gd name="T29" fmla="*/ 261 h 290"/>
                    <a:gd name="T30" fmla="*/ 286 w 324"/>
                    <a:gd name="T31" fmla="*/ 272 h 290"/>
                    <a:gd name="T32" fmla="*/ 276 w 324"/>
                    <a:gd name="T33" fmla="*/ 279 h 290"/>
                    <a:gd name="T34" fmla="*/ 271 w 324"/>
                    <a:gd name="T35" fmla="*/ 281 h 290"/>
                    <a:gd name="T36" fmla="*/ 263 w 324"/>
                    <a:gd name="T37" fmla="*/ 281 h 290"/>
                    <a:gd name="T38" fmla="*/ 0 w 324"/>
                    <a:gd name="T39" fmla="*/ 289 h 290"/>
                    <a:gd name="T40" fmla="*/ 1 w 324"/>
                    <a:gd name="T41" fmla="*/ 0 h 290"/>
                    <a:gd name="T42" fmla="*/ 264 w 324"/>
                    <a:gd name="T43" fmla="*/ 0 h 2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4"/>
                    <a:gd name="T67" fmla="*/ 0 h 290"/>
                    <a:gd name="T68" fmla="*/ 324 w 324"/>
                    <a:gd name="T69" fmla="*/ 290 h 29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4" h="290">
                      <a:moveTo>
                        <a:pt x="264" y="0"/>
                      </a:moveTo>
                      <a:lnTo>
                        <a:pt x="271" y="2"/>
                      </a:lnTo>
                      <a:lnTo>
                        <a:pt x="281" y="5"/>
                      </a:lnTo>
                      <a:lnTo>
                        <a:pt x="289" y="13"/>
                      </a:lnTo>
                      <a:lnTo>
                        <a:pt x="296" y="22"/>
                      </a:lnTo>
                      <a:lnTo>
                        <a:pt x="305" y="37"/>
                      </a:lnTo>
                      <a:lnTo>
                        <a:pt x="312" y="56"/>
                      </a:lnTo>
                      <a:lnTo>
                        <a:pt x="318" y="82"/>
                      </a:lnTo>
                      <a:lnTo>
                        <a:pt x="323" y="108"/>
                      </a:lnTo>
                      <a:lnTo>
                        <a:pt x="323" y="133"/>
                      </a:lnTo>
                      <a:lnTo>
                        <a:pt x="323" y="166"/>
                      </a:lnTo>
                      <a:lnTo>
                        <a:pt x="319" y="197"/>
                      </a:lnTo>
                      <a:lnTo>
                        <a:pt x="311" y="226"/>
                      </a:lnTo>
                      <a:lnTo>
                        <a:pt x="305" y="244"/>
                      </a:lnTo>
                      <a:lnTo>
                        <a:pt x="296" y="261"/>
                      </a:lnTo>
                      <a:lnTo>
                        <a:pt x="286" y="272"/>
                      </a:lnTo>
                      <a:lnTo>
                        <a:pt x="276" y="279"/>
                      </a:lnTo>
                      <a:lnTo>
                        <a:pt x="271" y="281"/>
                      </a:lnTo>
                      <a:lnTo>
                        <a:pt x="263" y="281"/>
                      </a:lnTo>
                      <a:lnTo>
                        <a:pt x="0" y="289"/>
                      </a:lnTo>
                      <a:lnTo>
                        <a:pt x="1" y="0"/>
                      </a:lnTo>
                      <a:lnTo>
                        <a:pt x="264" y="0"/>
                      </a:lnTo>
                    </a:path>
                  </a:pathLst>
                </a:custGeom>
                <a:gradFill rotWithShape="0">
                  <a:gsLst>
                    <a:gs pos="0">
                      <a:srgbClr val="4C667F"/>
                    </a:gs>
                    <a:gs pos="50000">
                      <a:srgbClr val="99CCFF"/>
                    </a:gs>
                    <a:gs pos="100000">
                      <a:srgbClr val="4C667F"/>
                    </a:gs>
                  </a:gsLst>
                  <a:lin ang="5400000" scaled="1"/>
                </a:gradFill>
                <a:ln w="12700" cap="rnd">
                  <a:solidFill>
                    <a:srgbClr val="000000"/>
                  </a:solidFill>
                  <a:round/>
                  <a:headEnd type="none" w="sm" len="sm"/>
                  <a:tailEnd type="none" w="sm" len="sm"/>
                </a:ln>
              </p:spPr>
              <p:txBody>
                <a:bodyPr/>
                <a:lstStyle/>
                <a:p>
                  <a:endParaRPr lang="en-US"/>
                </a:p>
              </p:txBody>
            </p:sp>
            <p:sp>
              <p:nvSpPr>
                <p:cNvPr id="101" name="Freeform 7"/>
                <p:cNvSpPr>
                  <a:spLocks/>
                </p:cNvSpPr>
                <p:nvPr/>
              </p:nvSpPr>
              <p:spPr bwMode="auto">
                <a:xfrm>
                  <a:off x="4880" y="1394"/>
                  <a:ext cx="83" cy="340"/>
                </a:xfrm>
                <a:custGeom>
                  <a:avLst/>
                  <a:gdLst>
                    <a:gd name="T0" fmla="*/ 23 w 83"/>
                    <a:gd name="T1" fmla="*/ 0 h 340"/>
                    <a:gd name="T2" fmla="*/ 30 w 83"/>
                    <a:gd name="T3" fmla="*/ 2 h 340"/>
                    <a:gd name="T4" fmla="*/ 40 w 83"/>
                    <a:gd name="T5" fmla="*/ 6 h 340"/>
                    <a:gd name="T6" fmla="*/ 48 w 83"/>
                    <a:gd name="T7" fmla="*/ 16 h 340"/>
                    <a:gd name="T8" fmla="*/ 55 w 83"/>
                    <a:gd name="T9" fmla="*/ 27 h 340"/>
                    <a:gd name="T10" fmla="*/ 64 w 83"/>
                    <a:gd name="T11" fmla="*/ 44 h 340"/>
                    <a:gd name="T12" fmla="*/ 70 w 83"/>
                    <a:gd name="T13" fmla="*/ 68 h 340"/>
                    <a:gd name="T14" fmla="*/ 76 w 83"/>
                    <a:gd name="T15" fmla="*/ 98 h 340"/>
                    <a:gd name="T16" fmla="*/ 81 w 83"/>
                    <a:gd name="T17" fmla="*/ 131 h 340"/>
                    <a:gd name="T18" fmla="*/ 82 w 83"/>
                    <a:gd name="T19" fmla="*/ 162 h 340"/>
                    <a:gd name="T20" fmla="*/ 81 w 83"/>
                    <a:gd name="T21" fmla="*/ 199 h 340"/>
                    <a:gd name="T22" fmla="*/ 77 w 83"/>
                    <a:gd name="T23" fmla="*/ 237 h 340"/>
                    <a:gd name="T24" fmla="*/ 70 w 83"/>
                    <a:gd name="T25" fmla="*/ 273 h 340"/>
                    <a:gd name="T26" fmla="*/ 64 w 83"/>
                    <a:gd name="T27" fmla="*/ 294 h 340"/>
                    <a:gd name="T28" fmla="*/ 54 w 83"/>
                    <a:gd name="T29" fmla="*/ 313 h 340"/>
                    <a:gd name="T30" fmla="*/ 45 w 83"/>
                    <a:gd name="T31" fmla="*/ 328 h 340"/>
                    <a:gd name="T32" fmla="*/ 35 w 83"/>
                    <a:gd name="T33" fmla="*/ 335 h 340"/>
                    <a:gd name="T34" fmla="*/ 30 w 83"/>
                    <a:gd name="T35" fmla="*/ 339 h 340"/>
                    <a:gd name="T36" fmla="*/ 22 w 83"/>
                    <a:gd name="T37" fmla="*/ 339 h 340"/>
                    <a:gd name="T38" fmla="*/ 0 w 83"/>
                    <a:gd name="T39" fmla="*/ 339 h 340"/>
                    <a:gd name="T40" fmla="*/ 0 w 83"/>
                    <a:gd name="T41" fmla="*/ 0 h 340"/>
                    <a:gd name="T42" fmla="*/ 23 w 83"/>
                    <a:gd name="T43" fmla="*/ 0 h 3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340"/>
                    <a:gd name="T68" fmla="*/ 83 w 83"/>
                    <a:gd name="T69" fmla="*/ 340 h 3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340">
                      <a:moveTo>
                        <a:pt x="23" y="0"/>
                      </a:moveTo>
                      <a:lnTo>
                        <a:pt x="30" y="2"/>
                      </a:lnTo>
                      <a:lnTo>
                        <a:pt x="40" y="6"/>
                      </a:lnTo>
                      <a:lnTo>
                        <a:pt x="48" y="16"/>
                      </a:lnTo>
                      <a:lnTo>
                        <a:pt x="55" y="27"/>
                      </a:lnTo>
                      <a:lnTo>
                        <a:pt x="64" y="44"/>
                      </a:lnTo>
                      <a:lnTo>
                        <a:pt x="70" y="68"/>
                      </a:lnTo>
                      <a:lnTo>
                        <a:pt x="76" y="98"/>
                      </a:lnTo>
                      <a:lnTo>
                        <a:pt x="81" y="131"/>
                      </a:lnTo>
                      <a:lnTo>
                        <a:pt x="82" y="162"/>
                      </a:lnTo>
                      <a:lnTo>
                        <a:pt x="81" y="199"/>
                      </a:lnTo>
                      <a:lnTo>
                        <a:pt x="77" y="237"/>
                      </a:lnTo>
                      <a:lnTo>
                        <a:pt x="70" y="273"/>
                      </a:lnTo>
                      <a:lnTo>
                        <a:pt x="64" y="294"/>
                      </a:lnTo>
                      <a:lnTo>
                        <a:pt x="54" y="313"/>
                      </a:lnTo>
                      <a:lnTo>
                        <a:pt x="45" y="328"/>
                      </a:lnTo>
                      <a:lnTo>
                        <a:pt x="35" y="335"/>
                      </a:lnTo>
                      <a:lnTo>
                        <a:pt x="30" y="339"/>
                      </a:lnTo>
                      <a:lnTo>
                        <a:pt x="22" y="339"/>
                      </a:lnTo>
                      <a:lnTo>
                        <a:pt x="0" y="339"/>
                      </a:lnTo>
                      <a:lnTo>
                        <a:pt x="0" y="0"/>
                      </a:lnTo>
                      <a:lnTo>
                        <a:pt x="23" y="0"/>
                      </a:lnTo>
                    </a:path>
                  </a:pathLst>
                </a:custGeom>
                <a:gradFill rotWithShape="0">
                  <a:gsLst>
                    <a:gs pos="0">
                      <a:srgbClr val="FFFFFF"/>
                    </a:gs>
                    <a:gs pos="100000">
                      <a:srgbClr val="969696"/>
                    </a:gs>
                  </a:gsLst>
                  <a:lin ang="5400000" scaled="1"/>
                </a:gradFill>
                <a:ln w="12700" cap="rnd">
                  <a:solidFill>
                    <a:srgbClr val="000000"/>
                  </a:solidFill>
                  <a:round/>
                  <a:headEnd type="none" w="sm" len="sm"/>
                  <a:tailEnd type="none" w="sm" len="sm"/>
                </a:ln>
              </p:spPr>
              <p:txBody>
                <a:bodyPr/>
                <a:lstStyle/>
                <a:p>
                  <a:endParaRPr lang="en-US"/>
                </a:p>
              </p:txBody>
            </p:sp>
            <p:sp>
              <p:nvSpPr>
                <p:cNvPr id="102" name="Oval 8"/>
                <p:cNvSpPr>
                  <a:spLocks noChangeArrowheads="1"/>
                </p:cNvSpPr>
                <p:nvPr/>
              </p:nvSpPr>
              <p:spPr bwMode="auto">
                <a:xfrm>
                  <a:off x="4829" y="1396"/>
                  <a:ext cx="112" cy="335"/>
                </a:xfrm>
                <a:prstGeom prst="ellipse">
                  <a:avLst/>
                </a:prstGeom>
                <a:gradFill rotWithShape="0">
                  <a:gsLst>
                    <a:gs pos="0">
                      <a:srgbClr val="C6C6C6"/>
                    </a:gs>
                    <a:gs pos="100000">
                      <a:srgbClr val="DDDDDD"/>
                    </a:gs>
                  </a:gsLst>
                  <a:lin ang="2700000" scaled="1"/>
                </a:gradFill>
                <a:ln w="12700">
                  <a:solidFill>
                    <a:srgbClr val="000000"/>
                  </a:solidFill>
                  <a:round/>
                  <a:headEnd/>
                  <a:tailEnd/>
                </a:ln>
              </p:spPr>
              <p:txBody>
                <a:bodyPr wrap="none" anchor="ctr"/>
                <a:lstStyle/>
                <a:p>
                  <a:endParaRPr lang="en-US"/>
                </a:p>
              </p:txBody>
            </p:sp>
            <p:sp>
              <p:nvSpPr>
                <p:cNvPr id="103" name="Oval 9"/>
                <p:cNvSpPr>
                  <a:spLocks noChangeArrowheads="1"/>
                </p:cNvSpPr>
                <p:nvPr/>
              </p:nvSpPr>
              <p:spPr bwMode="auto">
                <a:xfrm>
                  <a:off x="4872" y="1534"/>
                  <a:ext cx="20" cy="58"/>
                </a:xfrm>
                <a:prstGeom prst="ellipse">
                  <a:avLst/>
                </a:prstGeom>
                <a:gradFill rotWithShape="0">
                  <a:gsLst>
                    <a:gs pos="0">
                      <a:srgbClr val="606060"/>
                    </a:gs>
                    <a:gs pos="100000">
                      <a:srgbClr val="C0C0C0"/>
                    </a:gs>
                  </a:gsLst>
                  <a:lin ang="5400000" scaled="1"/>
                </a:gradFill>
                <a:ln w="12700">
                  <a:solidFill>
                    <a:srgbClr val="000000"/>
                  </a:solidFill>
                  <a:round/>
                  <a:headEnd/>
                  <a:tailEnd/>
                </a:ln>
              </p:spPr>
              <p:txBody>
                <a:bodyPr wrap="none" anchor="ctr"/>
                <a:lstStyle/>
                <a:p>
                  <a:endParaRPr lang="en-US"/>
                </a:p>
              </p:txBody>
            </p:sp>
            <p:sp>
              <p:nvSpPr>
                <p:cNvPr id="104" name="Arc 10"/>
                <p:cNvSpPr>
                  <a:spLocks/>
                </p:cNvSpPr>
                <p:nvPr/>
              </p:nvSpPr>
              <p:spPr bwMode="auto">
                <a:xfrm>
                  <a:off x="5161" y="1588"/>
                  <a:ext cx="53" cy="114"/>
                </a:xfrm>
                <a:custGeom>
                  <a:avLst/>
                  <a:gdLst>
                    <a:gd name="T0" fmla="*/ 0 w 21600"/>
                    <a:gd name="T1" fmla="*/ 0 h 21795"/>
                    <a:gd name="T2" fmla="*/ 0 w 21600"/>
                    <a:gd name="T3" fmla="*/ 0 h 21795"/>
                    <a:gd name="T4" fmla="*/ 0 w 21600"/>
                    <a:gd name="T5" fmla="*/ 0 h 21795"/>
                    <a:gd name="T6" fmla="*/ 0 60000 65536"/>
                    <a:gd name="T7" fmla="*/ 0 60000 65536"/>
                    <a:gd name="T8" fmla="*/ 0 60000 65536"/>
                    <a:gd name="T9" fmla="*/ 0 w 21600"/>
                    <a:gd name="T10" fmla="*/ 0 h 21795"/>
                    <a:gd name="T11" fmla="*/ 21600 w 21600"/>
                    <a:gd name="T12" fmla="*/ 21795 h 21795"/>
                  </a:gdLst>
                  <a:ahLst/>
                  <a:cxnLst>
                    <a:cxn ang="T6">
                      <a:pos x="T0" y="T1"/>
                    </a:cxn>
                    <a:cxn ang="T7">
                      <a:pos x="T2" y="T3"/>
                    </a:cxn>
                    <a:cxn ang="T8">
                      <a:pos x="T4" y="T5"/>
                    </a:cxn>
                  </a:cxnLst>
                  <a:rect l="T9" t="T10" r="T11" b="T12"/>
                  <a:pathLst>
                    <a:path w="21600" h="21795" fill="none" extrusionOk="0">
                      <a:moveTo>
                        <a:pt x="21599" y="-1"/>
                      </a:moveTo>
                      <a:cubicBezTo>
                        <a:pt x="21599" y="64"/>
                        <a:pt x="21600" y="129"/>
                        <a:pt x="21600" y="195"/>
                      </a:cubicBezTo>
                      <a:cubicBezTo>
                        <a:pt x="21600" y="12124"/>
                        <a:pt x="11929" y="21794"/>
                        <a:pt x="0" y="21795"/>
                      </a:cubicBezTo>
                    </a:path>
                    <a:path w="21600" h="21795" stroke="0" extrusionOk="0">
                      <a:moveTo>
                        <a:pt x="21599" y="-1"/>
                      </a:moveTo>
                      <a:cubicBezTo>
                        <a:pt x="21599" y="64"/>
                        <a:pt x="21600" y="129"/>
                        <a:pt x="21600" y="195"/>
                      </a:cubicBezTo>
                      <a:cubicBezTo>
                        <a:pt x="21600" y="12124"/>
                        <a:pt x="11929" y="21794"/>
                        <a:pt x="0" y="21795"/>
                      </a:cubicBezTo>
                      <a:lnTo>
                        <a:pt x="0" y="195"/>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05" name="Arc 11"/>
                <p:cNvSpPr>
                  <a:spLocks/>
                </p:cNvSpPr>
                <p:nvPr/>
              </p:nvSpPr>
              <p:spPr bwMode="auto">
                <a:xfrm>
                  <a:off x="4939" y="1595"/>
                  <a:ext cx="38" cy="1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06" name="Arc 12"/>
                <p:cNvSpPr>
                  <a:spLocks/>
                </p:cNvSpPr>
                <p:nvPr/>
              </p:nvSpPr>
              <p:spPr bwMode="auto">
                <a:xfrm>
                  <a:off x="5049" y="1571"/>
                  <a:ext cx="43" cy="13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07" name="Arc 13"/>
                <p:cNvSpPr>
                  <a:spLocks/>
                </p:cNvSpPr>
                <p:nvPr/>
              </p:nvSpPr>
              <p:spPr bwMode="auto">
                <a:xfrm>
                  <a:off x="5125" y="1568"/>
                  <a:ext cx="56" cy="136"/>
                </a:xfrm>
                <a:custGeom>
                  <a:avLst/>
                  <a:gdLst>
                    <a:gd name="T0" fmla="*/ 0 w 21600"/>
                    <a:gd name="T1" fmla="*/ 0 h 21763"/>
                    <a:gd name="T2" fmla="*/ 0 w 21600"/>
                    <a:gd name="T3" fmla="*/ 0 h 21763"/>
                    <a:gd name="T4" fmla="*/ 0 w 21600"/>
                    <a:gd name="T5" fmla="*/ 0 h 21763"/>
                    <a:gd name="T6" fmla="*/ 0 60000 65536"/>
                    <a:gd name="T7" fmla="*/ 0 60000 65536"/>
                    <a:gd name="T8" fmla="*/ 0 60000 65536"/>
                    <a:gd name="T9" fmla="*/ 0 w 21600"/>
                    <a:gd name="T10" fmla="*/ 0 h 21763"/>
                    <a:gd name="T11" fmla="*/ 21600 w 21600"/>
                    <a:gd name="T12" fmla="*/ 21763 h 21763"/>
                  </a:gdLst>
                  <a:ahLst/>
                  <a:cxnLst>
                    <a:cxn ang="T6">
                      <a:pos x="T0" y="T1"/>
                    </a:cxn>
                    <a:cxn ang="T7">
                      <a:pos x="T2" y="T3"/>
                    </a:cxn>
                    <a:cxn ang="T8">
                      <a:pos x="T4" y="T5"/>
                    </a:cxn>
                  </a:cxnLst>
                  <a:rect l="T9" t="T10" r="T11" b="T12"/>
                  <a:pathLst>
                    <a:path w="21600" h="21763" fill="none" extrusionOk="0">
                      <a:moveTo>
                        <a:pt x="21599" y="-1"/>
                      </a:moveTo>
                      <a:cubicBezTo>
                        <a:pt x="21599" y="54"/>
                        <a:pt x="21600" y="108"/>
                        <a:pt x="21600" y="163"/>
                      </a:cubicBezTo>
                      <a:cubicBezTo>
                        <a:pt x="21600" y="12092"/>
                        <a:pt x="11929" y="21762"/>
                        <a:pt x="0" y="21763"/>
                      </a:cubicBezTo>
                    </a:path>
                    <a:path w="21600" h="21763" stroke="0" extrusionOk="0">
                      <a:moveTo>
                        <a:pt x="21599" y="-1"/>
                      </a:moveTo>
                      <a:cubicBezTo>
                        <a:pt x="21599" y="54"/>
                        <a:pt x="21600" y="108"/>
                        <a:pt x="21600" y="163"/>
                      </a:cubicBezTo>
                      <a:cubicBezTo>
                        <a:pt x="21600" y="12092"/>
                        <a:pt x="11929" y="21762"/>
                        <a:pt x="0" y="21763"/>
                      </a:cubicBezTo>
                      <a:lnTo>
                        <a:pt x="0" y="163"/>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08" name="Arc 14"/>
                <p:cNvSpPr>
                  <a:spLocks/>
                </p:cNvSpPr>
                <p:nvPr/>
              </p:nvSpPr>
              <p:spPr bwMode="auto">
                <a:xfrm>
                  <a:off x="5087" y="1590"/>
                  <a:ext cx="51" cy="114"/>
                </a:xfrm>
                <a:custGeom>
                  <a:avLst/>
                  <a:gdLst>
                    <a:gd name="T0" fmla="*/ 0 w 21600"/>
                    <a:gd name="T1" fmla="*/ 0 h 21795"/>
                    <a:gd name="T2" fmla="*/ 0 w 21600"/>
                    <a:gd name="T3" fmla="*/ 0 h 21795"/>
                    <a:gd name="T4" fmla="*/ 0 w 21600"/>
                    <a:gd name="T5" fmla="*/ 0 h 21795"/>
                    <a:gd name="T6" fmla="*/ 0 60000 65536"/>
                    <a:gd name="T7" fmla="*/ 0 60000 65536"/>
                    <a:gd name="T8" fmla="*/ 0 60000 65536"/>
                    <a:gd name="T9" fmla="*/ 0 w 21600"/>
                    <a:gd name="T10" fmla="*/ 0 h 21795"/>
                    <a:gd name="T11" fmla="*/ 21600 w 21600"/>
                    <a:gd name="T12" fmla="*/ 21795 h 21795"/>
                  </a:gdLst>
                  <a:ahLst/>
                  <a:cxnLst>
                    <a:cxn ang="T6">
                      <a:pos x="T0" y="T1"/>
                    </a:cxn>
                    <a:cxn ang="T7">
                      <a:pos x="T2" y="T3"/>
                    </a:cxn>
                    <a:cxn ang="T8">
                      <a:pos x="T4" y="T5"/>
                    </a:cxn>
                  </a:cxnLst>
                  <a:rect l="T9" t="T10" r="T11" b="T12"/>
                  <a:pathLst>
                    <a:path w="21600" h="21795" fill="none" extrusionOk="0">
                      <a:moveTo>
                        <a:pt x="21599" y="-1"/>
                      </a:moveTo>
                      <a:cubicBezTo>
                        <a:pt x="21599" y="64"/>
                        <a:pt x="21600" y="129"/>
                        <a:pt x="21600" y="195"/>
                      </a:cubicBezTo>
                      <a:cubicBezTo>
                        <a:pt x="21600" y="12124"/>
                        <a:pt x="11929" y="21794"/>
                        <a:pt x="0" y="21795"/>
                      </a:cubicBezTo>
                    </a:path>
                    <a:path w="21600" h="21795" stroke="0" extrusionOk="0">
                      <a:moveTo>
                        <a:pt x="21599" y="-1"/>
                      </a:moveTo>
                      <a:cubicBezTo>
                        <a:pt x="21599" y="64"/>
                        <a:pt x="21600" y="129"/>
                        <a:pt x="21600" y="195"/>
                      </a:cubicBezTo>
                      <a:cubicBezTo>
                        <a:pt x="21600" y="12124"/>
                        <a:pt x="11929" y="21794"/>
                        <a:pt x="0" y="21795"/>
                      </a:cubicBezTo>
                      <a:lnTo>
                        <a:pt x="0" y="195"/>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09" name="Arc 15"/>
                <p:cNvSpPr>
                  <a:spLocks/>
                </p:cNvSpPr>
                <p:nvPr/>
              </p:nvSpPr>
              <p:spPr bwMode="auto">
                <a:xfrm>
                  <a:off x="5005" y="1604"/>
                  <a:ext cx="43" cy="103"/>
                </a:xfrm>
                <a:custGeom>
                  <a:avLst/>
                  <a:gdLst>
                    <a:gd name="T0" fmla="*/ 0 w 21600"/>
                    <a:gd name="T1" fmla="*/ 0 h 21817"/>
                    <a:gd name="T2" fmla="*/ 0 w 21600"/>
                    <a:gd name="T3" fmla="*/ 0 h 21817"/>
                    <a:gd name="T4" fmla="*/ 0 w 21600"/>
                    <a:gd name="T5" fmla="*/ 0 h 21817"/>
                    <a:gd name="T6" fmla="*/ 0 60000 65536"/>
                    <a:gd name="T7" fmla="*/ 0 60000 65536"/>
                    <a:gd name="T8" fmla="*/ 0 60000 65536"/>
                    <a:gd name="T9" fmla="*/ 0 w 21600"/>
                    <a:gd name="T10" fmla="*/ 0 h 21817"/>
                    <a:gd name="T11" fmla="*/ 21600 w 21600"/>
                    <a:gd name="T12" fmla="*/ 21817 h 21817"/>
                  </a:gdLst>
                  <a:ahLst/>
                  <a:cxnLst>
                    <a:cxn ang="T6">
                      <a:pos x="T0" y="T1"/>
                    </a:cxn>
                    <a:cxn ang="T7">
                      <a:pos x="T2" y="T3"/>
                    </a:cxn>
                    <a:cxn ang="T8">
                      <a:pos x="T4" y="T5"/>
                    </a:cxn>
                  </a:cxnLst>
                  <a:rect l="T9" t="T10" r="T11" b="T12"/>
                  <a:pathLst>
                    <a:path w="21600" h="21817" fill="none" extrusionOk="0">
                      <a:moveTo>
                        <a:pt x="21598" y="0"/>
                      </a:moveTo>
                      <a:cubicBezTo>
                        <a:pt x="21599" y="72"/>
                        <a:pt x="21600" y="144"/>
                        <a:pt x="21600" y="217"/>
                      </a:cubicBezTo>
                      <a:cubicBezTo>
                        <a:pt x="21600" y="12146"/>
                        <a:pt x="11929" y="21816"/>
                        <a:pt x="0" y="21817"/>
                      </a:cubicBezTo>
                    </a:path>
                    <a:path w="21600" h="21817" stroke="0" extrusionOk="0">
                      <a:moveTo>
                        <a:pt x="21598" y="0"/>
                      </a:moveTo>
                      <a:cubicBezTo>
                        <a:pt x="21599" y="72"/>
                        <a:pt x="21600" y="144"/>
                        <a:pt x="21600" y="217"/>
                      </a:cubicBezTo>
                      <a:cubicBezTo>
                        <a:pt x="21600" y="12146"/>
                        <a:pt x="11929" y="21816"/>
                        <a:pt x="0" y="21817"/>
                      </a:cubicBezTo>
                      <a:lnTo>
                        <a:pt x="0" y="21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10" name="Arc 16"/>
                <p:cNvSpPr>
                  <a:spLocks/>
                </p:cNvSpPr>
                <p:nvPr/>
              </p:nvSpPr>
              <p:spPr bwMode="auto">
                <a:xfrm>
                  <a:off x="4978" y="1581"/>
                  <a:ext cx="38" cy="126"/>
                </a:xfrm>
                <a:custGeom>
                  <a:avLst/>
                  <a:gdLst>
                    <a:gd name="T0" fmla="*/ 0 w 21600"/>
                    <a:gd name="T1" fmla="*/ 0 h 21777"/>
                    <a:gd name="T2" fmla="*/ 0 w 21600"/>
                    <a:gd name="T3" fmla="*/ 0 h 21777"/>
                    <a:gd name="T4" fmla="*/ 0 w 21600"/>
                    <a:gd name="T5" fmla="*/ 0 h 21777"/>
                    <a:gd name="T6" fmla="*/ 0 60000 65536"/>
                    <a:gd name="T7" fmla="*/ 0 60000 65536"/>
                    <a:gd name="T8" fmla="*/ 0 60000 65536"/>
                    <a:gd name="T9" fmla="*/ 0 w 21600"/>
                    <a:gd name="T10" fmla="*/ 0 h 21777"/>
                    <a:gd name="T11" fmla="*/ 21600 w 21600"/>
                    <a:gd name="T12" fmla="*/ 21777 h 21777"/>
                  </a:gdLst>
                  <a:ahLst/>
                  <a:cxnLst>
                    <a:cxn ang="T6">
                      <a:pos x="T0" y="T1"/>
                    </a:cxn>
                    <a:cxn ang="T7">
                      <a:pos x="T2" y="T3"/>
                    </a:cxn>
                    <a:cxn ang="T8">
                      <a:pos x="T4" y="T5"/>
                    </a:cxn>
                  </a:cxnLst>
                  <a:rect l="T9" t="T10" r="T11" b="T12"/>
                  <a:pathLst>
                    <a:path w="21600" h="21777" fill="none" extrusionOk="0">
                      <a:moveTo>
                        <a:pt x="21599" y="-1"/>
                      </a:moveTo>
                      <a:cubicBezTo>
                        <a:pt x="21599" y="58"/>
                        <a:pt x="21600" y="117"/>
                        <a:pt x="21600" y="177"/>
                      </a:cubicBezTo>
                      <a:cubicBezTo>
                        <a:pt x="21600" y="12106"/>
                        <a:pt x="11929" y="21776"/>
                        <a:pt x="0" y="21777"/>
                      </a:cubicBezTo>
                    </a:path>
                    <a:path w="21600" h="21777" stroke="0" extrusionOk="0">
                      <a:moveTo>
                        <a:pt x="21599" y="-1"/>
                      </a:moveTo>
                      <a:cubicBezTo>
                        <a:pt x="21599" y="58"/>
                        <a:pt x="21600" y="117"/>
                        <a:pt x="21600" y="177"/>
                      </a:cubicBezTo>
                      <a:cubicBezTo>
                        <a:pt x="21600" y="12106"/>
                        <a:pt x="11929" y="21776"/>
                        <a:pt x="0" y="21777"/>
                      </a:cubicBezTo>
                      <a:lnTo>
                        <a:pt x="0" y="17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11" name="Arc 17"/>
                <p:cNvSpPr>
                  <a:spLocks/>
                </p:cNvSpPr>
                <p:nvPr/>
              </p:nvSpPr>
              <p:spPr bwMode="auto">
                <a:xfrm>
                  <a:off x="5022" y="1604"/>
                  <a:ext cx="43" cy="103"/>
                </a:xfrm>
                <a:custGeom>
                  <a:avLst/>
                  <a:gdLst>
                    <a:gd name="T0" fmla="*/ 0 w 21600"/>
                    <a:gd name="T1" fmla="*/ 0 h 21817"/>
                    <a:gd name="T2" fmla="*/ 0 w 21600"/>
                    <a:gd name="T3" fmla="*/ 0 h 21817"/>
                    <a:gd name="T4" fmla="*/ 0 w 21600"/>
                    <a:gd name="T5" fmla="*/ 0 h 21817"/>
                    <a:gd name="T6" fmla="*/ 0 60000 65536"/>
                    <a:gd name="T7" fmla="*/ 0 60000 65536"/>
                    <a:gd name="T8" fmla="*/ 0 60000 65536"/>
                    <a:gd name="T9" fmla="*/ 0 w 21600"/>
                    <a:gd name="T10" fmla="*/ 0 h 21817"/>
                    <a:gd name="T11" fmla="*/ 21600 w 21600"/>
                    <a:gd name="T12" fmla="*/ 21817 h 21817"/>
                  </a:gdLst>
                  <a:ahLst/>
                  <a:cxnLst>
                    <a:cxn ang="T6">
                      <a:pos x="T0" y="T1"/>
                    </a:cxn>
                    <a:cxn ang="T7">
                      <a:pos x="T2" y="T3"/>
                    </a:cxn>
                    <a:cxn ang="T8">
                      <a:pos x="T4" y="T5"/>
                    </a:cxn>
                  </a:cxnLst>
                  <a:rect l="T9" t="T10" r="T11" b="T12"/>
                  <a:pathLst>
                    <a:path w="21600" h="21817" fill="none" extrusionOk="0">
                      <a:moveTo>
                        <a:pt x="21598" y="0"/>
                      </a:moveTo>
                      <a:cubicBezTo>
                        <a:pt x="21599" y="72"/>
                        <a:pt x="21600" y="144"/>
                        <a:pt x="21600" y="217"/>
                      </a:cubicBezTo>
                      <a:cubicBezTo>
                        <a:pt x="21600" y="12146"/>
                        <a:pt x="11929" y="21816"/>
                        <a:pt x="0" y="21817"/>
                      </a:cubicBezTo>
                    </a:path>
                    <a:path w="21600" h="21817" stroke="0" extrusionOk="0">
                      <a:moveTo>
                        <a:pt x="21598" y="0"/>
                      </a:moveTo>
                      <a:cubicBezTo>
                        <a:pt x="21599" y="72"/>
                        <a:pt x="21600" y="144"/>
                        <a:pt x="21600" y="217"/>
                      </a:cubicBezTo>
                      <a:cubicBezTo>
                        <a:pt x="21600" y="12146"/>
                        <a:pt x="11929" y="21816"/>
                        <a:pt x="0" y="21817"/>
                      </a:cubicBezTo>
                      <a:lnTo>
                        <a:pt x="0" y="21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12" name="Arc 18"/>
                <p:cNvSpPr>
                  <a:spLocks/>
                </p:cNvSpPr>
                <p:nvPr/>
              </p:nvSpPr>
              <p:spPr bwMode="auto">
                <a:xfrm>
                  <a:off x="5112" y="1557"/>
                  <a:ext cx="55" cy="147"/>
                </a:xfrm>
                <a:custGeom>
                  <a:avLst/>
                  <a:gdLst>
                    <a:gd name="T0" fmla="*/ 0 w 21600"/>
                    <a:gd name="T1" fmla="*/ 0 h 21751"/>
                    <a:gd name="T2" fmla="*/ 0 w 21600"/>
                    <a:gd name="T3" fmla="*/ 0 h 21751"/>
                    <a:gd name="T4" fmla="*/ 0 w 21600"/>
                    <a:gd name="T5" fmla="*/ 0 h 21751"/>
                    <a:gd name="T6" fmla="*/ 0 60000 65536"/>
                    <a:gd name="T7" fmla="*/ 0 60000 65536"/>
                    <a:gd name="T8" fmla="*/ 0 60000 65536"/>
                    <a:gd name="T9" fmla="*/ 0 w 21600"/>
                    <a:gd name="T10" fmla="*/ 0 h 21751"/>
                    <a:gd name="T11" fmla="*/ 21600 w 21600"/>
                    <a:gd name="T12" fmla="*/ 21751 h 21751"/>
                  </a:gdLst>
                  <a:ahLst/>
                  <a:cxnLst>
                    <a:cxn ang="T6">
                      <a:pos x="T0" y="T1"/>
                    </a:cxn>
                    <a:cxn ang="T7">
                      <a:pos x="T2" y="T3"/>
                    </a:cxn>
                    <a:cxn ang="T8">
                      <a:pos x="T4" y="T5"/>
                    </a:cxn>
                  </a:cxnLst>
                  <a:rect l="T9" t="T10" r="T11" b="T12"/>
                  <a:pathLst>
                    <a:path w="21600" h="21751" fill="none" extrusionOk="0">
                      <a:moveTo>
                        <a:pt x="21599" y="-1"/>
                      </a:moveTo>
                      <a:cubicBezTo>
                        <a:pt x="21599" y="50"/>
                        <a:pt x="21600" y="100"/>
                        <a:pt x="21600" y="151"/>
                      </a:cubicBezTo>
                      <a:cubicBezTo>
                        <a:pt x="21600" y="12080"/>
                        <a:pt x="11929" y="21750"/>
                        <a:pt x="0" y="21751"/>
                      </a:cubicBezTo>
                    </a:path>
                    <a:path w="21600" h="21751" stroke="0" extrusionOk="0">
                      <a:moveTo>
                        <a:pt x="21599" y="-1"/>
                      </a:moveTo>
                      <a:cubicBezTo>
                        <a:pt x="21599" y="50"/>
                        <a:pt x="21600" y="100"/>
                        <a:pt x="21600" y="151"/>
                      </a:cubicBezTo>
                      <a:cubicBezTo>
                        <a:pt x="21600" y="12080"/>
                        <a:pt x="11929" y="21750"/>
                        <a:pt x="0" y="21751"/>
                      </a:cubicBezTo>
                      <a:lnTo>
                        <a:pt x="0" y="151"/>
                      </a:lnTo>
                      <a:close/>
                    </a:path>
                  </a:pathLst>
                </a:custGeom>
                <a:noFill/>
                <a:ln w="12700" cap="rnd">
                  <a:solidFill>
                    <a:srgbClr val="000000"/>
                  </a:solidFill>
                  <a:round/>
                  <a:headEnd type="none" w="sm" len="sm"/>
                  <a:tailEnd type="none" w="sm" len="sm"/>
                </a:ln>
              </p:spPr>
              <p:txBody>
                <a:bodyPr wrap="none" anchor="ctr"/>
                <a:lstStyle/>
                <a:p>
                  <a:endParaRPr lang="en-US"/>
                </a:p>
              </p:txBody>
            </p:sp>
          </p:grpSp>
          <p:sp>
            <p:nvSpPr>
              <p:cNvPr id="96" name="Arc 95"/>
              <p:cNvSpPr/>
              <p:nvPr/>
            </p:nvSpPr>
            <p:spPr>
              <a:xfrm>
                <a:off x="1821488" y="4608578"/>
                <a:ext cx="431597" cy="621792"/>
              </a:xfrm>
              <a:prstGeom prst="arc">
                <a:avLst>
                  <a:gd name="adj1" fmla="val 17956677"/>
                  <a:gd name="adj2" fmla="val 3143819"/>
                </a:avLst>
              </a:prstGeom>
              <a:ln w="28575">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Arc 96"/>
              <p:cNvSpPr/>
              <p:nvPr/>
            </p:nvSpPr>
            <p:spPr>
              <a:xfrm>
                <a:off x="1973888" y="4608578"/>
                <a:ext cx="431597" cy="621792"/>
              </a:xfrm>
              <a:prstGeom prst="arc">
                <a:avLst>
                  <a:gd name="adj1" fmla="val 17956677"/>
                  <a:gd name="adj2" fmla="val 3143819"/>
                </a:avLst>
              </a:prstGeom>
              <a:ln w="28575">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24" name="TextBox 23"/>
          <p:cNvSpPr txBox="1"/>
          <p:nvPr/>
        </p:nvSpPr>
        <p:spPr>
          <a:xfrm>
            <a:off x="6402285" y="2885044"/>
            <a:ext cx="1328981" cy="276999"/>
          </a:xfrm>
          <a:prstGeom prst="rect">
            <a:avLst/>
          </a:prstGeom>
          <a:noFill/>
          <a:ln>
            <a:noFill/>
          </a:ln>
        </p:spPr>
        <p:txBody>
          <a:bodyPr wrap="square" rtlCol="0">
            <a:spAutoFit/>
          </a:bodyPr>
          <a:lstStyle/>
          <a:p>
            <a:pPr fontAlgn="base">
              <a:spcBef>
                <a:spcPct val="50000"/>
              </a:spcBef>
              <a:spcAft>
                <a:spcPct val="0"/>
              </a:spcAft>
              <a:buClr>
                <a:srgbClr val="F0AB00"/>
              </a:buClr>
              <a:buSzPct val="80000"/>
            </a:pPr>
            <a:r>
              <a:rPr lang="en-US" sz="1200" b="1" kern="0" dirty="0" smtClean="0">
                <a:solidFill>
                  <a:schemeClr val="bg1"/>
                </a:solidFill>
                <a:effectLst>
                  <a:outerShdw blurRad="38100" dist="38100" dir="2700000" algn="tl">
                    <a:srgbClr val="000000">
                      <a:alpha val="43137"/>
                    </a:srgbClr>
                  </a:outerShdw>
                </a:effectLst>
                <a:ea typeface="Arial Unicode MS" pitchFamily="34" charset="-128"/>
                <a:cs typeface="Arial Unicode MS" pitchFamily="34" charset="-128"/>
              </a:rPr>
              <a:t>Replay Engine</a:t>
            </a:r>
          </a:p>
        </p:txBody>
      </p:sp>
      <p:sp>
        <p:nvSpPr>
          <p:cNvPr id="135" name="TextBox 134"/>
          <p:cNvSpPr txBox="1"/>
          <p:nvPr/>
        </p:nvSpPr>
        <p:spPr>
          <a:xfrm>
            <a:off x="7828149" y="3666465"/>
            <a:ext cx="1482536" cy="276999"/>
          </a:xfrm>
          <a:prstGeom prst="rect">
            <a:avLst/>
          </a:prstGeom>
          <a:noFill/>
          <a:ln>
            <a:noFill/>
          </a:ln>
        </p:spPr>
        <p:txBody>
          <a:bodyPr wrap="square" rtlCol="0">
            <a:spAutoFit/>
          </a:bodyPr>
          <a:lstStyle/>
          <a:p>
            <a:pPr algn="ctr" fontAlgn="base">
              <a:spcBef>
                <a:spcPct val="50000"/>
              </a:spcBef>
              <a:spcAft>
                <a:spcPct val="0"/>
              </a:spcAft>
              <a:buClr>
                <a:srgbClr val="F0AB00"/>
              </a:buClr>
              <a:buSzPct val="80000"/>
            </a:pPr>
            <a:r>
              <a:rPr lang="en-US" sz="1200" b="1" kern="0" dirty="0" smtClean="0">
                <a:solidFill>
                  <a:schemeClr val="bg1">
                    <a:lumMod val="95000"/>
                  </a:schemeClr>
                </a:solidFill>
                <a:effectLst>
                  <a:outerShdw blurRad="38100" dist="38100" dir="2700000" algn="tl">
                    <a:srgbClr val="000000">
                      <a:alpha val="43137"/>
                    </a:srgbClr>
                  </a:outerShdw>
                </a:effectLst>
                <a:ea typeface="Arial Unicode MS" pitchFamily="34" charset="-128"/>
                <a:cs typeface="Arial Unicode MS" pitchFamily="34" charset="-128"/>
              </a:rPr>
              <a:t>Client Threads</a:t>
            </a:r>
          </a:p>
        </p:txBody>
      </p:sp>
      <p:grpSp>
        <p:nvGrpSpPr>
          <p:cNvPr id="136" name="Group 135"/>
          <p:cNvGrpSpPr/>
          <p:nvPr/>
        </p:nvGrpSpPr>
        <p:grpSpPr>
          <a:xfrm>
            <a:off x="6688723" y="3357313"/>
            <a:ext cx="531815" cy="352446"/>
            <a:chOff x="2662744" y="672389"/>
            <a:chExt cx="817699" cy="621792"/>
          </a:xfrm>
        </p:grpSpPr>
        <p:sp>
          <p:nvSpPr>
            <p:cNvPr id="137" name="Arc 136"/>
            <p:cNvSpPr/>
            <p:nvPr/>
          </p:nvSpPr>
          <p:spPr>
            <a:xfrm>
              <a:off x="2662744" y="672389"/>
              <a:ext cx="431597" cy="621792"/>
            </a:xfrm>
            <a:prstGeom prst="arc">
              <a:avLst>
                <a:gd name="adj1" fmla="val 17956677"/>
                <a:gd name="adj2" fmla="val 3143819"/>
              </a:avLst>
            </a:prstGeom>
            <a:ln w="38100">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Arc 137"/>
            <p:cNvSpPr/>
            <p:nvPr/>
          </p:nvSpPr>
          <p:spPr>
            <a:xfrm>
              <a:off x="2815144" y="672389"/>
              <a:ext cx="431597" cy="621792"/>
            </a:xfrm>
            <a:prstGeom prst="arc">
              <a:avLst>
                <a:gd name="adj1" fmla="val 17956677"/>
                <a:gd name="adj2" fmla="val 3143819"/>
              </a:avLst>
            </a:prstGeom>
            <a:ln w="38100">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9" name="Group 138"/>
            <p:cNvGrpSpPr/>
            <p:nvPr/>
          </p:nvGrpSpPr>
          <p:grpSpPr>
            <a:xfrm>
              <a:off x="2662744" y="672389"/>
              <a:ext cx="817699" cy="621792"/>
              <a:chOff x="1821488" y="4608578"/>
              <a:chExt cx="817699" cy="621792"/>
            </a:xfrm>
          </p:grpSpPr>
          <p:grpSp>
            <p:nvGrpSpPr>
              <p:cNvPr id="140" name="Group 99"/>
              <p:cNvGrpSpPr>
                <a:grpSpLocks/>
              </p:cNvGrpSpPr>
              <p:nvPr/>
            </p:nvGrpSpPr>
            <p:grpSpPr bwMode="auto">
              <a:xfrm>
                <a:off x="1902585" y="4623207"/>
                <a:ext cx="736602" cy="539750"/>
                <a:chOff x="4829" y="1394"/>
                <a:chExt cx="464" cy="340"/>
              </a:xfrm>
            </p:grpSpPr>
            <p:sp>
              <p:nvSpPr>
                <p:cNvPr id="143" name="Freeform 4"/>
                <p:cNvSpPr>
                  <a:spLocks/>
                </p:cNvSpPr>
                <p:nvPr/>
              </p:nvSpPr>
              <p:spPr bwMode="auto">
                <a:xfrm>
                  <a:off x="5206" y="1394"/>
                  <a:ext cx="87" cy="332"/>
                </a:xfrm>
                <a:custGeom>
                  <a:avLst/>
                  <a:gdLst>
                    <a:gd name="T0" fmla="*/ 15 w 87"/>
                    <a:gd name="T1" fmla="*/ 0 h 332"/>
                    <a:gd name="T2" fmla="*/ 24 w 87"/>
                    <a:gd name="T3" fmla="*/ 2 h 332"/>
                    <a:gd name="T4" fmla="*/ 35 w 87"/>
                    <a:gd name="T5" fmla="*/ 6 h 332"/>
                    <a:gd name="T6" fmla="*/ 45 w 87"/>
                    <a:gd name="T7" fmla="*/ 15 h 332"/>
                    <a:gd name="T8" fmla="*/ 55 w 87"/>
                    <a:gd name="T9" fmla="*/ 27 h 332"/>
                    <a:gd name="T10" fmla="*/ 64 w 87"/>
                    <a:gd name="T11" fmla="*/ 43 h 332"/>
                    <a:gd name="T12" fmla="*/ 72 w 87"/>
                    <a:gd name="T13" fmla="*/ 67 h 332"/>
                    <a:gd name="T14" fmla="*/ 79 w 87"/>
                    <a:gd name="T15" fmla="*/ 96 h 332"/>
                    <a:gd name="T16" fmla="*/ 85 w 87"/>
                    <a:gd name="T17" fmla="*/ 127 h 332"/>
                    <a:gd name="T18" fmla="*/ 86 w 87"/>
                    <a:gd name="T19" fmla="*/ 160 h 332"/>
                    <a:gd name="T20" fmla="*/ 85 w 87"/>
                    <a:gd name="T21" fmla="*/ 194 h 332"/>
                    <a:gd name="T22" fmla="*/ 80 w 87"/>
                    <a:gd name="T23" fmla="*/ 231 h 332"/>
                    <a:gd name="T24" fmla="*/ 73 w 87"/>
                    <a:gd name="T25" fmla="*/ 264 h 332"/>
                    <a:gd name="T26" fmla="*/ 64 w 87"/>
                    <a:gd name="T27" fmla="*/ 286 h 332"/>
                    <a:gd name="T28" fmla="*/ 52 w 87"/>
                    <a:gd name="T29" fmla="*/ 305 h 332"/>
                    <a:gd name="T30" fmla="*/ 42 w 87"/>
                    <a:gd name="T31" fmla="*/ 320 h 332"/>
                    <a:gd name="T32" fmla="*/ 30 w 87"/>
                    <a:gd name="T33" fmla="*/ 326 h 332"/>
                    <a:gd name="T34" fmla="*/ 24 w 87"/>
                    <a:gd name="T35" fmla="*/ 329 h 332"/>
                    <a:gd name="T36" fmla="*/ 14 w 87"/>
                    <a:gd name="T37" fmla="*/ 329 h 332"/>
                    <a:gd name="T38" fmla="*/ 0 w 87"/>
                    <a:gd name="T39" fmla="*/ 331 h 332"/>
                    <a:gd name="T40" fmla="*/ 1 w 87"/>
                    <a:gd name="T41" fmla="*/ 0 h 332"/>
                    <a:gd name="T42" fmla="*/ 15 w 87"/>
                    <a:gd name="T43" fmla="*/ 0 h 3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7"/>
                    <a:gd name="T67" fmla="*/ 0 h 332"/>
                    <a:gd name="T68" fmla="*/ 87 w 87"/>
                    <a:gd name="T69" fmla="*/ 332 h 33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7" h="332">
                      <a:moveTo>
                        <a:pt x="15" y="0"/>
                      </a:moveTo>
                      <a:lnTo>
                        <a:pt x="24" y="2"/>
                      </a:lnTo>
                      <a:lnTo>
                        <a:pt x="35" y="6"/>
                      </a:lnTo>
                      <a:lnTo>
                        <a:pt x="45" y="15"/>
                      </a:lnTo>
                      <a:lnTo>
                        <a:pt x="55" y="27"/>
                      </a:lnTo>
                      <a:lnTo>
                        <a:pt x="64" y="43"/>
                      </a:lnTo>
                      <a:lnTo>
                        <a:pt x="72" y="67"/>
                      </a:lnTo>
                      <a:lnTo>
                        <a:pt x="79" y="96"/>
                      </a:lnTo>
                      <a:lnTo>
                        <a:pt x="85" y="127"/>
                      </a:lnTo>
                      <a:lnTo>
                        <a:pt x="86" y="160"/>
                      </a:lnTo>
                      <a:lnTo>
                        <a:pt x="85" y="194"/>
                      </a:lnTo>
                      <a:lnTo>
                        <a:pt x="80" y="231"/>
                      </a:lnTo>
                      <a:lnTo>
                        <a:pt x="73" y="264"/>
                      </a:lnTo>
                      <a:lnTo>
                        <a:pt x="64" y="286"/>
                      </a:lnTo>
                      <a:lnTo>
                        <a:pt x="52" y="305"/>
                      </a:lnTo>
                      <a:lnTo>
                        <a:pt x="42" y="320"/>
                      </a:lnTo>
                      <a:lnTo>
                        <a:pt x="30" y="326"/>
                      </a:lnTo>
                      <a:lnTo>
                        <a:pt x="24" y="329"/>
                      </a:lnTo>
                      <a:lnTo>
                        <a:pt x="14" y="329"/>
                      </a:lnTo>
                      <a:lnTo>
                        <a:pt x="0" y="331"/>
                      </a:lnTo>
                      <a:lnTo>
                        <a:pt x="1" y="0"/>
                      </a:lnTo>
                      <a:lnTo>
                        <a:pt x="15" y="0"/>
                      </a:lnTo>
                    </a:path>
                  </a:pathLst>
                </a:custGeom>
                <a:gradFill rotWithShape="0">
                  <a:gsLst>
                    <a:gs pos="0">
                      <a:srgbClr val="FFFFFF"/>
                    </a:gs>
                    <a:gs pos="100000">
                      <a:srgbClr val="969696"/>
                    </a:gs>
                  </a:gsLst>
                  <a:lin ang="5400000" scaled="1"/>
                </a:gradFill>
                <a:ln w="12700" cap="rnd">
                  <a:solidFill>
                    <a:srgbClr val="000000"/>
                  </a:solidFill>
                  <a:round/>
                  <a:headEnd type="none" w="sm" len="sm"/>
                  <a:tailEnd type="none" w="sm" len="sm"/>
                </a:ln>
              </p:spPr>
              <p:txBody>
                <a:bodyPr/>
                <a:lstStyle/>
                <a:p>
                  <a:endParaRPr lang="en-US"/>
                </a:p>
              </p:txBody>
            </p:sp>
            <p:sp>
              <p:nvSpPr>
                <p:cNvPr id="144" name="Oval 5"/>
                <p:cNvSpPr>
                  <a:spLocks noChangeArrowheads="1"/>
                </p:cNvSpPr>
                <p:nvPr/>
              </p:nvSpPr>
              <p:spPr bwMode="auto">
                <a:xfrm>
                  <a:off x="5138" y="1396"/>
                  <a:ext cx="136" cy="327"/>
                </a:xfrm>
                <a:prstGeom prst="ellipse">
                  <a:avLst/>
                </a:prstGeom>
                <a:gradFill rotWithShape="0">
                  <a:gsLst>
                    <a:gs pos="0">
                      <a:srgbClr val="C6C6C6"/>
                    </a:gs>
                    <a:gs pos="100000">
                      <a:srgbClr val="DDDDDD"/>
                    </a:gs>
                  </a:gsLst>
                  <a:lin ang="2700000" scaled="1"/>
                </a:gradFill>
                <a:ln w="12700">
                  <a:solidFill>
                    <a:srgbClr val="000000"/>
                  </a:solidFill>
                  <a:round/>
                  <a:headEnd/>
                  <a:tailEnd/>
                </a:ln>
              </p:spPr>
              <p:txBody>
                <a:bodyPr wrap="none" anchor="ctr"/>
                <a:lstStyle/>
                <a:p>
                  <a:endParaRPr lang="en-US"/>
                </a:p>
              </p:txBody>
            </p:sp>
            <p:sp>
              <p:nvSpPr>
                <p:cNvPr id="145" name="Freeform 6"/>
                <p:cNvSpPr>
                  <a:spLocks/>
                </p:cNvSpPr>
                <p:nvPr/>
              </p:nvSpPr>
              <p:spPr bwMode="auto">
                <a:xfrm>
                  <a:off x="4916" y="1420"/>
                  <a:ext cx="324" cy="290"/>
                </a:xfrm>
                <a:custGeom>
                  <a:avLst/>
                  <a:gdLst>
                    <a:gd name="T0" fmla="*/ 264 w 324"/>
                    <a:gd name="T1" fmla="*/ 0 h 290"/>
                    <a:gd name="T2" fmla="*/ 271 w 324"/>
                    <a:gd name="T3" fmla="*/ 2 h 290"/>
                    <a:gd name="T4" fmla="*/ 281 w 324"/>
                    <a:gd name="T5" fmla="*/ 5 h 290"/>
                    <a:gd name="T6" fmla="*/ 289 w 324"/>
                    <a:gd name="T7" fmla="*/ 13 h 290"/>
                    <a:gd name="T8" fmla="*/ 296 w 324"/>
                    <a:gd name="T9" fmla="*/ 22 h 290"/>
                    <a:gd name="T10" fmla="*/ 305 w 324"/>
                    <a:gd name="T11" fmla="*/ 37 h 290"/>
                    <a:gd name="T12" fmla="*/ 312 w 324"/>
                    <a:gd name="T13" fmla="*/ 56 h 290"/>
                    <a:gd name="T14" fmla="*/ 318 w 324"/>
                    <a:gd name="T15" fmla="*/ 82 h 290"/>
                    <a:gd name="T16" fmla="*/ 323 w 324"/>
                    <a:gd name="T17" fmla="*/ 108 h 290"/>
                    <a:gd name="T18" fmla="*/ 323 w 324"/>
                    <a:gd name="T19" fmla="*/ 133 h 290"/>
                    <a:gd name="T20" fmla="*/ 323 w 324"/>
                    <a:gd name="T21" fmla="*/ 166 h 290"/>
                    <a:gd name="T22" fmla="*/ 319 w 324"/>
                    <a:gd name="T23" fmla="*/ 197 h 290"/>
                    <a:gd name="T24" fmla="*/ 311 w 324"/>
                    <a:gd name="T25" fmla="*/ 226 h 290"/>
                    <a:gd name="T26" fmla="*/ 305 w 324"/>
                    <a:gd name="T27" fmla="*/ 244 h 290"/>
                    <a:gd name="T28" fmla="*/ 296 w 324"/>
                    <a:gd name="T29" fmla="*/ 261 h 290"/>
                    <a:gd name="T30" fmla="*/ 286 w 324"/>
                    <a:gd name="T31" fmla="*/ 272 h 290"/>
                    <a:gd name="T32" fmla="*/ 276 w 324"/>
                    <a:gd name="T33" fmla="*/ 279 h 290"/>
                    <a:gd name="T34" fmla="*/ 271 w 324"/>
                    <a:gd name="T35" fmla="*/ 281 h 290"/>
                    <a:gd name="T36" fmla="*/ 263 w 324"/>
                    <a:gd name="T37" fmla="*/ 281 h 290"/>
                    <a:gd name="T38" fmla="*/ 0 w 324"/>
                    <a:gd name="T39" fmla="*/ 289 h 290"/>
                    <a:gd name="T40" fmla="*/ 1 w 324"/>
                    <a:gd name="T41" fmla="*/ 0 h 290"/>
                    <a:gd name="T42" fmla="*/ 264 w 324"/>
                    <a:gd name="T43" fmla="*/ 0 h 2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4"/>
                    <a:gd name="T67" fmla="*/ 0 h 290"/>
                    <a:gd name="T68" fmla="*/ 324 w 324"/>
                    <a:gd name="T69" fmla="*/ 290 h 29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4" h="290">
                      <a:moveTo>
                        <a:pt x="264" y="0"/>
                      </a:moveTo>
                      <a:lnTo>
                        <a:pt x="271" y="2"/>
                      </a:lnTo>
                      <a:lnTo>
                        <a:pt x="281" y="5"/>
                      </a:lnTo>
                      <a:lnTo>
                        <a:pt x="289" y="13"/>
                      </a:lnTo>
                      <a:lnTo>
                        <a:pt x="296" y="22"/>
                      </a:lnTo>
                      <a:lnTo>
                        <a:pt x="305" y="37"/>
                      </a:lnTo>
                      <a:lnTo>
                        <a:pt x="312" y="56"/>
                      </a:lnTo>
                      <a:lnTo>
                        <a:pt x="318" y="82"/>
                      </a:lnTo>
                      <a:lnTo>
                        <a:pt x="323" y="108"/>
                      </a:lnTo>
                      <a:lnTo>
                        <a:pt x="323" y="133"/>
                      </a:lnTo>
                      <a:lnTo>
                        <a:pt x="323" y="166"/>
                      </a:lnTo>
                      <a:lnTo>
                        <a:pt x="319" y="197"/>
                      </a:lnTo>
                      <a:lnTo>
                        <a:pt x="311" y="226"/>
                      </a:lnTo>
                      <a:lnTo>
                        <a:pt x="305" y="244"/>
                      </a:lnTo>
                      <a:lnTo>
                        <a:pt x="296" y="261"/>
                      </a:lnTo>
                      <a:lnTo>
                        <a:pt x="286" y="272"/>
                      </a:lnTo>
                      <a:lnTo>
                        <a:pt x="276" y="279"/>
                      </a:lnTo>
                      <a:lnTo>
                        <a:pt x="271" y="281"/>
                      </a:lnTo>
                      <a:lnTo>
                        <a:pt x="263" y="281"/>
                      </a:lnTo>
                      <a:lnTo>
                        <a:pt x="0" y="289"/>
                      </a:lnTo>
                      <a:lnTo>
                        <a:pt x="1" y="0"/>
                      </a:lnTo>
                      <a:lnTo>
                        <a:pt x="264" y="0"/>
                      </a:lnTo>
                    </a:path>
                  </a:pathLst>
                </a:custGeom>
                <a:gradFill rotWithShape="0">
                  <a:gsLst>
                    <a:gs pos="0">
                      <a:srgbClr val="4C667F"/>
                    </a:gs>
                    <a:gs pos="50000">
                      <a:srgbClr val="99CCFF"/>
                    </a:gs>
                    <a:gs pos="100000">
                      <a:srgbClr val="4C667F"/>
                    </a:gs>
                  </a:gsLst>
                  <a:lin ang="5400000" scaled="1"/>
                </a:gradFill>
                <a:ln w="12700" cap="rnd">
                  <a:solidFill>
                    <a:srgbClr val="000000"/>
                  </a:solidFill>
                  <a:round/>
                  <a:headEnd type="none" w="sm" len="sm"/>
                  <a:tailEnd type="none" w="sm" len="sm"/>
                </a:ln>
              </p:spPr>
              <p:txBody>
                <a:bodyPr/>
                <a:lstStyle/>
                <a:p>
                  <a:endParaRPr lang="en-US"/>
                </a:p>
              </p:txBody>
            </p:sp>
            <p:sp>
              <p:nvSpPr>
                <p:cNvPr id="146" name="Freeform 7"/>
                <p:cNvSpPr>
                  <a:spLocks/>
                </p:cNvSpPr>
                <p:nvPr/>
              </p:nvSpPr>
              <p:spPr bwMode="auto">
                <a:xfrm>
                  <a:off x="4880" y="1394"/>
                  <a:ext cx="83" cy="340"/>
                </a:xfrm>
                <a:custGeom>
                  <a:avLst/>
                  <a:gdLst>
                    <a:gd name="T0" fmla="*/ 23 w 83"/>
                    <a:gd name="T1" fmla="*/ 0 h 340"/>
                    <a:gd name="T2" fmla="*/ 30 w 83"/>
                    <a:gd name="T3" fmla="*/ 2 h 340"/>
                    <a:gd name="T4" fmla="*/ 40 w 83"/>
                    <a:gd name="T5" fmla="*/ 6 h 340"/>
                    <a:gd name="T6" fmla="*/ 48 w 83"/>
                    <a:gd name="T7" fmla="*/ 16 h 340"/>
                    <a:gd name="T8" fmla="*/ 55 w 83"/>
                    <a:gd name="T9" fmla="*/ 27 h 340"/>
                    <a:gd name="T10" fmla="*/ 64 w 83"/>
                    <a:gd name="T11" fmla="*/ 44 h 340"/>
                    <a:gd name="T12" fmla="*/ 70 w 83"/>
                    <a:gd name="T13" fmla="*/ 68 h 340"/>
                    <a:gd name="T14" fmla="*/ 76 w 83"/>
                    <a:gd name="T15" fmla="*/ 98 h 340"/>
                    <a:gd name="T16" fmla="*/ 81 w 83"/>
                    <a:gd name="T17" fmla="*/ 131 h 340"/>
                    <a:gd name="T18" fmla="*/ 82 w 83"/>
                    <a:gd name="T19" fmla="*/ 162 h 340"/>
                    <a:gd name="T20" fmla="*/ 81 w 83"/>
                    <a:gd name="T21" fmla="*/ 199 h 340"/>
                    <a:gd name="T22" fmla="*/ 77 w 83"/>
                    <a:gd name="T23" fmla="*/ 237 h 340"/>
                    <a:gd name="T24" fmla="*/ 70 w 83"/>
                    <a:gd name="T25" fmla="*/ 273 h 340"/>
                    <a:gd name="T26" fmla="*/ 64 w 83"/>
                    <a:gd name="T27" fmla="*/ 294 h 340"/>
                    <a:gd name="T28" fmla="*/ 54 w 83"/>
                    <a:gd name="T29" fmla="*/ 313 h 340"/>
                    <a:gd name="T30" fmla="*/ 45 w 83"/>
                    <a:gd name="T31" fmla="*/ 328 h 340"/>
                    <a:gd name="T32" fmla="*/ 35 w 83"/>
                    <a:gd name="T33" fmla="*/ 335 h 340"/>
                    <a:gd name="T34" fmla="*/ 30 w 83"/>
                    <a:gd name="T35" fmla="*/ 339 h 340"/>
                    <a:gd name="T36" fmla="*/ 22 w 83"/>
                    <a:gd name="T37" fmla="*/ 339 h 340"/>
                    <a:gd name="T38" fmla="*/ 0 w 83"/>
                    <a:gd name="T39" fmla="*/ 339 h 340"/>
                    <a:gd name="T40" fmla="*/ 0 w 83"/>
                    <a:gd name="T41" fmla="*/ 0 h 340"/>
                    <a:gd name="T42" fmla="*/ 23 w 83"/>
                    <a:gd name="T43" fmla="*/ 0 h 3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340"/>
                    <a:gd name="T68" fmla="*/ 83 w 83"/>
                    <a:gd name="T69" fmla="*/ 340 h 3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340">
                      <a:moveTo>
                        <a:pt x="23" y="0"/>
                      </a:moveTo>
                      <a:lnTo>
                        <a:pt x="30" y="2"/>
                      </a:lnTo>
                      <a:lnTo>
                        <a:pt x="40" y="6"/>
                      </a:lnTo>
                      <a:lnTo>
                        <a:pt x="48" y="16"/>
                      </a:lnTo>
                      <a:lnTo>
                        <a:pt x="55" y="27"/>
                      </a:lnTo>
                      <a:lnTo>
                        <a:pt x="64" y="44"/>
                      </a:lnTo>
                      <a:lnTo>
                        <a:pt x="70" y="68"/>
                      </a:lnTo>
                      <a:lnTo>
                        <a:pt x="76" y="98"/>
                      </a:lnTo>
                      <a:lnTo>
                        <a:pt x="81" y="131"/>
                      </a:lnTo>
                      <a:lnTo>
                        <a:pt x="82" y="162"/>
                      </a:lnTo>
                      <a:lnTo>
                        <a:pt x="81" y="199"/>
                      </a:lnTo>
                      <a:lnTo>
                        <a:pt x="77" y="237"/>
                      </a:lnTo>
                      <a:lnTo>
                        <a:pt x="70" y="273"/>
                      </a:lnTo>
                      <a:lnTo>
                        <a:pt x="64" y="294"/>
                      </a:lnTo>
                      <a:lnTo>
                        <a:pt x="54" y="313"/>
                      </a:lnTo>
                      <a:lnTo>
                        <a:pt x="45" y="328"/>
                      </a:lnTo>
                      <a:lnTo>
                        <a:pt x="35" y="335"/>
                      </a:lnTo>
                      <a:lnTo>
                        <a:pt x="30" y="339"/>
                      </a:lnTo>
                      <a:lnTo>
                        <a:pt x="22" y="339"/>
                      </a:lnTo>
                      <a:lnTo>
                        <a:pt x="0" y="339"/>
                      </a:lnTo>
                      <a:lnTo>
                        <a:pt x="0" y="0"/>
                      </a:lnTo>
                      <a:lnTo>
                        <a:pt x="23" y="0"/>
                      </a:lnTo>
                    </a:path>
                  </a:pathLst>
                </a:custGeom>
                <a:gradFill rotWithShape="0">
                  <a:gsLst>
                    <a:gs pos="0">
                      <a:srgbClr val="FFFFFF"/>
                    </a:gs>
                    <a:gs pos="100000">
                      <a:srgbClr val="969696"/>
                    </a:gs>
                  </a:gsLst>
                  <a:lin ang="5400000" scaled="1"/>
                </a:gradFill>
                <a:ln w="12700" cap="rnd">
                  <a:solidFill>
                    <a:srgbClr val="000000"/>
                  </a:solidFill>
                  <a:round/>
                  <a:headEnd type="none" w="sm" len="sm"/>
                  <a:tailEnd type="none" w="sm" len="sm"/>
                </a:ln>
              </p:spPr>
              <p:txBody>
                <a:bodyPr/>
                <a:lstStyle/>
                <a:p>
                  <a:endParaRPr lang="en-US"/>
                </a:p>
              </p:txBody>
            </p:sp>
            <p:sp>
              <p:nvSpPr>
                <p:cNvPr id="147" name="Oval 8"/>
                <p:cNvSpPr>
                  <a:spLocks noChangeArrowheads="1"/>
                </p:cNvSpPr>
                <p:nvPr/>
              </p:nvSpPr>
              <p:spPr bwMode="auto">
                <a:xfrm>
                  <a:off x="4829" y="1396"/>
                  <a:ext cx="112" cy="335"/>
                </a:xfrm>
                <a:prstGeom prst="ellipse">
                  <a:avLst/>
                </a:prstGeom>
                <a:gradFill rotWithShape="0">
                  <a:gsLst>
                    <a:gs pos="0">
                      <a:srgbClr val="C6C6C6"/>
                    </a:gs>
                    <a:gs pos="100000">
                      <a:srgbClr val="DDDDDD"/>
                    </a:gs>
                  </a:gsLst>
                  <a:lin ang="2700000" scaled="1"/>
                </a:gradFill>
                <a:ln w="12700">
                  <a:solidFill>
                    <a:srgbClr val="000000"/>
                  </a:solidFill>
                  <a:round/>
                  <a:headEnd/>
                  <a:tailEnd/>
                </a:ln>
              </p:spPr>
              <p:txBody>
                <a:bodyPr wrap="none" anchor="ctr"/>
                <a:lstStyle/>
                <a:p>
                  <a:endParaRPr lang="en-US"/>
                </a:p>
              </p:txBody>
            </p:sp>
            <p:sp>
              <p:nvSpPr>
                <p:cNvPr id="148" name="Oval 9"/>
                <p:cNvSpPr>
                  <a:spLocks noChangeArrowheads="1"/>
                </p:cNvSpPr>
                <p:nvPr/>
              </p:nvSpPr>
              <p:spPr bwMode="auto">
                <a:xfrm>
                  <a:off x="4872" y="1534"/>
                  <a:ext cx="20" cy="58"/>
                </a:xfrm>
                <a:prstGeom prst="ellipse">
                  <a:avLst/>
                </a:prstGeom>
                <a:gradFill rotWithShape="0">
                  <a:gsLst>
                    <a:gs pos="0">
                      <a:srgbClr val="606060"/>
                    </a:gs>
                    <a:gs pos="100000">
                      <a:srgbClr val="C0C0C0"/>
                    </a:gs>
                  </a:gsLst>
                  <a:lin ang="5400000" scaled="1"/>
                </a:gradFill>
                <a:ln w="12700">
                  <a:solidFill>
                    <a:srgbClr val="000000"/>
                  </a:solidFill>
                  <a:round/>
                  <a:headEnd/>
                  <a:tailEnd/>
                </a:ln>
              </p:spPr>
              <p:txBody>
                <a:bodyPr wrap="none" anchor="ctr"/>
                <a:lstStyle/>
                <a:p>
                  <a:endParaRPr lang="en-US"/>
                </a:p>
              </p:txBody>
            </p:sp>
            <p:sp>
              <p:nvSpPr>
                <p:cNvPr id="149" name="Arc 10"/>
                <p:cNvSpPr>
                  <a:spLocks/>
                </p:cNvSpPr>
                <p:nvPr/>
              </p:nvSpPr>
              <p:spPr bwMode="auto">
                <a:xfrm>
                  <a:off x="5161" y="1588"/>
                  <a:ext cx="53" cy="114"/>
                </a:xfrm>
                <a:custGeom>
                  <a:avLst/>
                  <a:gdLst>
                    <a:gd name="T0" fmla="*/ 0 w 21600"/>
                    <a:gd name="T1" fmla="*/ 0 h 21795"/>
                    <a:gd name="T2" fmla="*/ 0 w 21600"/>
                    <a:gd name="T3" fmla="*/ 0 h 21795"/>
                    <a:gd name="T4" fmla="*/ 0 w 21600"/>
                    <a:gd name="T5" fmla="*/ 0 h 21795"/>
                    <a:gd name="T6" fmla="*/ 0 60000 65536"/>
                    <a:gd name="T7" fmla="*/ 0 60000 65536"/>
                    <a:gd name="T8" fmla="*/ 0 60000 65536"/>
                    <a:gd name="T9" fmla="*/ 0 w 21600"/>
                    <a:gd name="T10" fmla="*/ 0 h 21795"/>
                    <a:gd name="T11" fmla="*/ 21600 w 21600"/>
                    <a:gd name="T12" fmla="*/ 21795 h 21795"/>
                  </a:gdLst>
                  <a:ahLst/>
                  <a:cxnLst>
                    <a:cxn ang="T6">
                      <a:pos x="T0" y="T1"/>
                    </a:cxn>
                    <a:cxn ang="T7">
                      <a:pos x="T2" y="T3"/>
                    </a:cxn>
                    <a:cxn ang="T8">
                      <a:pos x="T4" y="T5"/>
                    </a:cxn>
                  </a:cxnLst>
                  <a:rect l="T9" t="T10" r="T11" b="T12"/>
                  <a:pathLst>
                    <a:path w="21600" h="21795" fill="none" extrusionOk="0">
                      <a:moveTo>
                        <a:pt x="21599" y="-1"/>
                      </a:moveTo>
                      <a:cubicBezTo>
                        <a:pt x="21599" y="64"/>
                        <a:pt x="21600" y="129"/>
                        <a:pt x="21600" y="195"/>
                      </a:cubicBezTo>
                      <a:cubicBezTo>
                        <a:pt x="21600" y="12124"/>
                        <a:pt x="11929" y="21794"/>
                        <a:pt x="0" y="21795"/>
                      </a:cubicBezTo>
                    </a:path>
                    <a:path w="21600" h="21795" stroke="0" extrusionOk="0">
                      <a:moveTo>
                        <a:pt x="21599" y="-1"/>
                      </a:moveTo>
                      <a:cubicBezTo>
                        <a:pt x="21599" y="64"/>
                        <a:pt x="21600" y="129"/>
                        <a:pt x="21600" y="195"/>
                      </a:cubicBezTo>
                      <a:cubicBezTo>
                        <a:pt x="21600" y="12124"/>
                        <a:pt x="11929" y="21794"/>
                        <a:pt x="0" y="21795"/>
                      </a:cubicBezTo>
                      <a:lnTo>
                        <a:pt x="0" y="195"/>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50" name="Arc 11"/>
                <p:cNvSpPr>
                  <a:spLocks/>
                </p:cNvSpPr>
                <p:nvPr/>
              </p:nvSpPr>
              <p:spPr bwMode="auto">
                <a:xfrm>
                  <a:off x="4939" y="1595"/>
                  <a:ext cx="38" cy="1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51" name="Arc 12"/>
                <p:cNvSpPr>
                  <a:spLocks/>
                </p:cNvSpPr>
                <p:nvPr/>
              </p:nvSpPr>
              <p:spPr bwMode="auto">
                <a:xfrm>
                  <a:off x="5049" y="1571"/>
                  <a:ext cx="43" cy="13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52" name="Arc 13"/>
                <p:cNvSpPr>
                  <a:spLocks/>
                </p:cNvSpPr>
                <p:nvPr/>
              </p:nvSpPr>
              <p:spPr bwMode="auto">
                <a:xfrm>
                  <a:off x="5125" y="1568"/>
                  <a:ext cx="56" cy="136"/>
                </a:xfrm>
                <a:custGeom>
                  <a:avLst/>
                  <a:gdLst>
                    <a:gd name="T0" fmla="*/ 0 w 21600"/>
                    <a:gd name="T1" fmla="*/ 0 h 21763"/>
                    <a:gd name="T2" fmla="*/ 0 w 21600"/>
                    <a:gd name="T3" fmla="*/ 0 h 21763"/>
                    <a:gd name="T4" fmla="*/ 0 w 21600"/>
                    <a:gd name="T5" fmla="*/ 0 h 21763"/>
                    <a:gd name="T6" fmla="*/ 0 60000 65536"/>
                    <a:gd name="T7" fmla="*/ 0 60000 65536"/>
                    <a:gd name="T8" fmla="*/ 0 60000 65536"/>
                    <a:gd name="T9" fmla="*/ 0 w 21600"/>
                    <a:gd name="T10" fmla="*/ 0 h 21763"/>
                    <a:gd name="T11" fmla="*/ 21600 w 21600"/>
                    <a:gd name="T12" fmla="*/ 21763 h 21763"/>
                  </a:gdLst>
                  <a:ahLst/>
                  <a:cxnLst>
                    <a:cxn ang="T6">
                      <a:pos x="T0" y="T1"/>
                    </a:cxn>
                    <a:cxn ang="T7">
                      <a:pos x="T2" y="T3"/>
                    </a:cxn>
                    <a:cxn ang="T8">
                      <a:pos x="T4" y="T5"/>
                    </a:cxn>
                  </a:cxnLst>
                  <a:rect l="T9" t="T10" r="T11" b="T12"/>
                  <a:pathLst>
                    <a:path w="21600" h="21763" fill="none" extrusionOk="0">
                      <a:moveTo>
                        <a:pt x="21599" y="-1"/>
                      </a:moveTo>
                      <a:cubicBezTo>
                        <a:pt x="21599" y="54"/>
                        <a:pt x="21600" y="108"/>
                        <a:pt x="21600" y="163"/>
                      </a:cubicBezTo>
                      <a:cubicBezTo>
                        <a:pt x="21600" y="12092"/>
                        <a:pt x="11929" y="21762"/>
                        <a:pt x="0" y="21763"/>
                      </a:cubicBezTo>
                    </a:path>
                    <a:path w="21600" h="21763" stroke="0" extrusionOk="0">
                      <a:moveTo>
                        <a:pt x="21599" y="-1"/>
                      </a:moveTo>
                      <a:cubicBezTo>
                        <a:pt x="21599" y="54"/>
                        <a:pt x="21600" y="108"/>
                        <a:pt x="21600" y="163"/>
                      </a:cubicBezTo>
                      <a:cubicBezTo>
                        <a:pt x="21600" y="12092"/>
                        <a:pt x="11929" y="21762"/>
                        <a:pt x="0" y="21763"/>
                      </a:cubicBezTo>
                      <a:lnTo>
                        <a:pt x="0" y="163"/>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53" name="Arc 14"/>
                <p:cNvSpPr>
                  <a:spLocks/>
                </p:cNvSpPr>
                <p:nvPr/>
              </p:nvSpPr>
              <p:spPr bwMode="auto">
                <a:xfrm>
                  <a:off x="5087" y="1590"/>
                  <a:ext cx="51" cy="114"/>
                </a:xfrm>
                <a:custGeom>
                  <a:avLst/>
                  <a:gdLst>
                    <a:gd name="T0" fmla="*/ 0 w 21600"/>
                    <a:gd name="T1" fmla="*/ 0 h 21795"/>
                    <a:gd name="T2" fmla="*/ 0 w 21600"/>
                    <a:gd name="T3" fmla="*/ 0 h 21795"/>
                    <a:gd name="T4" fmla="*/ 0 w 21600"/>
                    <a:gd name="T5" fmla="*/ 0 h 21795"/>
                    <a:gd name="T6" fmla="*/ 0 60000 65536"/>
                    <a:gd name="T7" fmla="*/ 0 60000 65536"/>
                    <a:gd name="T8" fmla="*/ 0 60000 65536"/>
                    <a:gd name="T9" fmla="*/ 0 w 21600"/>
                    <a:gd name="T10" fmla="*/ 0 h 21795"/>
                    <a:gd name="T11" fmla="*/ 21600 w 21600"/>
                    <a:gd name="T12" fmla="*/ 21795 h 21795"/>
                  </a:gdLst>
                  <a:ahLst/>
                  <a:cxnLst>
                    <a:cxn ang="T6">
                      <a:pos x="T0" y="T1"/>
                    </a:cxn>
                    <a:cxn ang="T7">
                      <a:pos x="T2" y="T3"/>
                    </a:cxn>
                    <a:cxn ang="T8">
                      <a:pos x="T4" y="T5"/>
                    </a:cxn>
                  </a:cxnLst>
                  <a:rect l="T9" t="T10" r="T11" b="T12"/>
                  <a:pathLst>
                    <a:path w="21600" h="21795" fill="none" extrusionOk="0">
                      <a:moveTo>
                        <a:pt x="21599" y="-1"/>
                      </a:moveTo>
                      <a:cubicBezTo>
                        <a:pt x="21599" y="64"/>
                        <a:pt x="21600" y="129"/>
                        <a:pt x="21600" y="195"/>
                      </a:cubicBezTo>
                      <a:cubicBezTo>
                        <a:pt x="21600" y="12124"/>
                        <a:pt x="11929" y="21794"/>
                        <a:pt x="0" y="21795"/>
                      </a:cubicBezTo>
                    </a:path>
                    <a:path w="21600" h="21795" stroke="0" extrusionOk="0">
                      <a:moveTo>
                        <a:pt x="21599" y="-1"/>
                      </a:moveTo>
                      <a:cubicBezTo>
                        <a:pt x="21599" y="64"/>
                        <a:pt x="21600" y="129"/>
                        <a:pt x="21600" y="195"/>
                      </a:cubicBezTo>
                      <a:cubicBezTo>
                        <a:pt x="21600" y="12124"/>
                        <a:pt x="11929" y="21794"/>
                        <a:pt x="0" y="21795"/>
                      </a:cubicBezTo>
                      <a:lnTo>
                        <a:pt x="0" y="195"/>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54" name="Arc 15"/>
                <p:cNvSpPr>
                  <a:spLocks/>
                </p:cNvSpPr>
                <p:nvPr/>
              </p:nvSpPr>
              <p:spPr bwMode="auto">
                <a:xfrm>
                  <a:off x="5005" y="1604"/>
                  <a:ext cx="43" cy="103"/>
                </a:xfrm>
                <a:custGeom>
                  <a:avLst/>
                  <a:gdLst>
                    <a:gd name="T0" fmla="*/ 0 w 21600"/>
                    <a:gd name="T1" fmla="*/ 0 h 21817"/>
                    <a:gd name="T2" fmla="*/ 0 w 21600"/>
                    <a:gd name="T3" fmla="*/ 0 h 21817"/>
                    <a:gd name="T4" fmla="*/ 0 w 21600"/>
                    <a:gd name="T5" fmla="*/ 0 h 21817"/>
                    <a:gd name="T6" fmla="*/ 0 60000 65536"/>
                    <a:gd name="T7" fmla="*/ 0 60000 65536"/>
                    <a:gd name="T8" fmla="*/ 0 60000 65536"/>
                    <a:gd name="T9" fmla="*/ 0 w 21600"/>
                    <a:gd name="T10" fmla="*/ 0 h 21817"/>
                    <a:gd name="T11" fmla="*/ 21600 w 21600"/>
                    <a:gd name="T12" fmla="*/ 21817 h 21817"/>
                  </a:gdLst>
                  <a:ahLst/>
                  <a:cxnLst>
                    <a:cxn ang="T6">
                      <a:pos x="T0" y="T1"/>
                    </a:cxn>
                    <a:cxn ang="T7">
                      <a:pos x="T2" y="T3"/>
                    </a:cxn>
                    <a:cxn ang="T8">
                      <a:pos x="T4" y="T5"/>
                    </a:cxn>
                  </a:cxnLst>
                  <a:rect l="T9" t="T10" r="T11" b="T12"/>
                  <a:pathLst>
                    <a:path w="21600" h="21817" fill="none" extrusionOk="0">
                      <a:moveTo>
                        <a:pt x="21598" y="0"/>
                      </a:moveTo>
                      <a:cubicBezTo>
                        <a:pt x="21599" y="72"/>
                        <a:pt x="21600" y="144"/>
                        <a:pt x="21600" y="217"/>
                      </a:cubicBezTo>
                      <a:cubicBezTo>
                        <a:pt x="21600" y="12146"/>
                        <a:pt x="11929" y="21816"/>
                        <a:pt x="0" y="21817"/>
                      </a:cubicBezTo>
                    </a:path>
                    <a:path w="21600" h="21817" stroke="0" extrusionOk="0">
                      <a:moveTo>
                        <a:pt x="21598" y="0"/>
                      </a:moveTo>
                      <a:cubicBezTo>
                        <a:pt x="21599" y="72"/>
                        <a:pt x="21600" y="144"/>
                        <a:pt x="21600" y="217"/>
                      </a:cubicBezTo>
                      <a:cubicBezTo>
                        <a:pt x="21600" y="12146"/>
                        <a:pt x="11929" y="21816"/>
                        <a:pt x="0" y="21817"/>
                      </a:cubicBezTo>
                      <a:lnTo>
                        <a:pt x="0" y="21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55" name="Arc 16"/>
                <p:cNvSpPr>
                  <a:spLocks/>
                </p:cNvSpPr>
                <p:nvPr/>
              </p:nvSpPr>
              <p:spPr bwMode="auto">
                <a:xfrm>
                  <a:off x="4978" y="1581"/>
                  <a:ext cx="38" cy="126"/>
                </a:xfrm>
                <a:custGeom>
                  <a:avLst/>
                  <a:gdLst>
                    <a:gd name="T0" fmla="*/ 0 w 21600"/>
                    <a:gd name="T1" fmla="*/ 0 h 21777"/>
                    <a:gd name="T2" fmla="*/ 0 w 21600"/>
                    <a:gd name="T3" fmla="*/ 0 h 21777"/>
                    <a:gd name="T4" fmla="*/ 0 w 21600"/>
                    <a:gd name="T5" fmla="*/ 0 h 21777"/>
                    <a:gd name="T6" fmla="*/ 0 60000 65536"/>
                    <a:gd name="T7" fmla="*/ 0 60000 65536"/>
                    <a:gd name="T8" fmla="*/ 0 60000 65536"/>
                    <a:gd name="T9" fmla="*/ 0 w 21600"/>
                    <a:gd name="T10" fmla="*/ 0 h 21777"/>
                    <a:gd name="T11" fmla="*/ 21600 w 21600"/>
                    <a:gd name="T12" fmla="*/ 21777 h 21777"/>
                  </a:gdLst>
                  <a:ahLst/>
                  <a:cxnLst>
                    <a:cxn ang="T6">
                      <a:pos x="T0" y="T1"/>
                    </a:cxn>
                    <a:cxn ang="T7">
                      <a:pos x="T2" y="T3"/>
                    </a:cxn>
                    <a:cxn ang="T8">
                      <a:pos x="T4" y="T5"/>
                    </a:cxn>
                  </a:cxnLst>
                  <a:rect l="T9" t="T10" r="T11" b="T12"/>
                  <a:pathLst>
                    <a:path w="21600" h="21777" fill="none" extrusionOk="0">
                      <a:moveTo>
                        <a:pt x="21599" y="-1"/>
                      </a:moveTo>
                      <a:cubicBezTo>
                        <a:pt x="21599" y="58"/>
                        <a:pt x="21600" y="117"/>
                        <a:pt x="21600" y="177"/>
                      </a:cubicBezTo>
                      <a:cubicBezTo>
                        <a:pt x="21600" y="12106"/>
                        <a:pt x="11929" y="21776"/>
                        <a:pt x="0" y="21777"/>
                      </a:cubicBezTo>
                    </a:path>
                    <a:path w="21600" h="21777" stroke="0" extrusionOk="0">
                      <a:moveTo>
                        <a:pt x="21599" y="-1"/>
                      </a:moveTo>
                      <a:cubicBezTo>
                        <a:pt x="21599" y="58"/>
                        <a:pt x="21600" y="117"/>
                        <a:pt x="21600" y="177"/>
                      </a:cubicBezTo>
                      <a:cubicBezTo>
                        <a:pt x="21600" y="12106"/>
                        <a:pt x="11929" y="21776"/>
                        <a:pt x="0" y="21777"/>
                      </a:cubicBezTo>
                      <a:lnTo>
                        <a:pt x="0" y="17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56" name="Arc 17"/>
                <p:cNvSpPr>
                  <a:spLocks/>
                </p:cNvSpPr>
                <p:nvPr/>
              </p:nvSpPr>
              <p:spPr bwMode="auto">
                <a:xfrm>
                  <a:off x="5022" y="1604"/>
                  <a:ext cx="43" cy="103"/>
                </a:xfrm>
                <a:custGeom>
                  <a:avLst/>
                  <a:gdLst>
                    <a:gd name="T0" fmla="*/ 0 w 21600"/>
                    <a:gd name="T1" fmla="*/ 0 h 21817"/>
                    <a:gd name="T2" fmla="*/ 0 w 21600"/>
                    <a:gd name="T3" fmla="*/ 0 h 21817"/>
                    <a:gd name="T4" fmla="*/ 0 w 21600"/>
                    <a:gd name="T5" fmla="*/ 0 h 21817"/>
                    <a:gd name="T6" fmla="*/ 0 60000 65536"/>
                    <a:gd name="T7" fmla="*/ 0 60000 65536"/>
                    <a:gd name="T8" fmla="*/ 0 60000 65536"/>
                    <a:gd name="T9" fmla="*/ 0 w 21600"/>
                    <a:gd name="T10" fmla="*/ 0 h 21817"/>
                    <a:gd name="T11" fmla="*/ 21600 w 21600"/>
                    <a:gd name="T12" fmla="*/ 21817 h 21817"/>
                  </a:gdLst>
                  <a:ahLst/>
                  <a:cxnLst>
                    <a:cxn ang="T6">
                      <a:pos x="T0" y="T1"/>
                    </a:cxn>
                    <a:cxn ang="T7">
                      <a:pos x="T2" y="T3"/>
                    </a:cxn>
                    <a:cxn ang="T8">
                      <a:pos x="T4" y="T5"/>
                    </a:cxn>
                  </a:cxnLst>
                  <a:rect l="T9" t="T10" r="T11" b="T12"/>
                  <a:pathLst>
                    <a:path w="21600" h="21817" fill="none" extrusionOk="0">
                      <a:moveTo>
                        <a:pt x="21598" y="0"/>
                      </a:moveTo>
                      <a:cubicBezTo>
                        <a:pt x="21599" y="72"/>
                        <a:pt x="21600" y="144"/>
                        <a:pt x="21600" y="217"/>
                      </a:cubicBezTo>
                      <a:cubicBezTo>
                        <a:pt x="21600" y="12146"/>
                        <a:pt x="11929" y="21816"/>
                        <a:pt x="0" y="21817"/>
                      </a:cubicBezTo>
                    </a:path>
                    <a:path w="21600" h="21817" stroke="0" extrusionOk="0">
                      <a:moveTo>
                        <a:pt x="21598" y="0"/>
                      </a:moveTo>
                      <a:cubicBezTo>
                        <a:pt x="21599" y="72"/>
                        <a:pt x="21600" y="144"/>
                        <a:pt x="21600" y="217"/>
                      </a:cubicBezTo>
                      <a:cubicBezTo>
                        <a:pt x="21600" y="12146"/>
                        <a:pt x="11929" y="21816"/>
                        <a:pt x="0" y="21817"/>
                      </a:cubicBezTo>
                      <a:lnTo>
                        <a:pt x="0" y="21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57" name="Arc 18"/>
                <p:cNvSpPr>
                  <a:spLocks/>
                </p:cNvSpPr>
                <p:nvPr/>
              </p:nvSpPr>
              <p:spPr bwMode="auto">
                <a:xfrm>
                  <a:off x="5112" y="1557"/>
                  <a:ext cx="55" cy="147"/>
                </a:xfrm>
                <a:custGeom>
                  <a:avLst/>
                  <a:gdLst>
                    <a:gd name="T0" fmla="*/ 0 w 21600"/>
                    <a:gd name="T1" fmla="*/ 0 h 21751"/>
                    <a:gd name="T2" fmla="*/ 0 w 21600"/>
                    <a:gd name="T3" fmla="*/ 0 h 21751"/>
                    <a:gd name="T4" fmla="*/ 0 w 21600"/>
                    <a:gd name="T5" fmla="*/ 0 h 21751"/>
                    <a:gd name="T6" fmla="*/ 0 60000 65536"/>
                    <a:gd name="T7" fmla="*/ 0 60000 65536"/>
                    <a:gd name="T8" fmla="*/ 0 60000 65536"/>
                    <a:gd name="T9" fmla="*/ 0 w 21600"/>
                    <a:gd name="T10" fmla="*/ 0 h 21751"/>
                    <a:gd name="T11" fmla="*/ 21600 w 21600"/>
                    <a:gd name="T12" fmla="*/ 21751 h 21751"/>
                  </a:gdLst>
                  <a:ahLst/>
                  <a:cxnLst>
                    <a:cxn ang="T6">
                      <a:pos x="T0" y="T1"/>
                    </a:cxn>
                    <a:cxn ang="T7">
                      <a:pos x="T2" y="T3"/>
                    </a:cxn>
                    <a:cxn ang="T8">
                      <a:pos x="T4" y="T5"/>
                    </a:cxn>
                  </a:cxnLst>
                  <a:rect l="T9" t="T10" r="T11" b="T12"/>
                  <a:pathLst>
                    <a:path w="21600" h="21751" fill="none" extrusionOk="0">
                      <a:moveTo>
                        <a:pt x="21599" y="-1"/>
                      </a:moveTo>
                      <a:cubicBezTo>
                        <a:pt x="21599" y="50"/>
                        <a:pt x="21600" y="100"/>
                        <a:pt x="21600" y="151"/>
                      </a:cubicBezTo>
                      <a:cubicBezTo>
                        <a:pt x="21600" y="12080"/>
                        <a:pt x="11929" y="21750"/>
                        <a:pt x="0" y="21751"/>
                      </a:cubicBezTo>
                    </a:path>
                    <a:path w="21600" h="21751" stroke="0" extrusionOk="0">
                      <a:moveTo>
                        <a:pt x="21599" y="-1"/>
                      </a:moveTo>
                      <a:cubicBezTo>
                        <a:pt x="21599" y="50"/>
                        <a:pt x="21600" y="100"/>
                        <a:pt x="21600" y="151"/>
                      </a:cubicBezTo>
                      <a:cubicBezTo>
                        <a:pt x="21600" y="12080"/>
                        <a:pt x="11929" y="21750"/>
                        <a:pt x="0" y="21751"/>
                      </a:cubicBezTo>
                      <a:lnTo>
                        <a:pt x="0" y="151"/>
                      </a:lnTo>
                      <a:close/>
                    </a:path>
                  </a:pathLst>
                </a:custGeom>
                <a:noFill/>
                <a:ln w="12700" cap="rnd">
                  <a:solidFill>
                    <a:srgbClr val="000000"/>
                  </a:solidFill>
                  <a:round/>
                  <a:headEnd type="none" w="sm" len="sm"/>
                  <a:tailEnd type="none" w="sm" len="sm"/>
                </a:ln>
              </p:spPr>
              <p:txBody>
                <a:bodyPr wrap="none" anchor="ctr"/>
                <a:lstStyle/>
                <a:p>
                  <a:endParaRPr lang="en-US"/>
                </a:p>
              </p:txBody>
            </p:sp>
          </p:grpSp>
          <p:sp>
            <p:nvSpPr>
              <p:cNvPr id="141" name="Arc 140"/>
              <p:cNvSpPr/>
              <p:nvPr/>
            </p:nvSpPr>
            <p:spPr>
              <a:xfrm>
                <a:off x="1821488" y="4608578"/>
                <a:ext cx="431597" cy="621792"/>
              </a:xfrm>
              <a:prstGeom prst="arc">
                <a:avLst>
                  <a:gd name="adj1" fmla="val 17956677"/>
                  <a:gd name="adj2" fmla="val 3143819"/>
                </a:avLst>
              </a:prstGeom>
              <a:ln w="28575">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2" name="Arc 141"/>
              <p:cNvSpPr/>
              <p:nvPr/>
            </p:nvSpPr>
            <p:spPr>
              <a:xfrm>
                <a:off x="1973888" y="4608578"/>
                <a:ext cx="431597" cy="621792"/>
              </a:xfrm>
              <a:prstGeom prst="arc">
                <a:avLst>
                  <a:gd name="adj1" fmla="val 17956677"/>
                  <a:gd name="adj2" fmla="val 3143819"/>
                </a:avLst>
              </a:prstGeom>
              <a:ln w="28575">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58" name="TextBox 157"/>
          <p:cNvSpPr txBox="1"/>
          <p:nvPr/>
        </p:nvSpPr>
        <p:spPr>
          <a:xfrm>
            <a:off x="6348366" y="3657032"/>
            <a:ext cx="1328981" cy="276999"/>
          </a:xfrm>
          <a:prstGeom prst="rect">
            <a:avLst/>
          </a:prstGeom>
          <a:noFill/>
          <a:ln>
            <a:noFill/>
          </a:ln>
        </p:spPr>
        <p:txBody>
          <a:bodyPr wrap="square" rtlCol="0">
            <a:spAutoFit/>
          </a:bodyPr>
          <a:lstStyle/>
          <a:p>
            <a:pPr algn="ctr" fontAlgn="base">
              <a:spcBef>
                <a:spcPct val="50000"/>
              </a:spcBef>
              <a:spcAft>
                <a:spcPct val="0"/>
              </a:spcAft>
              <a:buClr>
                <a:srgbClr val="F0AB00"/>
              </a:buClr>
              <a:buSzPct val="80000"/>
            </a:pPr>
            <a:r>
              <a:rPr lang="en-US" sz="1200" b="1" kern="0" dirty="0" smtClean="0">
                <a:solidFill>
                  <a:schemeClr val="bg1">
                    <a:lumMod val="95000"/>
                  </a:schemeClr>
                </a:solidFill>
                <a:effectLst>
                  <a:outerShdw blurRad="38100" dist="38100" dir="2700000" algn="tl">
                    <a:srgbClr val="000000">
                      <a:alpha val="43137"/>
                    </a:srgbClr>
                  </a:outerShdw>
                </a:effectLst>
                <a:ea typeface="Arial Unicode MS" pitchFamily="34" charset="-128"/>
                <a:cs typeface="Arial Unicode MS" pitchFamily="34" charset="-128"/>
              </a:rPr>
              <a:t>Coordinator</a:t>
            </a:r>
          </a:p>
        </p:txBody>
      </p:sp>
      <p:pic>
        <p:nvPicPr>
          <p:cNvPr id="46" name="Picture 45" descr="http://www.arthursclipart.org/sportmiscellaneous/stopwatch.gif"/>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0788" y="3219979"/>
            <a:ext cx="304519" cy="397502"/>
          </a:xfrm>
          <a:prstGeom prst="rect">
            <a:avLst/>
          </a:prstGeom>
          <a:noFill/>
        </p:spPr>
      </p:pic>
      <p:grpSp>
        <p:nvGrpSpPr>
          <p:cNvPr id="159" name="Group 158"/>
          <p:cNvGrpSpPr/>
          <p:nvPr/>
        </p:nvGrpSpPr>
        <p:grpSpPr>
          <a:xfrm>
            <a:off x="9964451" y="3359977"/>
            <a:ext cx="531815" cy="352446"/>
            <a:chOff x="2662744" y="672389"/>
            <a:chExt cx="817699" cy="621792"/>
          </a:xfrm>
        </p:grpSpPr>
        <p:sp>
          <p:nvSpPr>
            <p:cNvPr id="160" name="Arc 159"/>
            <p:cNvSpPr/>
            <p:nvPr/>
          </p:nvSpPr>
          <p:spPr>
            <a:xfrm>
              <a:off x="2662744" y="672389"/>
              <a:ext cx="431597" cy="621792"/>
            </a:xfrm>
            <a:prstGeom prst="arc">
              <a:avLst>
                <a:gd name="adj1" fmla="val 17956677"/>
                <a:gd name="adj2" fmla="val 3143819"/>
              </a:avLst>
            </a:prstGeom>
            <a:ln w="38100">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1" name="Arc 160"/>
            <p:cNvSpPr/>
            <p:nvPr/>
          </p:nvSpPr>
          <p:spPr>
            <a:xfrm>
              <a:off x="2815144" y="672389"/>
              <a:ext cx="431597" cy="621792"/>
            </a:xfrm>
            <a:prstGeom prst="arc">
              <a:avLst>
                <a:gd name="adj1" fmla="val 17956677"/>
                <a:gd name="adj2" fmla="val 3143819"/>
              </a:avLst>
            </a:prstGeom>
            <a:ln w="38100">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62" name="Group 161"/>
            <p:cNvGrpSpPr/>
            <p:nvPr/>
          </p:nvGrpSpPr>
          <p:grpSpPr>
            <a:xfrm>
              <a:off x="2662744" y="672389"/>
              <a:ext cx="817699" cy="621792"/>
              <a:chOff x="1821488" y="4608578"/>
              <a:chExt cx="817699" cy="621792"/>
            </a:xfrm>
          </p:grpSpPr>
          <p:grpSp>
            <p:nvGrpSpPr>
              <p:cNvPr id="163" name="Group 99"/>
              <p:cNvGrpSpPr>
                <a:grpSpLocks/>
              </p:cNvGrpSpPr>
              <p:nvPr/>
            </p:nvGrpSpPr>
            <p:grpSpPr bwMode="auto">
              <a:xfrm>
                <a:off x="1902585" y="4623207"/>
                <a:ext cx="736602" cy="539750"/>
                <a:chOff x="4829" y="1394"/>
                <a:chExt cx="464" cy="340"/>
              </a:xfrm>
            </p:grpSpPr>
            <p:sp>
              <p:nvSpPr>
                <p:cNvPr id="166" name="Freeform 4"/>
                <p:cNvSpPr>
                  <a:spLocks/>
                </p:cNvSpPr>
                <p:nvPr/>
              </p:nvSpPr>
              <p:spPr bwMode="auto">
                <a:xfrm>
                  <a:off x="5206" y="1394"/>
                  <a:ext cx="87" cy="332"/>
                </a:xfrm>
                <a:custGeom>
                  <a:avLst/>
                  <a:gdLst>
                    <a:gd name="T0" fmla="*/ 15 w 87"/>
                    <a:gd name="T1" fmla="*/ 0 h 332"/>
                    <a:gd name="T2" fmla="*/ 24 w 87"/>
                    <a:gd name="T3" fmla="*/ 2 h 332"/>
                    <a:gd name="T4" fmla="*/ 35 w 87"/>
                    <a:gd name="T5" fmla="*/ 6 h 332"/>
                    <a:gd name="T6" fmla="*/ 45 w 87"/>
                    <a:gd name="T7" fmla="*/ 15 h 332"/>
                    <a:gd name="T8" fmla="*/ 55 w 87"/>
                    <a:gd name="T9" fmla="*/ 27 h 332"/>
                    <a:gd name="T10" fmla="*/ 64 w 87"/>
                    <a:gd name="T11" fmla="*/ 43 h 332"/>
                    <a:gd name="T12" fmla="*/ 72 w 87"/>
                    <a:gd name="T13" fmla="*/ 67 h 332"/>
                    <a:gd name="T14" fmla="*/ 79 w 87"/>
                    <a:gd name="T15" fmla="*/ 96 h 332"/>
                    <a:gd name="T16" fmla="*/ 85 w 87"/>
                    <a:gd name="T17" fmla="*/ 127 h 332"/>
                    <a:gd name="T18" fmla="*/ 86 w 87"/>
                    <a:gd name="T19" fmla="*/ 160 h 332"/>
                    <a:gd name="T20" fmla="*/ 85 w 87"/>
                    <a:gd name="T21" fmla="*/ 194 h 332"/>
                    <a:gd name="T22" fmla="*/ 80 w 87"/>
                    <a:gd name="T23" fmla="*/ 231 h 332"/>
                    <a:gd name="T24" fmla="*/ 73 w 87"/>
                    <a:gd name="T25" fmla="*/ 264 h 332"/>
                    <a:gd name="T26" fmla="*/ 64 w 87"/>
                    <a:gd name="T27" fmla="*/ 286 h 332"/>
                    <a:gd name="T28" fmla="*/ 52 w 87"/>
                    <a:gd name="T29" fmla="*/ 305 h 332"/>
                    <a:gd name="T30" fmla="*/ 42 w 87"/>
                    <a:gd name="T31" fmla="*/ 320 h 332"/>
                    <a:gd name="T32" fmla="*/ 30 w 87"/>
                    <a:gd name="T33" fmla="*/ 326 h 332"/>
                    <a:gd name="T34" fmla="*/ 24 w 87"/>
                    <a:gd name="T35" fmla="*/ 329 h 332"/>
                    <a:gd name="T36" fmla="*/ 14 w 87"/>
                    <a:gd name="T37" fmla="*/ 329 h 332"/>
                    <a:gd name="T38" fmla="*/ 0 w 87"/>
                    <a:gd name="T39" fmla="*/ 331 h 332"/>
                    <a:gd name="T40" fmla="*/ 1 w 87"/>
                    <a:gd name="T41" fmla="*/ 0 h 332"/>
                    <a:gd name="T42" fmla="*/ 15 w 87"/>
                    <a:gd name="T43" fmla="*/ 0 h 3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7"/>
                    <a:gd name="T67" fmla="*/ 0 h 332"/>
                    <a:gd name="T68" fmla="*/ 87 w 87"/>
                    <a:gd name="T69" fmla="*/ 332 h 33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7" h="332">
                      <a:moveTo>
                        <a:pt x="15" y="0"/>
                      </a:moveTo>
                      <a:lnTo>
                        <a:pt x="24" y="2"/>
                      </a:lnTo>
                      <a:lnTo>
                        <a:pt x="35" y="6"/>
                      </a:lnTo>
                      <a:lnTo>
                        <a:pt x="45" y="15"/>
                      </a:lnTo>
                      <a:lnTo>
                        <a:pt x="55" y="27"/>
                      </a:lnTo>
                      <a:lnTo>
                        <a:pt x="64" y="43"/>
                      </a:lnTo>
                      <a:lnTo>
                        <a:pt x="72" y="67"/>
                      </a:lnTo>
                      <a:lnTo>
                        <a:pt x="79" y="96"/>
                      </a:lnTo>
                      <a:lnTo>
                        <a:pt x="85" y="127"/>
                      </a:lnTo>
                      <a:lnTo>
                        <a:pt x="86" y="160"/>
                      </a:lnTo>
                      <a:lnTo>
                        <a:pt x="85" y="194"/>
                      </a:lnTo>
                      <a:lnTo>
                        <a:pt x="80" y="231"/>
                      </a:lnTo>
                      <a:lnTo>
                        <a:pt x="73" y="264"/>
                      </a:lnTo>
                      <a:lnTo>
                        <a:pt x="64" y="286"/>
                      </a:lnTo>
                      <a:lnTo>
                        <a:pt x="52" y="305"/>
                      </a:lnTo>
                      <a:lnTo>
                        <a:pt x="42" y="320"/>
                      </a:lnTo>
                      <a:lnTo>
                        <a:pt x="30" y="326"/>
                      </a:lnTo>
                      <a:lnTo>
                        <a:pt x="24" y="329"/>
                      </a:lnTo>
                      <a:lnTo>
                        <a:pt x="14" y="329"/>
                      </a:lnTo>
                      <a:lnTo>
                        <a:pt x="0" y="331"/>
                      </a:lnTo>
                      <a:lnTo>
                        <a:pt x="1" y="0"/>
                      </a:lnTo>
                      <a:lnTo>
                        <a:pt x="15" y="0"/>
                      </a:lnTo>
                    </a:path>
                  </a:pathLst>
                </a:custGeom>
                <a:gradFill rotWithShape="0">
                  <a:gsLst>
                    <a:gs pos="0">
                      <a:srgbClr val="FFFFFF"/>
                    </a:gs>
                    <a:gs pos="100000">
                      <a:srgbClr val="969696"/>
                    </a:gs>
                  </a:gsLst>
                  <a:lin ang="5400000" scaled="1"/>
                </a:gradFill>
                <a:ln w="12700" cap="rnd">
                  <a:solidFill>
                    <a:srgbClr val="000000"/>
                  </a:solidFill>
                  <a:round/>
                  <a:headEnd type="none" w="sm" len="sm"/>
                  <a:tailEnd type="none" w="sm" len="sm"/>
                </a:ln>
              </p:spPr>
              <p:txBody>
                <a:bodyPr/>
                <a:lstStyle/>
                <a:p>
                  <a:endParaRPr lang="en-US"/>
                </a:p>
              </p:txBody>
            </p:sp>
            <p:sp>
              <p:nvSpPr>
                <p:cNvPr id="167" name="Oval 5"/>
                <p:cNvSpPr>
                  <a:spLocks noChangeArrowheads="1"/>
                </p:cNvSpPr>
                <p:nvPr/>
              </p:nvSpPr>
              <p:spPr bwMode="auto">
                <a:xfrm>
                  <a:off x="5138" y="1396"/>
                  <a:ext cx="136" cy="327"/>
                </a:xfrm>
                <a:prstGeom prst="ellipse">
                  <a:avLst/>
                </a:prstGeom>
                <a:gradFill rotWithShape="0">
                  <a:gsLst>
                    <a:gs pos="0">
                      <a:srgbClr val="C6C6C6"/>
                    </a:gs>
                    <a:gs pos="100000">
                      <a:srgbClr val="DDDDDD"/>
                    </a:gs>
                  </a:gsLst>
                  <a:lin ang="2700000" scaled="1"/>
                </a:gradFill>
                <a:ln w="12700">
                  <a:solidFill>
                    <a:srgbClr val="000000"/>
                  </a:solidFill>
                  <a:round/>
                  <a:headEnd/>
                  <a:tailEnd/>
                </a:ln>
              </p:spPr>
              <p:txBody>
                <a:bodyPr wrap="none" anchor="ctr"/>
                <a:lstStyle/>
                <a:p>
                  <a:endParaRPr lang="en-US"/>
                </a:p>
              </p:txBody>
            </p:sp>
            <p:sp>
              <p:nvSpPr>
                <p:cNvPr id="168" name="Freeform 6"/>
                <p:cNvSpPr>
                  <a:spLocks/>
                </p:cNvSpPr>
                <p:nvPr/>
              </p:nvSpPr>
              <p:spPr bwMode="auto">
                <a:xfrm>
                  <a:off x="4916" y="1420"/>
                  <a:ext cx="324" cy="290"/>
                </a:xfrm>
                <a:custGeom>
                  <a:avLst/>
                  <a:gdLst>
                    <a:gd name="T0" fmla="*/ 264 w 324"/>
                    <a:gd name="T1" fmla="*/ 0 h 290"/>
                    <a:gd name="T2" fmla="*/ 271 w 324"/>
                    <a:gd name="T3" fmla="*/ 2 h 290"/>
                    <a:gd name="T4" fmla="*/ 281 w 324"/>
                    <a:gd name="T5" fmla="*/ 5 h 290"/>
                    <a:gd name="T6" fmla="*/ 289 w 324"/>
                    <a:gd name="T7" fmla="*/ 13 h 290"/>
                    <a:gd name="T8" fmla="*/ 296 w 324"/>
                    <a:gd name="T9" fmla="*/ 22 h 290"/>
                    <a:gd name="T10" fmla="*/ 305 w 324"/>
                    <a:gd name="T11" fmla="*/ 37 h 290"/>
                    <a:gd name="T12" fmla="*/ 312 w 324"/>
                    <a:gd name="T13" fmla="*/ 56 h 290"/>
                    <a:gd name="T14" fmla="*/ 318 w 324"/>
                    <a:gd name="T15" fmla="*/ 82 h 290"/>
                    <a:gd name="T16" fmla="*/ 323 w 324"/>
                    <a:gd name="T17" fmla="*/ 108 h 290"/>
                    <a:gd name="T18" fmla="*/ 323 w 324"/>
                    <a:gd name="T19" fmla="*/ 133 h 290"/>
                    <a:gd name="T20" fmla="*/ 323 w 324"/>
                    <a:gd name="T21" fmla="*/ 166 h 290"/>
                    <a:gd name="T22" fmla="*/ 319 w 324"/>
                    <a:gd name="T23" fmla="*/ 197 h 290"/>
                    <a:gd name="T24" fmla="*/ 311 w 324"/>
                    <a:gd name="T25" fmla="*/ 226 h 290"/>
                    <a:gd name="T26" fmla="*/ 305 w 324"/>
                    <a:gd name="T27" fmla="*/ 244 h 290"/>
                    <a:gd name="T28" fmla="*/ 296 w 324"/>
                    <a:gd name="T29" fmla="*/ 261 h 290"/>
                    <a:gd name="T30" fmla="*/ 286 w 324"/>
                    <a:gd name="T31" fmla="*/ 272 h 290"/>
                    <a:gd name="T32" fmla="*/ 276 w 324"/>
                    <a:gd name="T33" fmla="*/ 279 h 290"/>
                    <a:gd name="T34" fmla="*/ 271 w 324"/>
                    <a:gd name="T35" fmla="*/ 281 h 290"/>
                    <a:gd name="T36" fmla="*/ 263 w 324"/>
                    <a:gd name="T37" fmla="*/ 281 h 290"/>
                    <a:gd name="T38" fmla="*/ 0 w 324"/>
                    <a:gd name="T39" fmla="*/ 289 h 290"/>
                    <a:gd name="T40" fmla="*/ 1 w 324"/>
                    <a:gd name="T41" fmla="*/ 0 h 290"/>
                    <a:gd name="T42" fmla="*/ 264 w 324"/>
                    <a:gd name="T43" fmla="*/ 0 h 2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4"/>
                    <a:gd name="T67" fmla="*/ 0 h 290"/>
                    <a:gd name="T68" fmla="*/ 324 w 324"/>
                    <a:gd name="T69" fmla="*/ 290 h 29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4" h="290">
                      <a:moveTo>
                        <a:pt x="264" y="0"/>
                      </a:moveTo>
                      <a:lnTo>
                        <a:pt x="271" y="2"/>
                      </a:lnTo>
                      <a:lnTo>
                        <a:pt x="281" y="5"/>
                      </a:lnTo>
                      <a:lnTo>
                        <a:pt x="289" y="13"/>
                      </a:lnTo>
                      <a:lnTo>
                        <a:pt x="296" y="22"/>
                      </a:lnTo>
                      <a:lnTo>
                        <a:pt x="305" y="37"/>
                      </a:lnTo>
                      <a:lnTo>
                        <a:pt x="312" y="56"/>
                      </a:lnTo>
                      <a:lnTo>
                        <a:pt x="318" y="82"/>
                      </a:lnTo>
                      <a:lnTo>
                        <a:pt x="323" y="108"/>
                      </a:lnTo>
                      <a:lnTo>
                        <a:pt x="323" y="133"/>
                      </a:lnTo>
                      <a:lnTo>
                        <a:pt x="323" y="166"/>
                      </a:lnTo>
                      <a:lnTo>
                        <a:pt x="319" y="197"/>
                      </a:lnTo>
                      <a:lnTo>
                        <a:pt x="311" y="226"/>
                      </a:lnTo>
                      <a:lnTo>
                        <a:pt x="305" y="244"/>
                      </a:lnTo>
                      <a:lnTo>
                        <a:pt x="296" y="261"/>
                      </a:lnTo>
                      <a:lnTo>
                        <a:pt x="286" y="272"/>
                      </a:lnTo>
                      <a:lnTo>
                        <a:pt x="276" y="279"/>
                      </a:lnTo>
                      <a:lnTo>
                        <a:pt x="271" y="281"/>
                      </a:lnTo>
                      <a:lnTo>
                        <a:pt x="263" y="281"/>
                      </a:lnTo>
                      <a:lnTo>
                        <a:pt x="0" y="289"/>
                      </a:lnTo>
                      <a:lnTo>
                        <a:pt x="1" y="0"/>
                      </a:lnTo>
                      <a:lnTo>
                        <a:pt x="264" y="0"/>
                      </a:lnTo>
                    </a:path>
                  </a:pathLst>
                </a:custGeom>
                <a:gradFill rotWithShape="0">
                  <a:gsLst>
                    <a:gs pos="0">
                      <a:srgbClr val="4C667F"/>
                    </a:gs>
                    <a:gs pos="50000">
                      <a:srgbClr val="99CCFF"/>
                    </a:gs>
                    <a:gs pos="100000">
                      <a:srgbClr val="4C667F"/>
                    </a:gs>
                  </a:gsLst>
                  <a:lin ang="5400000" scaled="1"/>
                </a:gradFill>
                <a:ln w="12700" cap="rnd">
                  <a:solidFill>
                    <a:srgbClr val="000000"/>
                  </a:solidFill>
                  <a:round/>
                  <a:headEnd type="none" w="sm" len="sm"/>
                  <a:tailEnd type="none" w="sm" len="sm"/>
                </a:ln>
              </p:spPr>
              <p:txBody>
                <a:bodyPr/>
                <a:lstStyle/>
                <a:p>
                  <a:endParaRPr lang="en-US"/>
                </a:p>
              </p:txBody>
            </p:sp>
            <p:sp>
              <p:nvSpPr>
                <p:cNvPr id="169" name="Freeform 7"/>
                <p:cNvSpPr>
                  <a:spLocks/>
                </p:cNvSpPr>
                <p:nvPr/>
              </p:nvSpPr>
              <p:spPr bwMode="auto">
                <a:xfrm>
                  <a:off x="4880" y="1394"/>
                  <a:ext cx="83" cy="340"/>
                </a:xfrm>
                <a:custGeom>
                  <a:avLst/>
                  <a:gdLst>
                    <a:gd name="T0" fmla="*/ 23 w 83"/>
                    <a:gd name="T1" fmla="*/ 0 h 340"/>
                    <a:gd name="T2" fmla="*/ 30 w 83"/>
                    <a:gd name="T3" fmla="*/ 2 h 340"/>
                    <a:gd name="T4" fmla="*/ 40 w 83"/>
                    <a:gd name="T5" fmla="*/ 6 h 340"/>
                    <a:gd name="T6" fmla="*/ 48 w 83"/>
                    <a:gd name="T7" fmla="*/ 16 h 340"/>
                    <a:gd name="T8" fmla="*/ 55 w 83"/>
                    <a:gd name="T9" fmla="*/ 27 h 340"/>
                    <a:gd name="T10" fmla="*/ 64 w 83"/>
                    <a:gd name="T11" fmla="*/ 44 h 340"/>
                    <a:gd name="T12" fmla="*/ 70 w 83"/>
                    <a:gd name="T13" fmla="*/ 68 h 340"/>
                    <a:gd name="T14" fmla="*/ 76 w 83"/>
                    <a:gd name="T15" fmla="*/ 98 h 340"/>
                    <a:gd name="T16" fmla="*/ 81 w 83"/>
                    <a:gd name="T17" fmla="*/ 131 h 340"/>
                    <a:gd name="T18" fmla="*/ 82 w 83"/>
                    <a:gd name="T19" fmla="*/ 162 h 340"/>
                    <a:gd name="T20" fmla="*/ 81 w 83"/>
                    <a:gd name="T21" fmla="*/ 199 h 340"/>
                    <a:gd name="T22" fmla="*/ 77 w 83"/>
                    <a:gd name="T23" fmla="*/ 237 h 340"/>
                    <a:gd name="T24" fmla="*/ 70 w 83"/>
                    <a:gd name="T25" fmla="*/ 273 h 340"/>
                    <a:gd name="T26" fmla="*/ 64 w 83"/>
                    <a:gd name="T27" fmla="*/ 294 h 340"/>
                    <a:gd name="T28" fmla="*/ 54 w 83"/>
                    <a:gd name="T29" fmla="*/ 313 h 340"/>
                    <a:gd name="T30" fmla="*/ 45 w 83"/>
                    <a:gd name="T31" fmla="*/ 328 h 340"/>
                    <a:gd name="T32" fmla="*/ 35 w 83"/>
                    <a:gd name="T33" fmla="*/ 335 h 340"/>
                    <a:gd name="T34" fmla="*/ 30 w 83"/>
                    <a:gd name="T35" fmla="*/ 339 h 340"/>
                    <a:gd name="T36" fmla="*/ 22 w 83"/>
                    <a:gd name="T37" fmla="*/ 339 h 340"/>
                    <a:gd name="T38" fmla="*/ 0 w 83"/>
                    <a:gd name="T39" fmla="*/ 339 h 340"/>
                    <a:gd name="T40" fmla="*/ 0 w 83"/>
                    <a:gd name="T41" fmla="*/ 0 h 340"/>
                    <a:gd name="T42" fmla="*/ 23 w 83"/>
                    <a:gd name="T43" fmla="*/ 0 h 3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340"/>
                    <a:gd name="T68" fmla="*/ 83 w 83"/>
                    <a:gd name="T69" fmla="*/ 340 h 3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340">
                      <a:moveTo>
                        <a:pt x="23" y="0"/>
                      </a:moveTo>
                      <a:lnTo>
                        <a:pt x="30" y="2"/>
                      </a:lnTo>
                      <a:lnTo>
                        <a:pt x="40" y="6"/>
                      </a:lnTo>
                      <a:lnTo>
                        <a:pt x="48" y="16"/>
                      </a:lnTo>
                      <a:lnTo>
                        <a:pt x="55" y="27"/>
                      </a:lnTo>
                      <a:lnTo>
                        <a:pt x="64" y="44"/>
                      </a:lnTo>
                      <a:lnTo>
                        <a:pt x="70" y="68"/>
                      </a:lnTo>
                      <a:lnTo>
                        <a:pt x="76" y="98"/>
                      </a:lnTo>
                      <a:lnTo>
                        <a:pt x="81" y="131"/>
                      </a:lnTo>
                      <a:lnTo>
                        <a:pt x="82" y="162"/>
                      </a:lnTo>
                      <a:lnTo>
                        <a:pt x="81" y="199"/>
                      </a:lnTo>
                      <a:lnTo>
                        <a:pt x="77" y="237"/>
                      </a:lnTo>
                      <a:lnTo>
                        <a:pt x="70" y="273"/>
                      </a:lnTo>
                      <a:lnTo>
                        <a:pt x="64" y="294"/>
                      </a:lnTo>
                      <a:lnTo>
                        <a:pt x="54" y="313"/>
                      </a:lnTo>
                      <a:lnTo>
                        <a:pt x="45" y="328"/>
                      </a:lnTo>
                      <a:lnTo>
                        <a:pt x="35" y="335"/>
                      </a:lnTo>
                      <a:lnTo>
                        <a:pt x="30" y="339"/>
                      </a:lnTo>
                      <a:lnTo>
                        <a:pt x="22" y="339"/>
                      </a:lnTo>
                      <a:lnTo>
                        <a:pt x="0" y="339"/>
                      </a:lnTo>
                      <a:lnTo>
                        <a:pt x="0" y="0"/>
                      </a:lnTo>
                      <a:lnTo>
                        <a:pt x="23" y="0"/>
                      </a:lnTo>
                    </a:path>
                  </a:pathLst>
                </a:custGeom>
                <a:gradFill rotWithShape="0">
                  <a:gsLst>
                    <a:gs pos="0">
                      <a:srgbClr val="FFFFFF"/>
                    </a:gs>
                    <a:gs pos="100000">
                      <a:srgbClr val="969696"/>
                    </a:gs>
                  </a:gsLst>
                  <a:lin ang="5400000" scaled="1"/>
                </a:gradFill>
                <a:ln w="12700" cap="rnd">
                  <a:solidFill>
                    <a:srgbClr val="000000"/>
                  </a:solidFill>
                  <a:round/>
                  <a:headEnd type="none" w="sm" len="sm"/>
                  <a:tailEnd type="none" w="sm" len="sm"/>
                </a:ln>
              </p:spPr>
              <p:txBody>
                <a:bodyPr/>
                <a:lstStyle/>
                <a:p>
                  <a:endParaRPr lang="en-US"/>
                </a:p>
              </p:txBody>
            </p:sp>
            <p:sp>
              <p:nvSpPr>
                <p:cNvPr id="170" name="Oval 8"/>
                <p:cNvSpPr>
                  <a:spLocks noChangeArrowheads="1"/>
                </p:cNvSpPr>
                <p:nvPr/>
              </p:nvSpPr>
              <p:spPr bwMode="auto">
                <a:xfrm>
                  <a:off x="4829" y="1396"/>
                  <a:ext cx="112" cy="335"/>
                </a:xfrm>
                <a:prstGeom prst="ellipse">
                  <a:avLst/>
                </a:prstGeom>
                <a:gradFill rotWithShape="0">
                  <a:gsLst>
                    <a:gs pos="0">
                      <a:srgbClr val="C6C6C6"/>
                    </a:gs>
                    <a:gs pos="100000">
                      <a:srgbClr val="DDDDDD"/>
                    </a:gs>
                  </a:gsLst>
                  <a:lin ang="2700000" scaled="1"/>
                </a:gradFill>
                <a:ln w="12700">
                  <a:solidFill>
                    <a:srgbClr val="000000"/>
                  </a:solidFill>
                  <a:round/>
                  <a:headEnd/>
                  <a:tailEnd/>
                </a:ln>
              </p:spPr>
              <p:txBody>
                <a:bodyPr wrap="none" anchor="ctr"/>
                <a:lstStyle/>
                <a:p>
                  <a:endParaRPr lang="en-US"/>
                </a:p>
              </p:txBody>
            </p:sp>
            <p:sp>
              <p:nvSpPr>
                <p:cNvPr id="171" name="Oval 9"/>
                <p:cNvSpPr>
                  <a:spLocks noChangeArrowheads="1"/>
                </p:cNvSpPr>
                <p:nvPr/>
              </p:nvSpPr>
              <p:spPr bwMode="auto">
                <a:xfrm>
                  <a:off x="4872" y="1534"/>
                  <a:ext cx="20" cy="58"/>
                </a:xfrm>
                <a:prstGeom prst="ellipse">
                  <a:avLst/>
                </a:prstGeom>
                <a:gradFill rotWithShape="0">
                  <a:gsLst>
                    <a:gs pos="0">
                      <a:srgbClr val="606060"/>
                    </a:gs>
                    <a:gs pos="100000">
                      <a:srgbClr val="C0C0C0"/>
                    </a:gs>
                  </a:gsLst>
                  <a:lin ang="5400000" scaled="1"/>
                </a:gradFill>
                <a:ln w="12700">
                  <a:solidFill>
                    <a:srgbClr val="000000"/>
                  </a:solidFill>
                  <a:round/>
                  <a:headEnd/>
                  <a:tailEnd/>
                </a:ln>
              </p:spPr>
              <p:txBody>
                <a:bodyPr wrap="none" anchor="ctr"/>
                <a:lstStyle/>
                <a:p>
                  <a:endParaRPr lang="en-US"/>
                </a:p>
              </p:txBody>
            </p:sp>
            <p:sp>
              <p:nvSpPr>
                <p:cNvPr id="172" name="Arc 10"/>
                <p:cNvSpPr>
                  <a:spLocks/>
                </p:cNvSpPr>
                <p:nvPr/>
              </p:nvSpPr>
              <p:spPr bwMode="auto">
                <a:xfrm>
                  <a:off x="5161" y="1588"/>
                  <a:ext cx="53" cy="114"/>
                </a:xfrm>
                <a:custGeom>
                  <a:avLst/>
                  <a:gdLst>
                    <a:gd name="T0" fmla="*/ 0 w 21600"/>
                    <a:gd name="T1" fmla="*/ 0 h 21795"/>
                    <a:gd name="T2" fmla="*/ 0 w 21600"/>
                    <a:gd name="T3" fmla="*/ 0 h 21795"/>
                    <a:gd name="T4" fmla="*/ 0 w 21600"/>
                    <a:gd name="T5" fmla="*/ 0 h 21795"/>
                    <a:gd name="T6" fmla="*/ 0 60000 65536"/>
                    <a:gd name="T7" fmla="*/ 0 60000 65536"/>
                    <a:gd name="T8" fmla="*/ 0 60000 65536"/>
                    <a:gd name="T9" fmla="*/ 0 w 21600"/>
                    <a:gd name="T10" fmla="*/ 0 h 21795"/>
                    <a:gd name="T11" fmla="*/ 21600 w 21600"/>
                    <a:gd name="T12" fmla="*/ 21795 h 21795"/>
                  </a:gdLst>
                  <a:ahLst/>
                  <a:cxnLst>
                    <a:cxn ang="T6">
                      <a:pos x="T0" y="T1"/>
                    </a:cxn>
                    <a:cxn ang="T7">
                      <a:pos x="T2" y="T3"/>
                    </a:cxn>
                    <a:cxn ang="T8">
                      <a:pos x="T4" y="T5"/>
                    </a:cxn>
                  </a:cxnLst>
                  <a:rect l="T9" t="T10" r="T11" b="T12"/>
                  <a:pathLst>
                    <a:path w="21600" h="21795" fill="none" extrusionOk="0">
                      <a:moveTo>
                        <a:pt x="21599" y="-1"/>
                      </a:moveTo>
                      <a:cubicBezTo>
                        <a:pt x="21599" y="64"/>
                        <a:pt x="21600" y="129"/>
                        <a:pt x="21600" y="195"/>
                      </a:cubicBezTo>
                      <a:cubicBezTo>
                        <a:pt x="21600" y="12124"/>
                        <a:pt x="11929" y="21794"/>
                        <a:pt x="0" y="21795"/>
                      </a:cubicBezTo>
                    </a:path>
                    <a:path w="21600" h="21795" stroke="0" extrusionOk="0">
                      <a:moveTo>
                        <a:pt x="21599" y="-1"/>
                      </a:moveTo>
                      <a:cubicBezTo>
                        <a:pt x="21599" y="64"/>
                        <a:pt x="21600" y="129"/>
                        <a:pt x="21600" y="195"/>
                      </a:cubicBezTo>
                      <a:cubicBezTo>
                        <a:pt x="21600" y="12124"/>
                        <a:pt x="11929" y="21794"/>
                        <a:pt x="0" y="21795"/>
                      </a:cubicBezTo>
                      <a:lnTo>
                        <a:pt x="0" y="195"/>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73" name="Arc 11"/>
                <p:cNvSpPr>
                  <a:spLocks/>
                </p:cNvSpPr>
                <p:nvPr/>
              </p:nvSpPr>
              <p:spPr bwMode="auto">
                <a:xfrm>
                  <a:off x="4939" y="1595"/>
                  <a:ext cx="38" cy="1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74" name="Arc 12"/>
                <p:cNvSpPr>
                  <a:spLocks/>
                </p:cNvSpPr>
                <p:nvPr/>
              </p:nvSpPr>
              <p:spPr bwMode="auto">
                <a:xfrm>
                  <a:off x="5049" y="1571"/>
                  <a:ext cx="43" cy="13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75" name="Arc 13"/>
                <p:cNvSpPr>
                  <a:spLocks/>
                </p:cNvSpPr>
                <p:nvPr/>
              </p:nvSpPr>
              <p:spPr bwMode="auto">
                <a:xfrm>
                  <a:off x="5125" y="1568"/>
                  <a:ext cx="56" cy="136"/>
                </a:xfrm>
                <a:custGeom>
                  <a:avLst/>
                  <a:gdLst>
                    <a:gd name="T0" fmla="*/ 0 w 21600"/>
                    <a:gd name="T1" fmla="*/ 0 h 21763"/>
                    <a:gd name="T2" fmla="*/ 0 w 21600"/>
                    <a:gd name="T3" fmla="*/ 0 h 21763"/>
                    <a:gd name="T4" fmla="*/ 0 w 21600"/>
                    <a:gd name="T5" fmla="*/ 0 h 21763"/>
                    <a:gd name="T6" fmla="*/ 0 60000 65536"/>
                    <a:gd name="T7" fmla="*/ 0 60000 65536"/>
                    <a:gd name="T8" fmla="*/ 0 60000 65536"/>
                    <a:gd name="T9" fmla="*/ 0 w 21600"/>
                    <a:gd name="T10" fmla="*/ 0 h 21763"/>
                    <a:gd name="T11" fmla="*/ 21600 w 21600"/>
                    <a:gd name="T12" fmla="*/ 21763 h 21763"/>
                  </a:gdLst>
                  <a:ahLst/>
                  <a:cxnLst>
                    <a:cxn ang="T6">
                      <a:pos x="T0" y="T1"/>
                    </a:cxn>
                    <a:cxn ang="T7">
                      <a:pos x="T2" y="T3"/>
                    </a:cxn>
                    <a:cxn ang="T8">
                      <a:pos x="T4" y="T5"/>
                    </a:cxn>
                  </a:cxnLst>
                  <a:rect l="T9" t="T10" r="T11" b="T12"/>
                  <a:pathLst>
                    <a:path w="21600" h="21763" fill="none" extrusionOk="0">
                      <a:moveTo>
                        <a:pt x="21599" y="-1"/>
                      </a:moveTo>
                      <a:cubicBezTo>
                        <a:pt x="21599" y="54"/>
                        <a:pt x="21600" y="108"/>
                        <a:pt x="21600" y="163"/>
                      </a:cubicBezTo>
                      <a:cubicBezTo>
                        <a:pt x="21600" y="12092"/>
                        <a:pt x="11929" y="21762"/>
                        <a:pt x="0" y="21763"/>
                      </a:cubicBezTo>
                    </a:path>
                    <a:path w="21600" h="21763" stroke="0" extrusionOk="0">
                      <a:moveTo>
                        <a:pt x="21599" y="-1"/>
                      </a:moveTo>
                      <a:cubicBezTo>
                        <a:pt x="21599" y="54"/>
                        <a:pt x="21600" y="108"/>
                        <a:pt x="21600" y="163"/>
                      </a:cubicBezTo>
                      <a:cubicBezTo>
                        <a:pt x="21600" y="12092"/>
                        <a:pt x="11929" y="21762"/>
                        <a:pt x="0" y="21763"/>
                      </a:cubicBezTo>
                      <a:lnTo>
                        <a:pt x="0" y="163"/>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76" name="Arc 14"/>
                <p:cNvSpPr>
                  <a:spLocks/>
                </p:cNvSpPr>
                <p:nvPr/>
              </p:nvSpPr>
              <p:spPr bwMode="auto">
                <a:xfrm>
                  <a:off x="5087" y="1590"/>
                  <a:ext cx="51" cy="114"/>
                </a:xfrm>
                <a:custGeom>
                  <a:avLst/>
                  <a:gdLst>
                    <a:gd name="T0" fmla="*/ 0 w 21600"/>
                    <a:gd name="T1" fmla="*/ 0 h 21795"/>
                    <a:gd name="T2" fmla="*/ 0 w 21600"/>
                    <a:gd name="T3" fmla="*/ 0 h 21795"/>
                    <a:gd name="T4" fmla="*/ 0 w 21600"/>
                    <a:gd name="T5" fmla="*/ 0 h 21795"/>
                    <a:gd name="T6" fmla="*/ 0 60000 65536"/>
                    <a:gd name="T7" fmla="*/ 0 60000 65536"/>
                    <a:gd name="T8" fmla="*/ 0 60000 65536"/>
                    <a:gd name="T9" fmla="*/ 0 w 21600"/>
                    <a:gd name="T10" fmla="*/ 0 h 21795"/>
                    <a:gd name="T11" fmla="*/ 21600 w 21600"/>
                    <a:gd name="T12" fmla="*/ 21795 h 21795"/>
                  </a:gdLst>
                  <a:ahLst/>
                  <a:cxnLst>
                    <a:cxn ang="T6">
                      <a:pos x="T0" y="T1"/>
                    </a:cxn>
                    <a:cxn ang="T7">
                      <a:pos x="T2" y="T3"/>
                    </a:cxn>
                    <a:cxn ang="T8">
                      <a:pos x="T4" y="T5"/>
                    </a:cxn>
                  </a:cxnLst>
                  <a:rect l="T9" t="T10" r="T11" b="T12"/>
                  <a:pathLst>
                    <a:path w="21600" h="21795" fill="none" extrusionOk="0">
                      <a:moveTo>
                        <a:pt x="21599" y="-1"/>
                      </a:moveTo>
                      <a:cubicBezTo>
                        <a:pt x="21599" y="64"/>
                        <a:pt x="21600" y="129"/>
                        <a:pt x="21600" y="195"/>
                      </a:cubicBezTo>
                      <a:cubicBezTo>
                        <a:pt x="21600" y="12124"/>
                        <a:pt x="11929" y="21794"/>
                        <a:pt x="0" y="21795"/>
                      </a:cubicBezTo>
                    </a:path>
                    <a:path w="21600" h="21795" stroke="0" extrusionOk="0">
                      <a:moveTo>
                        <a:pt x="21599" y="-1"/>
                      </a:moveTo>
                      <a:cubicBezTo>
                        <a:pt x="21599" y="64"/>
                        <a:pt x="21600" y="129"/>
                        <a:pt x="21600" y="195"/>
                      </a:cubicBezTo>
                      <a:cubicBezTo>
                        <a:pt x="21600" y="12124"/>
                        <a:pt x="11929" y="21794"/>
                        <a:pt x="0" y="21795"/>
                      </a:cubicBezTo>
                      <a:lnTo>
                        <a:pt x="0" y="195"/>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77" name="Arc 15"/>
                <p:cNvSpPr>
                  <a:spLocks/>
                </p:cNvSpPr>
                <p:nvPr/>
              </p:nvSpPr>
              <p:spPr bwMode="auto">
                <a:xfrm>
                  <a:off x="5005" y="1604"/>
                  <a:ext cx="43" cy="103"/>
                </a:xfrm>
                <a:custGeom>
                  <a:avLst/>
                  <a:gdLst>
                    <a:gd name="T0" fmla="*/ 0 w 21600"/>
                    <a:gd name="T1" fmla="*/ 0 h 21817"/>
                    <a:gd name="T2" fmla="*/ 0 w 21600"/>
                    <a:gd name="T3" fmla="*/ 0 h 21817"/>
                    <a:gd name="T4" fmla="*/ 0 w 21600"/>
                    <a:gd name="T5" fmla="*/ 0 h 21817"/>
                    <a:gd name="T6" fmla="*/ 0 60000 65536"/>
                    <a:gd name="T7" fmla="*/ 0 60000 65536"/>
                    <a:gd name="T8" fmla="*/ 0 60000 65536"/>
                    <a:gd name="T9" fmla="*/ 0 w 21600"/>
                    <a:gd name="T10" fmla="*/ 0 h 21817"/>
                    <a:gd name="T11" fmla="*/ 21600 w 21600"/>
                    <a:gd name="T12" fmla="*/ 21817 h 21817"/>
                  </a:gdLst>
                  <a:ahLst/>
                  <a:cxnLst>
                    <a:cxn ang="T6">
                      <a:pos x="T0" y="T1"/>
                    </a:cxn>
                    <a:cxn ang="T7">
                      <a:pos x="T2" y="T3"/>
                    </a:cxn>
                    <a:cxn ang="T8">
                      <a:pos x="T4" y="T5"/>
                    </a:cxn>
                  </a:cxnLst>
                  <a:rect l="T9" t="T10" r="T11" b="T12"/>
                  <a:pathLst>
                    <a:path w="21600" h="21817" fill="none" extrusionOk="0">
                      <a:moveTo>
                        <a:pt x="21598" y="0"/>
                      </a:moveTo>
                      <a:cubicBezTo>
                        <a:pt x="21599" y="72"/>
                        <a:pt x="21600" y="144"/>
                        <a:pt x="21600" y="217"/>
                      </a:cubicBezTo>
                      <a:cubicBezTo>
                        <a:pt x="21600" y="12146"/>
                        <a:pt x="11929" y="21816"/>
                        <a:pt x="0" y="21817"/>
                      </a:cubicBezTo>
                    </a:path>
                    <a:path w="21600" h="21817" stroke="0" extrusionOk="0">
                      <a:moveTo>
                        <a:pt x="21598" y="0"/>
                      </a:moveTo>
                      <a:cubicBezTo>
                        <a:pt x="21599" y="72"/>
                        <a:pt x="21600" y="144"/>
                        <a:pt x="21600" y="217"/>
                      </a:cubicBezTo>
                      <a:cubicBezTo>
                        <a:pt x="21600" y="12146"/>
                        <a:pt x="11929" y="21816"/>
                        <a:pt x="0" y="21817"/>
                      </a:cubicBezTo>
                      <a:lnTo>
                        <a:pt x="0" y="21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78" name="Arc 16"/>
                <p:cNvSpPr>
                  <a:spLocks/>
                </p:cNvSpPr>
                <p:nvPr/>
              </p:nvSpPr>
              <p:spPr bwMode="auto">
                <a:xfrm>
                  <a:off x="4978" y="1581"/>
                  <a:ext cx="38" cy="126"/>
                </a:xfrm>
                <a:custGeom>
                  <a:avLst/>
                  <a:gdLst>
                    <a:gd name="T0" fmla="*/ 0 w 21600"/>
                    <a:gd name="T1" fmla="*/ 0 h 21777"/>
                    <a:gd name="T2" fmla="*/ 0 w 21600"/>
                    <a:gd name="T3" fmla="*/ 0 h 21777"/>
                    <a:gd name="T4" fmla="*/ 0 w 21600"/>
                    <a:gd name="T5" fmla="*/ 0 h 21777"/>
                    <a:gd name="T6" fmla="*/ 0 60000 65536"/>
                    <a:gd name="T7" fmla="*/ 0 60000 65536"/>
                    <a:gd name="T8" fmla="*/ 0 60000 65536"/>
                    <a:gd name="T9" fmla="*/ 0 w 21600"/>
                    <a:gd name="T10" fmla="*/ 0 h 21777"/>
                    <a:gd name="T11" fmla="*/ 21600 w 21600"/>
                    <a:gd name="T12" fmla="*/ 21777 h 21777"/>
                  </a:gdLst>
                  <a:ahLst/>
                  <a:cxnLst>
                    <a:cxn ang="T6">
                      <a:pos x="T0" y="T1"/>
                    </a:cxn>
                    <a:cxn ang="T7">
                      <a:pos x="T2" y="T3"/>
                    </a:cxn>
                    <a:cxn ang="T8">
                      <a:pos x="T4" y="T5"/>
                    </a:cxn>
                  </a:cxnLst>
                  <a:rect l="T9" t="T10" r="T11" b="T12"/>
                  <a:pathLst>
                    <a:path w="21600" h="21777" fill="none" extrusionOk="0">
                      <a:moveTo>
                        <a:pt x="21599" y="-1"/>
                      </a:moveTo>
                      <a:cubicBezTo>
                        <a:pt x="21599" y="58"/>
                        <a:pt x="21600" y="117"/>
                        <a:pt x="21600" y="177"/>
                      </a:cubicBezTo>
                      <a:cubicBezTo>
                        <a:pt x="21600" y="12106"/>
                        <a:pt x="11929" y="21776"/>
                        <a:pt x="0" y="21777"/>
                      </a:cubicBezTo>
                    </a:path>
                    <a:path w="21600" h="21777" stroke="0" extrusionOk="0">
                      <a:moveTo>
                        <a:pt x="21599" y="-1"/>
                      </a:moveTo>
                      <a:cubicBezTo>
                        <a:pt x="21599" y="58"/>
                        <a:pt x="21600" y="117"/>
                        <a:pt x="21600" y="177"/>
                      </a:cubicBezTo>
                      <a:cubicBezTo>
                        <a:pt x="21600" y="12106"/>
                        <a:pt x="11929" y="21776"/>
                        <a:pt x="0" y="21777"/>
                      </a:cubicBezTo>
                      <a:lnTo>
                        <a:pt x="0" y="17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79" name="Arc 17"/>
                <p:cNvSpPr>
                  <a:spLocks/>
                </p:cNvSpPr>
                <p:nvPr/>
              </p:nvSpPr>
              <p:spPr bwMode="auto">
                <a:xfrm>
                  <a:off x="5022" y="1604"/>
                  <a:ext cx="43" cy="103"/>
                </a:xfrm>
                <a:custGeom>
                  <a:avLst/>
                  <a:gdLst>
                    <a:gd name="T0" fmla="*/ 0 w 21600"/>
                    <a:gd name="T1" fmla="*/ 0 h 21817"/>
                    <a:gd name="T2" fmla="*/ 0 w 21600"/>
                    <a:gd name="T3" fmla="*/ 0 h 21817"/>
                    <a:gd name="T4" fmla="*/ 0 w 21600"/>
                    <a:gd name="T5" fmla="*/ 0 h 21817"/>
                    <a:gd name="T6" fmla="*/ 0 60000 65536"/>
                    <a:gd name="T7" fmla="*/ 0 60000 65536"/>
                    <a:gd name="T8" fmla="*/ 0 60000 65536"/>
                    <a:gd name="T9" fmla="*/ 0 w 21600"/>
                    <a:gd name="T10" fmla="*/ 0 h 21817"/>
                    <a:gd name="T11" fmla="*/ 21600 w 21600"/>
                    <a:gd name="T12" fmla="*/ 21817 h 21817"/>
                  </a:gdLst>
                  <a:ahLst/>
                  <a:cxnLst>
                    <a:cxn ang="T6">
                      <a:pos x="T0" y="T1"/>
                    </a:cxn>
                    <a:cxn ang="T7">
                      <a:pos x="T2" y="T3"/>
                    </a:cxn>
                    <a:cxn ang="T8">
                      <a:pos x="T4" y="T5"/>
                    </a:cxn>
                  </a:cxnLst>
                  <a:rect l="T9" t="T10" r="T11" b="T12"/>
                  <a:pathLst>
                    <a:path w="21600" h="21817" fill="none" extrusionOk="0">
                      <a:moveTo>
                        <a:pt x="21598" y="0"/>
                      </a:moveTo>
                      <a:cubicBezTo>
                        <a:pt x="21599" y="72"/>
                        <a:pt x="21600" y="144"/>
                        <a:pt x="21600" y="217"/>
                      </a:cubicBezTo>
                      <a:cubicBezTo>
                        <a:pt x="21600" y="12146"/>
                        <a:pt x="11929" y="21816"/>
                        <a:pt x="0" y="21817"/>
                      </a:cubicBezTo>
                    </a:path>
                    <a:path w="21600" h="21817" stroke="0" extrusionOk="0">
                      <a:moveTo>
                        <a:pt x="21598" y="0"/>
                      </a:moveTo>
                      <a:cubicBezTo>
                        <a:pt x="21599" y="72"/>
                        <a:pt x="21600" y="144"/>
                        <a:pt x="21600" y="217"/>
                      </a:cubicBezTo>
                      <a:cubicBezTo>
                        <a:pt x="21600" y="12146"/>
                        <a:pt x="11929" y="21816"/>
                        <a:pt x="0" y="21817"/>
                      </a:cubicBezTo>
                      <a:lnTo>
                        <a:pt x="0" y="21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80" name="Arc 18"/>
                <p:cNvSpPr>
                  <a:spLocks/>
                </p:cNvSpPr>
                <p:nvPr/>
              </p:nvSpPr>
              <p:spPr bwMode="auto">
                <a:xfrm>
                  <a:off x="5112" y="1557"/>
                  <a:ext cx="55" cy="147"/>
                </a:xfrm>
                <a:custGeom>
                  <a:avLst/>
                  <a:gdLst>
                    <a:gd name="T0" fmla="*/ 0 w 21600"/>
                    <a:gd name="T1" fmla="*/ 0 h 21751"/>
                    <a:gd name="T2" fmla="*/ 0 w 21600"/>
                    <a:gd name="T3" fmla="*/ 0 h 21751"/>
                    <a:gd name="T4" fmla="*/ 0 w 21600"/>
                    <a:gd name="T5" fmla="*/ 0 h 21751"/>
                    <a:gd name="T6" fmla="*/ 0 60000 65536"/>
                    <a:gd name="T7" fmla="*/ 0 60000 65536"/>
                    <a:gd name="T8" fmla="*/ 0 60000 65536"/>
                    <a:gd name="T9" fmla="*/ 0 w 21600"/>
                    <a:gd name="T10" fmla="*/ 0 h 21751"/>
                    <a:gd name="T11" fmla="*/ 21600 w 21600"/>
                    <a:gd name="T12" fmla="*/ 21751 h 21751"/>
                  </a:gdLst>
                  <a:ahLst/>
                  <a:cxnLst>
                    <a:cxn ang="T6">
                      <a:pos x="T0" y="T1"/>
                    </a:cxn>
                    <a:cxn ang="T7">
                      <a:pos x="T2" y="T3"/>
                    </a:cxn>
                    <a:cxn ang="T8">
                      <a:pos x="T4" y="T5"/>
                    </a:cxn>
                  </a:cxnLst>
                  <a:rect l="T9" t="T10" r="T11" b="T12"/>
                  <a:pathLst>
                    <a:path w="21600" h="21751" fill="none" extrusionOk="0">
                      <a:moveTo>
                        <a:pt x="21599" y="-1"/>
                      </a:moveTo>
                      <a:cubicBezTo>
                        <a:pt x="21599" y="50"/>
                        <a:pt x="21600" y="100"/>
                        <a:pt x="21600" y="151"/>
                      </a:cubicBezTo>
                      <a:cubicBezTo>
                        <a:pt x="21600" y="12080"/>
                        <a:pt x="11929" y="21750"/>
                        <a:pt x="0" y="21751"/>
                      </a:cubicBezTo>
                    </a:path>
                    <a:path w="21600" h="21751" stroke="0" extrusionOk="0">
                      <a:moveTo>
                        <a:pt x="21599" y="-1"/>
                      </a:moveTo>
                      <a:cubicBezTo>
                        <a:pt x="21599" y="50"/>
                        <a:pt x="21600" y="100"/>
                        <a:pt x="21600" y="151"/>
                      </a:cubicBezTo>
                      <a:cubicBezTo>
                        <a:pt x="21600" y="12080"/>
                        <a:pt x="11929" y="21750"/>
                        <a:pt x="0" y="21751"/>
                      </a:cubicBezTo>
                      <a:lnTo>
                        <a:pt x="0" y="151"/>
                      </a:lnTo>
                      <a:close/>
                    </a:path>
                  </a:pathLst>
                </a:custGeom>
                <a:noFill/>
                <a:ln w="12700" cap="rnd">
                  <a:solidFill>
                    <a:srgbClr val="000000"/>
                  </a:solidFill>
                  <a:round/>
                  <a:headEnd type="none" w="sm" len="sm"/>
                  <a:tailEnd type="none" w="sm" len="sm"/>
                </a:ln>
              </p:spPr>
              <p:txBody>
                <a:bodyPr wrap="none" anchor="ctr"/>
                <a:lstStyle/>
                <a:p>
                  <a:endParaRPr lang="en-US"/>
                </a:p>
              </p:txBody>
            </p:sp>
          </p:grpSp>
          <p:sp>
            <p:nvSpPr>
              <p:cNvPr id="164" name="Arc 163"/>
              <p:cNvSpPr/>
              <p:nvPr/>
            </p:nvSpPr>
            <p:spPr>
              <a:xfrm>
                <a:off x="1821488" y="4608578"/>
                <a:ext cx="431597" cy="621792"/>
              </a:xfrm>
              <a:prstGeom prst="arc">
                <a:avLst>
                  <a:gd name="adj1" fmla="val 17956677"/>
                  <a:gd name="adj2" fmla="val 3143819"/>
                </a:avLst>
              </a:prstGeom>
              <a:ln w="28575">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5" name="Arc 164"/>
              <p:cNvSpPr/>
              <p:nvPr/>
            </p:nvSpPr>
            <p:spPr>
              <a:xfrm>
                <a:off x="1973888" y="4608578"/>
                <a:ext cx="431597" cy="621792"/>
              </a:xfrm>
              <a:prstGeom prst="arc">
                <a:avLst>
                  <a:gd name="adj1" fmla="val 17956677"/>
                  <a:gd name="adj2" fmla="val 3143819"/>
                </a:avLst>
              </a:prstGeom>
              <a:ln w="28575">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181" name="Picture 31" descr="Administration_c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99839" y="3044694"/>
            <a:ext cx="533400" cy="533400"/>
          </a:xfrm>
          <a:prstGeom prst="rect">
            <a:avLst/>
          </a:prstGeom>
          <a:noFill/>
          <a:ln w="9525">
            <a:noFill/>
            <a:miter lim="800000"/>
            <a:headEnd/>
            <a:tailEnd/>
          </a:ln>
        </p:spPr>
      </p:pic>
      <p:sp>
        <p:nvSpPr>
          <p:cNvPr id="182" name="TextBox 181"/>
          <p:cNvSpPr txBox="1"/>
          <p:nvPr/>
        </p:nvSpPr>
        <p:spPr>
          <a:xfrm>
            <a:off x="9559482" y="3647253"/>
            <a:ext cx="1482536" cy="276999"/>
          </a:xfrm>
          <a:prstGeom prst="rect">
            <a:avLst/>
          </a:prstGeom>
          <a:noFill/>
          <a:ln>
            <a:noFill/>
          </a:ln>
        </p:spPr>
        <p:txBody>
          <a:bodyPr wrap="square" rtlCol="0">
            <a:spAutoFit/>
          </a:bodyPr>
          <a:lstStyle/>
          <a:p>
            <a:pPr algn="ctr" fontAlgn="base">
              <a:spcBef>
                <a:spcPct val="50000"/>
              </a:spcBef>
              <a:spcAft>
                <a:spcPct val="0"/>
              </a:spcAft>
              <a:buClr>
                <a:srgbClr val="F0AB00"/>
              </a:buClr>
              <a:buSzPct val="80000"/>
            </a:pPr>
            <a:r>
              <a:rPr lang="en-US" sz="1200" b="1" kern="0" dirty="0" smtClean="0">
                <a:solidFill>
                  <a:schemeClr val="bg1">
                    <a:lumMod val="95000"/>
                  </a:schemeClr>
                </a:solidFill>
                <a:effectLst>
                  <a:outerShdw blurRad="38100" dist="38100" dir="2700000" algn="tl">
                    <a:srgbClr val="000000">
                      <a:alpha val="43137"/>
                    </a:srgbClr>
                  </a:outerShdw>
                </a:effectLst>
                <a:ea typeface="Arial Unicode MS" pitchFamily="34" charset="-128"/>
                <a:cs typeface="Arial Unicode MS" pitchFamily="34" charset="-128"/>
              </a:rPr>
              <a:t>Monitor</a:t>
            </a:r>
          </a:p>
        </p:txBody>
      </p:sp>
      <p:pic>
        <p:nvPicPr>
          <p:cNvPr id="183" name="Picture 28" descr="ETL_3d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7616" y="4427868"/>
            <a:ext cx="533400" cy="533400"/>
          </a:xfrm>
          <a:prstGeom prst="rect">
            <a:avLst/>
          </a:prstGeom>
          <a:noFill/>
          <a:ln w="9525">
            <a:noFill/>
            <a:miter lim="800000"/>
            <a:headEnd/>
            <a:tailEnd/>
          </a:ln>
        </p:spPr>
      </p:pic>
      <p:pic>
        <p:nvPicPr>
          <p:cNvPr id="184" name="Picture 30" descr="IconTrans_Search_clear 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2834" y="4477836"/>
            <a:ext cx="584200" cy="584200"/>
          </a:xfrm>
          <a:prstGeom prst="rect">
            <a:avLst/>
          </a:prstGeom>
          <a:noFill/>
          <a:ln w="9525">
            <a:noFill/>
            <a:miter lim="800000"/>
            <a:headEnd/>
            <a:tailEnd/>
          </a:ln>
        </p:spPr>
      </p:pic>
      <p:sp>
        <p:nvSpPr>
          <p:cNvPr id="186" name="TextBox 185"/>
          <p:cNvSpPr txBox="1"/>
          <p:nvPr/>
        </p:nvSpPr>
        <p:spPr>
          <a:xfrm>
            <a:off x="6372356" y="4926764"/>
            <a:ext cx="1025553" cy="276999"/>
          </a:xfrm>
          <a:prstGeom prst="rect">
            <a:avLst/>
          </a:prstGeom>
          <a:noFill/>
          <a:ln>
            <a:noFill/>
          </a:ln>
        </p:spPr>
        <p:txBody>
          <a:bodyPr wrap="square" rtlCol="0">
            <a:spAutoFit/>
          </a:bodyPr>
          <a:lstStyle/>
          <a:p>
            <a:pPr algn="ctr" fontAlgn="base">
              <a:spcBef>
                <a:spcPct val="50000"/>
              </a:spcBef>
              <a:spcAft>
                <a:spcPct val="0"/>
              </a:spcAft>
              <a:buClr>
                <a:srgbClr val="F0AB00"/>
              </a:buClr>
              <a:buSzPct val="80000"/>
            </a:pPr>
            <a:r>
              <a:rPr lang="en-US" sz="1200" b="1" kern="0" dirty="0" smtClean="0">
                <a:solidFill>
                  <a:schemeClr val="bg1">
                    <a:lumMod val="95000"/>
                  </a:schemeClr>
                </a:solidFill>
                <a:effectLst>
                  <a:outerShdw blurRad="38100" dist="38100" dir="2700000" algn="tl">
                    <a:srgbClr val="000000">
                      <a:alpha val="43137"/>
                    </a:srgbClr>
                  </a:outerShdw>
                </a:effectLst>
                <a:ea typeface="Arial Unicode MS" pitchFamily="34" charset="-128"/>
                <a:cs typeface="Arial Unicode MS" pitchFamily="34" charset="-128"/>
              </a:rPr>
              <a:t>TDS Parser</a:t>
            </a:r>
          </a:p>
        </p:txBody>
      </p:sp>
      <p:sp>
        <p:nvSpPr>
          <p:cNvPr id="187" name="TextBox 186"/>
          <p:cNvSpPr txBox="1"/>
          <p:nvPr/>
        </p:nvSpPr>
        <p:spPr>
          <a:xfrm>
            <a:off x="8251329" y="4961268"/>
            <a:ext cx="1328981" cy="276999"/>
          </a:xfrm>
          <a:prstGeom prst="rect">
            <a:avLst/>
          </a:prstGeom>
          <a:noFill/>
          <a:ln>
            <a:noFill/>
          </a:ln>
        </p:spPr>
        <p:txBody>
          <a:bodyPr wrap="square" rtlCol="0">
            <a:spAutoFit/>
          </a:bodyPr>
          <a:lstStyle/>
          <a:p>
            <a:pPr algn="ctr" fontAlgn="base">
              <a:spcBef>
                <a:spcPct val="50000"/>
              </a:spcBef>
              <a:spcAft>
                <a:spcPct val="0"/>
              </a:spcAft>
              <a:buClr>
                <a:srgbClr val="F0AB00"/>
              </a:buClr>
              <a:buSzPct val="80000"/>
            </a:pPr>
            <a:r>
              <a:rPr lang="en-US" sz="1200" b="1" kern="0" dirty="0" smtClean="0">
                <a:solidFill>
                  <a:schemeClr val="bg1">
                    <a:lumMod val="95000"/>
                  </a:schemeClr>
                </a:solidFill>
                <a:effectLst>
                  <a:outerShdw blurRad="38100" dist="38100" dir="2700000" algn="tl">
                    <a:srgbClr val="000000">
                      <a:alpha val="43137"/>
                    </a:srgbClr>
                  </a:outerShdw>
                </a:effectLst>
                <a:ea typeface="Arial Unicode MS" pitchFamily="34" charset="-128"/>
                <a:cs typeface="Arial Unicode MS" pitchFamily="34" charset="-128"/>
              </a:rPr>
              <a:t>Analyzer</a:t>
            </a:r>
          </a:p>
        </p:txBody>
      </p:sp>
      <p:sp>
        <p:nvSpPr>
          <p:cNvPr id="192" name="TextBox 191"/>
          <p:cNvSpPr txBox="1"/>
          <p:nvPr/>
        </p:nvSpPr>
        <p:spPr>
          <a:xfrm>
            <a:off x="9486723" y="4913157"/>
            <a:ext cx="1328981" cy="276999"/>
          </a:xfrm>
          <a:prstGeom prst="rect">
            <a:avLst/>
          </a:prstGeom>
          <a:noFill/>
          <a:ln>
            <a:noFill/>
          </a:ln>
        </p:spPr>
        <p:txBody>
          <a:bodyPr wrap="square" rtlCol="0">
            <a:spAutoFit/>
          </a:bodyPr>
          <a:lstStyle/>
          <a:p>
            <a:pPr algn="ctr" fontAlgn="base">
              <a:spcBef>
                <a:spcPct val="50000"/>
              </a:spcBef>
              <a:spcAft>
                <a:spcPct val="0"/>
              </a:spcAft>
              <a:buClr>
                <a:srgbClr val="F0AB00"/>
              </a:buClr>
              <a:buSzPct val="80000"/>
            </a:pPr>
            <a:r>
              <a:rPr lang="en-US" sz="1200" b="1" kern="0" dirty="0" smtClean="0">
                <a:solidFill>
                  <a:schemeClr val="bg1">
                    <a:lumMod val="95000"/>
                  </a:schemeClr>
                </a:solidFill>
                <a:effectLst>
                  <a:outerShdw blurRad="38100" dist="38100" dir="2700000" algn="tl">
                    <a:srgbClr val="000000">
                      <a:alpha val="43137"/>
                    </a:srgbClr>
                  </a:outerShdw>
                </a:effectLst>
                <a:ea typeface="Arial Unicode MS" pitchFamily="34" charset="-128"/>
                <a:cs typeface="Arial Unicode MS" pitchFamily="34" charset="-128"/>
              </a:rPr>
              <a:t>Presenter</a:t>
            </a:r>
          </a:p>
        </p:txBody>
      </p:sp>
      <p:pic>
        <p:nvPicPr>
          <p:cNvPr id="202" name="Picture 201"/>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399384" y="5439782"/>
            <a:ext cx="1009072" cy="948037"/>
          </a:xfrm>
          <a:prstGeom prst="rect">
            <a:avLst/>
          </a:prstGeom>
        </p:spPr>
      </p:pic>
      <p:sp>
        <p:nvSpPr>
          <p:cNvPr id="207" name="TextBox 206"/>
          <p:cNvSpPr txBox="1"/>
          <p:nvPr/>
        </p:nvSpPr>
        <p:spPr>
          <a:xfrm>
            <a:off x="7247261" y="5847438"/>
            <a:ext cx="1390124" cy="369332"/>
          </a:xfrm>
          <a:prstGeom prst="rect">
            <a:avLst/>
          </a:prstGeom>
          <a:noFill/>
          <a:ln>
            <a:noFill/>
          </a:ln>
        </p:spPr>
        <p:txBody>
          <a:bodyPr wrap="none" rtlCol="0">
            <a:spAutoFit/>
          </a:bodyPr>
          <a:lstStyle/>
          <a:p>
            <a:pPr fontAlgn="base">
              <a:spcBef>
                <a:spcPct val="50000"/>
              </a:spcBef>
              <a:spcAft>
                <a:spcPct val="0"/>
              </a:spcAft>
              <a:buClr>
                <a:srgbClr val="F0AB00"/>
              </a:buClr>
              <a:buSzPct val="80000"/>
            </a:pPr>
            <a:r>
              <a:rPr lang="en-US" sz="1800" b="1" kern="0" dirty="0" smtClean="0">
                <a:solidFill>
                  <a:srgbClr val="002060"/>
                </a:solidFill>
                <a:ea typeface="Arial Unicode MS" pitchFamily="34" charset="-128"/>
                <a:cs typeface="Arial Unicode MS" pitchFamily="34" charset="-128"/>
              </a:rPr>
              <a:t>Repository</a:t>
            </a:r>
          </a:p>
        </p:txBody>
      </p:sp>
      <p:grpSp>
        <p:nvGrpSpPr>
          <p:cNvPr id="1054" name="Group 1053"/>
          <p:cNvGrpSpPr/>
          <p:nvPr/>
        </p:nvGrpSpPr>
        <p:grpSpPr>
          <a:xfrm>
            <a:off x="2487763" y="4333936"/>
            <a:ext cx="2437920" cy="1828800"/>
            <a:chOff x="2487763" y="4333936"/>
            <a:chExt cx="2437920" cy="1828800"/>
          </a:xfrm>
        </p:grpSpPr>
        <p:pic>
          <p:nvPicPr>
            <p:cNvPr id="209"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44772" y="4477836"/>
              <a:ext cx="780911" cy="1382864"/>
            </a:xfrm>
            <a:prstGeom prst="rect">
              <a:avLst/>
            </a:prstGeom>
            <a:noFill/>
            <a:ln w="9525">
              <a:noFill/>
              <a:miter lim="800000"/>
              <a:headEnd/>
              <a:tailEnd/>
            </a:ln>
          </p:spPr>
        </p:pic>
        <p:pic>
          <p:nvPicPr>
            <p:cNvPr id="227" name="Picture 2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flipV="1">
              <a:off x="2487763" y="4333936"/>
              <a:ext cx="1828800" cy="1828800"/>
            </a:xfrm>
            <a:prstGeom prst="rect">
              <a:avLst/>
            </a:prstGeom>
          </p:spPr>
        </p:pic>
        <p:sp>
          <p:nvSpPr>
            <p:cNvPr id="1031" name="Oval 1030"/>
            <p:cNvSpPr/>
            <p:nvPr/>
          </p:nvSpPr>
          <p:spPr bwMode="gray">
            <a:xfrm>
              <a:off x="3329488" y="5055901"/>
              <a:ext cx="362309" cy="362309"/>
            </a:xfrm>
            <a:prstGeom prst="ellipse">
              <a:avLst/>
            </a:prstGeom>
            <a:solidFill>
              <a:srgbClr val="81224D"/>
            </a:solidFill>
          </p:spPr>
          <p:txBody>
            <a:bodyPr wrap="square" rtlCol="0" anchor="ctr" anchorCtr="1">
              <a:noAutofit/>
            </a:bodyPr>
            <a:lstStyle/>
            <a:p>
              <a:pPr algn="ctr"/>
              <a:r>
                <a:rPr lang="en-US" sz="1800" b="1" dirty="0" smtClean="0">
                  <a:solidFill>
                    <a:schemeClr val="bg1"/>
                  </a:solidFill>
                  <a:effectLst>
                    <a:outerShdw blurRad="38100" dist="38100" dir="2700000" algn="tl">
                      <a:srgbClr val="000000">
                        <a:alpha val="43137"/>
                      </a:srgbClr>
                    </a:outerShdw>
                  </a:effectLst>
                  <a:cs typeface="Arial"/>
                </a:rPr>
                <a:t>7</a:t>
              </a:r>
            </a:p>
          </p:txBody>
        </p:sp>
      </p:grpSp>
      <p:pic>
        <p:nvPicPr>
          <p:cNvPr id="1040" name="Picture 1039"/>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7485070" y="4427867"/>
            <a:ext cx="903652" cy="449128"/>
          </a:xfrm>
          <a:prstGeom prst="rect">
            <a:avLst/>
          </a:prstGeom>
        </p:spPr>
      </p:pic>
      <p:grpSp>
        <p:nvGrpSpPr>
          <p:cNvPr id="1052" name="Group 1051"/>
          <p:cNvGrpSpPr/>
          <p:nvPr/>
        </p:nvGrpSpPr>
        <p:grpSpPr>
          <a:xfrm>
            <a:off x="2394478" y="1760997"/>
            <a:ext cx="4235029" cy="2271947"/>
            <a:chOff x="2394478" y="1760997"/>
            <a:chExt cx="4235029" cy="2271947"/>
          </a:xfrm>
        </p:grpSpPr>
        <p:pic>
          <p:nvPicPr>
            <p:cNvPr id="218" name="Picture 2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7871245" flipH="1">
              <a:off x="3376019" y="779456"/>
              <a:ext cx="2271947" cy="4235029"/>
            </a:xfrm>
            <a:prstGeom prst="rect">
              <a:avLst/>
            </a:prstGeom>
          </p:spPr>
        </p:pic>
        <p:sp>
          <p:nvSpPr>
            <p:cNvPr id="233" name="Oval 232"/>
            <p:cNvSpPr/>
            <p:nvPr/>
          </p:nvSpPr>
          <p:spPr bwMode="gray">
            <a:xfrm>
              <a:off x="4330837" y="2754088"/>
              <a:ext cx="362309" cy="362309"/>
            </a:xfrm>
            <a:prstGeom prst="ellipse">
              <a:avLst/>
            </a:prstGeom>
            <a:solidFill>
              <a:srgbClr val="81224D"/>
            </a:solidFill>
          </p:spPr>
          <p:txBody>
            <a:bodyPr wrap="square" rtlCol="0" anchor="ctr" anchorCtr="1">
              <a:noAutofit/>
            </a:bodyPr>
            <a:lstStyle/>
            <a:p>
              <a:pPr algn="ctr"/>
              <a:r>
                <a:rPr lang="en-US" sz="1800" b="1" dirty="0" smtClean="0">
                  <a:solidFill>
                    <a:schemeClr val="bg1"/>
                  </a:solidFill>
                  <a:effectLst>
                    <a:outerShdw blurRad="38100" dist="38100" dir="2700000" algn="tl">
                      <a:srgbClr val="000000">
                        <a:alpha val="43137"/>
                      </a:srgbClr>
                    </a:outerShdw>
                  </a:effectLst>
                  <a:cs typeface="Arial"/>
                </a:rPr>
                <a:t>6</a:t>
              </a:r>
            </a:p>
          </p:txBody>
        </p:sp>
      </p:grpSp>
      <p:pic>
        <p:nvPicPr>
          <p:cNvPr id="234" name="Picture 29" descr="C:\Users\i826459\AppData\Local\Microsoft\Windows\Temporary Internet Files\Content.IE5\GW2THDLL\MC900441328[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751735" y="5551914"/>
            <a:ext cx="1029607" cy="1029607"/>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9" descr="C:\Users\i826459\AppData\Local\Microsoft\Windows\Temporary Internet Files\Content.IE5\42JOSASI\present-300x249[1].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799734" y="4293720"/>
            <a:ext cx="720301" cy="5978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46" name="Picture 1045"/>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9964451" y="3943464"/>
            <a:ext cx="584524" cy="1938905"/>
          </a:xfrm>
          <a:prstGeom prst="rect">
            <a:avLst/>
          </a:prstGeom>
        </p:spPr>
      </p:pic>
      <p:pic>
        <p:nvPicPr>
          <p:cNvPr id="188" name="Picture 18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1966540" flipH="1">
            <a:off x="6750701" y="3918248"/>
            <a:ext cx="2271947" cy="1698736"/>
          </a:xfrm>
          <a:prstGeom prst="rect">
            <a:avLst/>
          </a:prstGeom>
        </p:spPr>
      </p:pic>
    </p:spTree>
    <p:extLst>
      <p:ext uri="{BB962C8B-B14F-4D97-AF65-F5344CB8AC3E}">
        <p14:creationId xmlns:p14="http://schemas.microsoft.com/office/powerpoint/2010/main" val="2633695869"/>
      </p:ext>
    </p:extLst>
  </p:cSld>
  <p:clrMapOvr>
    <a:masterClrMapping/>
  </p:clrMapOvr>
  <p:transition spd="slow">
    <p:wip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Workload Analyzer KPIs – May 26, </a:t>
            </a:r>
            <a:r>
              <a:rPr lang="en-US" dirty="0" smtClean="0"/>
              <a:t>2015</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58724594"/>
              </p:ext>
            </p:extLst>
          </p:nvPr>
        </p:nvGraphicFramePr>
        <p:xfrm>
          <a:off x="571500" y="1326858"/>
          <a:ext cx="11283712" cy="5043502"/>
        </p:xfrm>
        <a:graphic>
          <a:graphicData uri="http://schemas.openxmlformats.org/drawingml/2006/table">
            <a:tbl>
              <a:tblPr firstRow="1" firstCol="1" bandRow="1">
                <a:tableStyleId>{F5AB1C69-6EDB-4FF4-983F-18BD219EF322}</a:tableStyleId>
              </a:tblPr>
              <a:tblGrid>
                <a:gridCol w="2581338"/>
                <a:gridCol w="2426755"/>
                <a:gridCol w="1702752"/>
                <a:gridCol w="1702752"/>
                <a:gridCol w="2870115"/>
              </a:tblGrid>
              <a:tr h="302991">
                <a:tc>
                  <a:txBody>
                    <a:bodyPr/>
                    <a:lstStyle/>
                    <a:p>
                      <a:pPr marL="0" marR="0">
                        <a:spcBef>
                          <a:spcPts val="0"/>
                        </a:spcBef>
                        <a:spcAft>
                          <a:spcPts val="0"/>
                        </a:spcAft>
                      </a:pPr>
                      <a:r>
                        <a:rPr lang="en-US" sz="1500" dirty="0">
                          <a:effectLst>
                            <a:outerShdw blurRad="38100" dist="38100" dir="2700000" algn="tl">
                              <a:srgbClr val="000000">
                                <a:alpha val="43137"/>
                              </a:srgbClr>
                            </a:outerShdw>
                          </a:effectLst>
                        </a:rPr>
                        <a:t>KPI</a:t>
                      </a:r>
                      <a:endParaRPr lang="en-US" sz="1500" dirty="0">
                        <a:effectLst>
                          <a:outerShdw blurRad="38100" dist="38100" dir="2700000" algn="tl">
                            <a:srgbClr val="000000">
                              <a:alpha val="43137"/>
                            </a:srgbClr>
                          </a:outerShdw>
                        </a:effectLst>
                        <a:latin typeface="Calibri"/>
                        <a:ea typeface="Calibri"/>
                        <a:cs typeface="Times New Roman"/>
                      </a:endParaRPr>
                    </a:p>
                  </a:txBody>
                  <a:tcPr marL="120674" marR="120674" marT="45251" marB="45251"/>
                </a:tc>
                <a:tc>
                  <a:txBody>
                    <a:bodyPr/>
                    <a:lstStyle/>
                    <a:p>
                      <a:pPr marL="0" marR="0">
                        <a:spcBef>
                          <a:spcPts val="0"/>
                        </a:spcBef>
                        <a:spcAft>
                          <a:spcPts val="0"/>
                        </a:spcAft>
                      </a:pPr>
                      <a:r>
                        <a:rPr lang="en-US" sz="1500" dirty="0">
                          <a:effectLst>
                            <a:outerShdw blurRad="38100" dist="38100" dir="2700000" algn="tl">
                              <a:srgbClr val="000000">
                                <a:alpha val="43137"/>
                              </a:srgbClr>
                            </a:outerShdw>
                          </a:effectLst>
                        </a:rPr>
                        <a:t>Measurement</a:t>
                      </a:r>
                      <a:endParaRPr lang="en-US" sz="1500" dirty="0">
                        <a:effectLst>
                          <a:outerShdw blurRad="38100" dist="38100" dir="2700000" algn="tl">
                            <a:srgbClr val="000000">
                              <a:alpha val="43137"/>
                            </a:srgbClr>
                          </a:outerShdw>
                        </a:effectLst>
                        <a:latin typeface="Calibri"/>
                        <a:ea typeface="Calibri"/>
                        <a:cs typeface="Times New Roman"/>
                      </a:endParaRPr>
                    </a:p>
                  </a:txBody>
                  <a:tcPr marL="120674" marR="120674" marT="45251" marB="45251"/>
                </a:tc>
                <a:tc>
                  <a:txBody>
                    <a:bodyPr/>
                    <a:lstStyle/>
                    <a:p>
                      <a:pPr marL="0" marR="0" lvl="0" algn="ctr">
                        <a:spcBef>
                          <a:spcPts val="0"/>
                        </a:spcBef>
                        <a:spcAft>
                          <a:spcPts val="0"/>
                        </a:spcAft>
                      </a:pPr>
                      <a:r>
                        <a:rPr lang="en-US" sz="1500" dirty="0">
                          <a:effectLst>
                            <a:outerShdw blurRad="38100" dist="38100" dir="2700000" algn="tl">
                              <a:srgbClr val="000000">
                                <a:alpha val="43137"/>
                              </a:srgbClr>
                            </a:outerShdw>
                          </a:effectLst>
                        </a:rPr>
                        <a:t>Goal</a:t>
                      </a:r>
                      <a:endParaRPr lang="en-US" sz="1500" dirty="0">
                        <a:effectLst>
                          <a:outerShdw blurRad="38100" dist="38100" dir="2700000" algn="tl">
                            <a:srgbClr val="000000">
                              <a:alpha val="43137"/>
                            </a:srgbClr>
                          </a:outerShdw>
                        </a:effectLst>
                        <a:latin typeface="Calibri"/>
                        <a:ea typeface="Calibri"/>
                        <a:cs typeface="Times New Roman"/>
                      </a:endParaRPr>
                    </a:p>
                  </a:txBody>
                  <a:tcPr marL="120674" marR="120674" marT="45251" marB="45251"/>
                </a:tc>
                <a:tc>
                  <a:txBody>
                    <a:bodyPr/>
                    <a:lstStyle/>
                    <a:p>
                      <a:pPr marL="0" marR="0" lvl="0" algn="ctr">
                        <a:spcBef>
                          <a:spcPts val="0"/>
                        </a:spcBef>
                        <a:spcAft>
                          <a:spcPts val="0"/>
                        </a:spcAft>
                      </a:pPr>
                      <a:r>
                        <a:rPr lang="en-US" sz="1500" dirty="0">
                          <a:effectLst>
                            <a:outerShdw blurRad="38100" dist="38100" dir="2700000" algn="tl">
                              <a:srgbClr val="000000">
                                <a:alpha val="43137"/>
                              </a:srgbClr>
                            </a:outerShdw>
                          </a:effectLst>
                        </a:rPr>
                        <a:t>Current</a:t>
                      </a:r>
                      <a:endParaRPr lang="en-US" sz="1500" dirty="0">
                        <a:effectLst>
                          <a:outerShdw blurRad="38100" dist="38100" dir="2700000" algn="tl">
                            <a:srgbClr val="000000">
                              <a:alpha val="43137"/>
                            </a:srgbClr>
                          </a:outerShdw>
                        </a:effectLst>
                        <a:latin typeface="Calibri"/>
                        <a:ea typeface="Calibri"/>
                        <a:cs typeface="Times New Roman"/>
                      </a:endParaRPr>
                    </a:p>
                  </a:txBody>
                  <a:tcPr marL="120674" marR="120674" marT="45251" marB="45251"/>
                </a:tc>
                <a:tc>
                  <a:txBody>
                    <a:bodyPr/>
                    <a:lstStyle/>
                    <a:p>
                      <a:pPr marL="0" marR="0">
                        <a:spcBef>
                          <a:spcPts val="0"/>
                        </a:spcBef>
                        <a:spcAft>
                          <a:spcPts val="0"/>
                        </a:spcAft>
                      </a:pPr>
                      <a:r>
                        <a:rPr lang="en-US" sz="1500" dirty="0">
                          <a:effectLst>
                            <a:outerShdw blurRad="38100" dist="38100" dir="2700000" algn="tl">
                              <a:srgbClr val="000000">
                                <a:alpha val="43137"/>
                              </a:srgbClr>
                            </a:outerShdw>
                          </a:effectLst>
                        </a:rPr>
                        <a:t>Note</a:t>
                      </a:r>
                      <a:endParaRPr lang="en-US" sz="1500" dirty="0">
                        <a:effectLst>
                          <a:outerShdw blurRad="38100" dist="38100" dir="2700000" algn="tl">
                            <a:srgbClr val="000000">
                              <a:alpha val="43137"/>
                            </a:srgbClr>
                          </a:outerShdw>
                        </a:effectLst>
                        <a:latin typeface="Calibri"/>
                        <a:ea typeface="Calibri"/>
                        <a:cs typeface="Times New Roman"/>
                      </a:endParaRPr>
                    </a:p>
                  </a:txBody>
                  <a:tcPr marL="120674" marR="120674" marT="45251" marB="45251"/>
                </a:tc>
              </a:tr>
              <a:tr h="467201">
                <a:tc>
                  <a:txBody>
                    <a:bodyPr/>
                    <a:lstStyle/>
                    <a:p>
                      <a:pPr marL="0" marR="0">
                        <a:spcBef>
                          <a:spcPts val="0"/>
                        </a:spcBef>
                        <a:spcAft>
                          <a:spcPts val="0"/>
                        </a:spcAft>
                      </a:pPr>
                      <a:r>
                        <a:rPr lang="en-US" sz="1400" dirty="0">
                          <a:effectLst/>
                        </a:rPr>
                        <a:t>Performance impact on ASE during capture</a:t>
                      </a:r>
                      <a:endParaRPr lang="en-US" sz="1400" dirty="0">
                        <a:solidFill>
                          <a:schemeClr val="tx1"/>
                        </a:solidFill>
                        <a:effectLst/>
                        <a:latin typeface="Calibri"/>
                        <a:ea typeface="Calibri"/>
                        <a:cs typeface="Times New Roman"/>
                      </a:endParaRPr>
                    </a:p>
                  </a:txBody>
                  <a:tcPr marT="91440" marB="91440" anchor="ctr"/>
                </a:tc>
                <a:tc>
                  <a:txBody>
                    <a:bodyPr/>
                    <a:lstStyle/>
                    <a:p>
                      <a:pPr marL="0" marR="0">
                        <a:spcBef>
                          <a:spcPts val="0"/>
                        </a:spcBef>
                        <a:spcAft>
                          <a:spcPts val="0"/>
                        </a:spcAft>
                      </a:pPr>
                      <a:r>
                        <a:rPr lang="en-US" sz="1400" dirty="0">
                          <a:effectLst/>
                        </a:rPr>
                        <a:t>as percentage of performance degradation</a:t>
                      </a:r>
                      <a:endParaRPr lang="en-US" sz="1400" dirty="0">
                        <a:effectLst/>
                        <a:latin typeface="Calibri"/>
                        <a:ea typeface="Calibri"/>
                        <a:cs typeface="Times New Roman"/>
                      </a:endParaRPr>
                    </a:p>
                  </a:txBody>
                  <a:tcPr marT="91440" marB="91440" anchor="ctr"/>
                </a:tc>
                <a:tc>
                  <a:txBody>
                    <a:bodyPr/>
                    <a:lstStyle/>
                    <a:p>
                      <a:pPr marL="0" marR="0" lvl="0" algn="ctr">
                        <a:spcBef>
                          <a:spcPts val="0"/>
                        </a:spcBef>
                        <a:spcAft>
                          <a:spcPts val="0"/>
                        </a:spcAft>
                      </a:pPr>
                      <a:r>
                        <a:rPr lang="en-US" sz="1400" dirty="0">
                          <a:effectLst/>
                        </a:rPr>
                        <a:t>&lt; 5%</a:t>
                      </a:r>
                      <a:endParaRPr lang="en-US" sz="1400" dirty="0">
                        <a:effectLst/>
                        <a:latin typeface="Calibri"/>
                        <a:ea typeface="Calibri"/>
                        <a:cs typeface="Times New Roman"/>
                      </a:endParaRPr>
                    </a:p>
                  </a:txBody>
                  <a:tcPr marT="91440" marB="91440" anchor="ctr"/>
                </a:tc>
                <a:tc>
                  <a:txBody>
                    <a:bodyPr/>
                    <a:lstStyle/>
                    <a:p>
                      <a:pPr marL="0" marR="0" lvl="0" algn="ctr">
                        <a:spcBef>
                          <a:spcPts val="0"/>
                        </a:spcBef>
                        <a:spcAft>
                          <a:spcPts val="0"/>
                        </a:spcAft>
                      </a:pPr>
                      <a:r>
                        <a:rPr lang="en-US" sz="1400" dirty="0">
                          <a:effectLst/>
                        </a:rPr>
                        <a:t>&lt; 5%</a:t>
                      </a:r>
                      <a:endParaRPr lang="en-US" sz="1400" dirty="0">
                        <a:effectLst/>
                        <a:latin typeface="Calibri"/>
                        <a:ea typeface="Calibri"/>
                        <a:cs typeface="Times New Roman"/>
                      </a:endParaRPr>
                    </a:p>
                  </a:txBody>
                  <a:tcPr marT="91440" marB="91440" anchor="ctr">
                    <a:solidFill>
                      <a:schemeClr val="accent4">
                        <a:lumMod val="40000"/>
                        <a:lumOff val="60000"/>
                      </a:schemeClr>
                    </a:solidFill>
                  </a:tcPr>
                </a:tc>
                <a:tc>
                  <a:txBody>
                    <a:bodyPr/>
                    <a:lstStyle/>
                    <a:p>
                      <a:pPr marL="0" marR="0">
                        <a:spcBef>
                          <a:spcPts val="0"/>
                        </a:spcBef>
                        <a:spcAft>
                          <a:spcPts val="0"/>
                        </a:spcAft>
                      </a:pPr>
                      <a:r>
                        <a:rPr lang="en-US" sz="1400" dirty="0" smtClean="0">
                          <a:effectLst/>
                        </a:rPr>
                        <a:t>Measured with TPCC.  Testing </a:t>
                      </a:r>
                      <a:r>
                        <a:rPr lang="en-US" sz="1400" dirty="0">
                          <a:effectLst/>
                        </a:rPr>
                        <a:t>with Business Suite </a:t>
                      </a:r>
                      <a:r>
                        <a:rPr lang="en-US" sz="1400" dirty="0" smtClean="0">
                          <a:effectLst/>
                        </a:rPr>
                        <a:t>in progress</a:t>
                      </a:r>
                      <a:endParaRPr lang="en-US" sz="1400" dirty="0">
                        <a:effectLst/>
                        <a:latin typeface="Calibri"/>
                        <a:ea typeface="Calibri"/>
                        <a:cs typeface="Times New Roman"/>
                      </a:endParaRPr>
                    </a:p>
                  </a:txBody>
                  <a:tcPr marT="91440" marB="91440" anchor="ctr"/>
                </a:tc>
              </a:tr>
              <a:tr h="579664">
                <a:tc>
                  <a:txBody>
                    <a:bodyPr/>
                    <a:lstStyle/>
                    <a:p>
                      <a:pPr marL="0" marR="0">
                        <a:spcBef>
                          <a:spcPts val="0"/>
                        </a:spcBef>
                        <a:spcAft>
                          <a:spcPts val="0"/>
                        </a:spcAft>
                      </a:pPr>
                      <a:r>
                        <a:rPr lang="en-US" sz="1400" dirty="0">
                          <a:effectLst/>
                        </a:rPr>
                        <a:t>Number of concurrent active connections that can be captured in ASE</a:t>
                      </a:r>
                      <a:endParaRPr lang="en-US" sz="1400" dirty="0">
                        <a:solidFill>
                          <a:schemeClr val="tx1"/>
                        </a:solidFill>
                        <a:effectLst/>
                        <a:latin typeface="Calibri"/>
                        <a:ea typeface="Calibri"/>
                        <a:cs typeface="Times New Roman"/>
                      </a:endParaRPr>
                    </a:p>
                  </a:txBody>
                  <a:tcPr marT="91440" marB="91440" anchor="ctr"/>
                </a:tc>
                <a:tc>
                  <a:txBody>
                    <a:bodyPr/>
                    <a:lstStyle/>
                    <a:p>
                      <a:pPr marL="0" marR="0">
                        <a:spcBef>
                          <a:spcPts val="0"/>
                        </a:spcBef>
                        <a:spcAft>
                          <a:spcPts val="0"/>
                        </a:spcAft>
                      </a:pPr>
                      <a:r>
                        <a:rPr lang="en-US" sz="1400" dirty="0">
                          <a:effectLst/>
                        </a:rPr>
                        <a:t>as number of concurrent connections</a:t>
                      </a:r>
                      <a:endParaRPr lang="en-US" sz="1400" dirty="0">
                        <a:effectLst/>
                        <a:latin typeface="Calibri"/>
                        <a:ea typeface="Calibri"/>
                        <a:cs typeface="Times New Roman"/>
                      </a:endParaRPr>
                    </a:p>
                  </a:txBody>
                  <a:tcPr marT="91440" marB="91440" anchor="ctr"/>
                </a:tc>
                <a:tc>
                  <a:txBody>
                    <a:bodyPr/>
                    <a:lstStyle/>
                    <a:p>
                      <a:pPr marL="0" marR="0" lvl="0" algn="ctr">
                        <a:spcBef>
                          <a:spcPts val="0"/>
                        </a:spcBef>
                        <a:spcAft>
                          <a:spcPts val="0"/>
                        </a:spcAft>
                      </a:pPr>
                      <a:r>
                        <a:rPr lang="en-US" sz="1400" dirty="0">
                          <a:effectLst/>
                        </a:rPr>
                        <a:t>2000</a:t>
                      </a:r>
                      <a:endParaRPr lang="en-US" sz="1400" dirty="0">
                        <a:effectLst/>
                        <a:latin typeface="Calibri"/>
                        <a:ea typeface="Calibri"/>
                        <a:cs typeface="Times New Roman"/>
                      </a:endParaRPr>
                    </a:p>
                  </a:txBody>
                  <a:tcPr marT="91440" marB="91440" anchor="ctr"/>
                </a:tc>
                <a:tc>
                  <a:txBody>
                    <a:bodyPr/>
                    <a:lstStyle/>
                    <a:p>
                      <a:pPr marL="0" marR="0" lvl="0" algn="ctr">
                        <a:spcBef>
                          <a:spcPts val="0"/>
                        </a:spcBef>
                        <a:spcAft>
                          <a:spcPts val="0"/>
                        </a:spcAft>
                      </a:pPr>
                      <a:r>
                        <a:rPr lang="en-US" sz="1400" dirty="0">
                          <a:effectLst/>
                        </a:rPr>
                        <a:t>2000</a:t>
                      </a:r>
                      <a:endParaRPr lang="en-US" sz="1400" dirty="0">
                        <a:effectLst/>
                        <a:latin typeface="Calibri"/>
                        <a:ea typeface="Calibri"/>
                        <a:cs typeface="Times New Roman"/>
                      </a:endParaRPr>
                    </a:p>
                  </a:txBody>
                  <a:tcPr marT="91440" marB="91440" anchor="ctr">
                    <a:solidFill>
                      <a:schemeClr val="accent4">
                        <a:lumMod val="40000"/>
                        <a:lumOff val="60000"/>
                      </a:schemeClr>
                    </a:solidFill>
                  </a:tcPr>
                </a:tc>
                <a:tc>
                  <a:txBody>
                    <a:bodyPr/>
                    <a:lstStyle/>
                    <a:p>
                      <a:endParaRPr lang="en-US" sz="1400" dirty="0">
                        <a:effectLst/>
                        <a:latin typeface="Calibri"/>
                        <a:cs typeface="Times New Roman"/>
                      </a:endParaRPr>
                    </a:p>
                  </a:txBody>
                  <a:tcPr marT="91440" marB="91440" anchor="ctr"/>
                </a:tc>
              </a:tr>
              <a:tr h="609993">
                <a:tc>
                  <a:txBody>
                    <a:bodyPr/>
                    <a:lstStyle/>
                    <a:p>
                      <a:pPr marL="0" marR="0">
                        <a:spcBef>
                          <a:spcPts val="0"/>
                        </a:spcBef>
                        <a:spcAft>
                          <a:spcPts val="0"/>
                        </a:spcAft>
                      </a:pPr>
                      <a:r>
                        <a:rPr lang="en-US" sz="1400" dirty="0">
                          <a:effectLst/>
                        </a:rPr>
                        <a:t>Length of time required to load captured workload into the repository</a:t>
                      </a:r>
                      <a:endParaRPr lang="en-US" sz="1400" dirty="0">
                        <a:solidFill>
                          <a:schemeClr val="tx1"/>
                        </a:solidFill>
                        <a:effectLst/>
                        <a:latin typeface="Calibri"/>
                        <a:ea typeface="Calibri"/>
                        <a:cs typeface="Times New Roman"/>
                      </a:endParaRPr>
                    </a:p>
                  </a:txBody>
                  <a:tcPr marT="91440" marB="91440" anchor="ctr"/>
                </a:tc>
                <a:tc>
                  <a:txBody>
                    <a:bodyPr/>
                    <a:lstStyle/>
                    <a:p>
                      <a:pPr marL="0" marR="0">
                        <a:spcBef>
                          <a:spcPts val="0"/>
                        </a:spcBef>
                        <a:spcAft>
                          <a:spcPts val="0"/>
                        </a:spcAft>
                      </a:pPr>
                      <a:r>
                        <a:rPr lang="en-US" sz="1400" dirty="0">
                          <a:effectLst/>
                        </a:rPr>
                        <a:t>as length of time require to load requests from workload files</a:t>
                      </a:r>
                      <a:endParaRPr lang="en-US" sz="1400" dirty="0">
                        <a:effectLst/>
                        <a:latin typeface="Calibri"/>
                        <a:ea typeface="Calibri"/>
                        <a:cs typeface="Times New Roman"/>
                      </a:endParaRPr>
                    </a:p>
                  </a:txBody>
                  <a:tcPr marT="91440" marB="91440" anchor="ctr"/>
                </a:tc>
                <a:tc>
                  <a:txBody>
                    <a:bodyPr/>
                    <a:lstStyle/>
                    <a:p>
                      <a:pPr marL="0" marR="0" lvl="0" algn="ctr">
                        <a:spcBef>
                          <a:spcPts val="0"/>
                        </a:spcBef>
                        <a:spcAft>
                          <a:spcPts val="0"/>
                        </a:spcAft>
                      </a:pPr>
                      <a:r>
                        <a:rPr lang="en-US" sz="1400" dirty="0">
                          <a:effectLst/>
                        </a:rPr>
                        <a:t>15 minutes per </a:t>
                      </a:r>
                      <a:r>
                        <a:rPr lang="en-US" sz="1400" dirty="0" smtClean="0">
                          <a:effectLst/>
                        </a:rPr>
                        <a:t>2 Mil requests</a:t>
                      </a:r>
                      <a:endParaRPr lang="en-US" sz="1400" dirty="0">
                        <a:effectLst/>
                        <a:latin typeface="Calibri"/>
                        <a:ea typeface="Calibri"/>
                        <a:cs typeface="Times New Roman"/>
                      </a:endParaRPr>
                    </a:p>
                  </a:txBody>
                  <a:tcPr marT="91440" marB="91440" anchor="ctr"/>
                </a:tc>
                <a:tc>
                  <a:txBody>
                    <a:bodyPr/>
                    <a:lstStyle/>
                    <a:p>
                      <a:pPr marL="0" marR="0" lvl="0" algn="ctr">
                        <a:spcBef>
                          <a:spcPts val="0"/>
                        </a:spcBef>
                        <a:spcAft>
                          <a:spcPts val="0"/>
                        </a:spcAft>
                      </a:pPr>
                      <a:r>
                        <a:rPr lang="en-US" sz="1400" dirty="0" smtClean="0">
                          <a:effectLst/>
                        </a:rPr>
                        <a:t>10 minutes per</a:t>
                      </a:r>
                    </a:p>
                    <a:p>
                      <a:pPr marL="0" marR="0" lvl="0" algn="ctr">
                        <a:spcBef>
                          <a:spcPts val="0"/>
                        </a:spcBef>
                        <a:spcAft>
                          <a:spcPts val="0"/>
                        </a:spcAft>
                      </a:pPr>
                      <a:r>
                        <a:rPr lang="en-US" sz="1400" dirty="0" smtClean="0">
                          <a:effectLst/>
                        </a:rPr>
                        <a:t>2 Mil requests</a:t>
                      </a:r>
                      <a:endParaRPr lang="en-US" sz="1400" dirty="0">
                        <a:effectLst/>
                        <a:latin typeface="Calibri"/>
                        <a:ea typeface="Calibri"/>
                        <a:cs typeface="Times New Roman"/>
                      </a:endParaRPr>
                    </a:p>
                  </a:txBody>
                  <a:tcPr marT="91440" marB="91440" anchor="ctr">
                    <a:solidFill>
                      <a:schemeClr val="accent4">
                        <a:lumMod val="40000"/>
                        <a:lumOff val="60000"/>
                      </a:schemeClr>
                    </a:solidFill>
                  </a:tcPr>
                </a:tc>
                <a:tc>
                  <a:txBody>
                    <a:bodyPr/>
                    <a:lstStyle/>
                    <a:p>
                      <a:r>
                        <a:rPr lang="en-US" sz="1400" dirty="0" smtClean="0">
                          <a:effectLst/>
                        </a:rPr>
                        <a:t>Tested with TPC-C</a:t>
                      </a:r>
                    </a:p>
                    <a:p>
                      <a:r>
                        <a:rPr lang="en-US" sz="1400" baseline="0" dirty="0" smtClean="0">
                          <a:effectLst/>
                        </a:rPr>
                        <a:t>Improvements are ongoing</a:t>
                      </a:r>
                      <a:endParaRPr lang="en-US" sz="1400" baseline="0" dirty="0" smtClean="0">
                        <a:effectLst/>
                        <a:latin typeface="Calibri"/>
                        <a:cs typeface="Times New Roman"/>
                      </a:endParaRPr>
                    </a:p>
                  </a:txBody>
                  <a:tcPr marT="91440" marB="91440" anchor="ctr"/>
                </a:tc>
              </a:tr>
              <a:tr h="485201">
                <a:tc>
                  <a:txBody>
                    <a:bodyPr/>
                    <a:lstStyle/>
                    <a:p>
                      <a:pPr marL="0" marR="0">
                        <a:spcBef>
                          <a:spcPts val="0"/>
                        </a:spcBef>
                        <a:spcAft>
                          <a:spcPts val="0"/>
                        </a:spcAft>
                      </a:pPr>
                      <a:r>
                        <a:rPr lang="en-US" sz="1400" dirty="0">
                          <a:effectLst/>
                        </a:rPr>
                        <a:t>Response time in Cockpit UI </a:t>
                      </a:r>
                      <a:endParaRPr lang="en-US" sz="1400" dirty="0">
                        <a:solidFill>
                          <a:schemeClr val="tx1"/>
                        </a:solidFill>
                        <a:effectLst/>
                        <a:latin typeface="Calibri"/>
                        <a:ea typeface="Calibri"/>
                        <a:cs typeface="Times New Roman"/>
                      </a:endParaRPr>
                    </a:p>
                  </a:txBody>
                  <a:tcPr marT="91440" marB="91440" anchor="ctr"/>
                </a:tc>
                <a:tc>
                  <a:txBody>
                    <a:bodyPr/>
                    <a:lstStyle/>
                    <a:p>
                      <a:pPr marL="0" marR="0">
                        <a:spcBef>
                          <a:spcPts val="0"/>
                        </a:spcBef>
                        <a:spcAft>
                          <a:spcPts val="0"/>
                        </a:spcAft>
                      </a:pPr>
                      <a:r>
                        <a:rPr lang="en-US" sz="1400" dirty="0">
                          <a:effectLst/>
                        </a:rPr>
                        <a:t>as time required to display a list screen for one connection</a:t>
                      </a:r>
                      <a:endParaRPr lang="en-US" sz="1400" dirty="0">
                        <a:effectLst/>
                        <a:latin typeface="Calibri"/>
                        <a:ea typeface="Calibri"/>
                        <a:cs typeface="Times New Roman"/>
                      </a:endParaRPr>
                    </a:p>
                  </a:txBody>
                  <a:tcPr marT="91440" marB="91440" anchor="ctr"/>
                </a:tc>
                <a:tc>
                  <a:txBody>
                    <a:bodyPr/>
                    <a:lstStyle/>
                    <a:p>
                      <a:pPr marL="0" marR="0" lvl="0" algn="ctr">
                        <a:spcBef>
                          <a:spcPts val="0"/>
                        </a:spcBef>
                        <a:spcAft>
                          <a:spcPts val="0"/>
                        </a:spcAft>
                      </a:pPr>
                      <a:r>
                        <a:rPr lang="en-US" sz="1400" dirty="0">
                          <a:effectLst/>
                        </a:rPr>
                        <a:t>&lt; 5 seconds</a:t>
                      </a:r>
                      <a:endParaRPr lang="en-US" sz="1400" dirty="0">
                        <a:effectLst/>
                        <a:latin typeface="Calibri"/>
                        <a:ea typeface="Calibri"/>
                        <a:cs typeface="Times New Roman"/>
                      </a:endParaRPr>
                    </a:p>
                  </a:txBody>
                  <a:tcPr marT="91440" marB="91440" anchor="ctr"/>
                </a:tc>
                <a:tc>
                  <a:txBody>
                    <a:bodyPr/>
                    <a:lstStyle/>
                    <a:p>
                      <a:pPr marL="0" marR="0" lvl="0" algn="ctr">
                        <a:spcBef>
                          <a:spcPts val="0"/>
                        </a:spcBef>
                        <a:spcAft>
                          <a:spcPts val="0"/>
                        </a:spcAft>
                      </a:pPr>
                      <a:r>
                        <a:rPr lang="en-US" sz="1400" dirty="0">
                          <a:effectLst/>
                        </a:rPr>
                        <a:t>&lt; 5 seconds</a:t>
                      </a:r>
                      <a:endParaRPr lang="en-US" sz="1400" dirty="0">
                        <a:effectLst/>
                        <a:latin typeface="Calibri"/>
                        <a:ea typeface="Calibri"/>
                        <a:cs typeface="Times New Roman"/>
                      </a:endParaRPr>
                    </a:p>
                  </a:txBody>
                  <a:tcPr marT="91440" marB="91440" anchor="ctr">
                    <a:solidFill>
                      <a:schemeClr val="accent4">
                        <a:lumMod val="40000"/>
                        <a:lumOff val="60000"/>
                      </a:schemeClr>
                    </a:solidFill>
                  </a:tcPr>
                </a:tc>
                <a:tc>
                  <a:txBody>
                    <a:bodyPr/>
                    <a:lstStyle/>
                    <a:p>
                      <a:r>
                        <a:rPr lang="en-US" sz="1400" dirty="0" smtClean="0">
                          <a:effectLst/>
                        </a:rPr>
                        <a:t>Measured</a:t>
                      </a:r>
                      <a:r>
                        <a:rPr lang="en-US" sz="1400" baseline="0" dirty="0" smtClean="0">
                          <a:effectLst/>
                        </a:rPr>
                        <a:t> in analysis dashboard drilldown screens</a:t>
                      </a:r>
                      <a:endParaRPr lang="en-US" sz="1400" dirty="0">
                        <a:effectLst/>
                        <a:latin typeface="Calibri"/>
                        <a:cs typeface="Times New Roman"/>
                      </a:endParaRPr>
                    </a:p>
                  </a:txBody>
                  <a:tcPr marT="91440" marB="91440" anchor="ctr"/>
                </a:tc>
              </a:tr>
              <a:tr h="416379">
                <a:tc>
                  <a:txBody>
                    <a:bodyPr/>
                    <a:lstStyle/>
                    <a:p>
                      <a:pPr marL="0" marR="0">
                        <a:spcBef>
                          <a:spcPts val="0"/>
                        </a:spcBef>
                        <a:spcAft>
                          <a:spcPts val="0"/>
                        </a:spcAft>
                      </a:pPr>
                      <a:r>
                        <a:rPr lang="en-US" sz="1400" dirty="0">
                          <a:effectLst/>
                        </a:rPr>
                        <a:t>Maximum number of concurrent connections during replay</a:t>
                      </a:r>
                      <a:endParaRPr lang="en-US" sz="1400" dirty="0">
                        <a:solidFill>
                          <a:schemeClr val="tx1"/>
                        </a:solidFill>
                        <a:effectLst/>
                        <a:latin typeface="Calibri"/>
                        <a:ea typeface="Calibri"/>
                        <a:cs typeface="Times New Roman"/>
                      </a:endParaRPr>
                    </a:p>
                  </a:txBody>
                  <a:tcPr marT="91440" marB="91440" anchor="ctr"/>
                </a:tc>
                <a:tc>
                  <a:txBody>
                    <a:bodyPr/>
                    <a:lstStyle/>
                    <a:p>
                      <a:pPr marL="0" marR="0">
                        <a:spcBef>
                          <a:spcPts val="0"/>
                        </a:spcBef>
                        <a:spcAft>
                          <a:spcPts val="0"/>
                        </a:spcAft>
                      </a:pPr>
                      <a:r>
                        <a:rPr lang="en-US" sz="1400">
                          <a:effectLst/>
                        </a:rPr>
                        <a:t>as number of concurrent, active connections</a:t>
                      </a:r>
                      <a:endParaRPr lang="en-US" sz="1400">
                        <a:effectLst/>
                        <a:latin typeface="Calibri"/>
                        <a:ea typeface="Calibri"/>
                        <a:cs typeface="Times New Roman"/>
                      </a:endParaRPr>
                    </a:p>
                  </a:txBody>
                  <a:tcPr marT="91440" marB="91440" anchor="ctr"/>
                </a:tc>
                <a:tc>
                  <a:txBody>
                    <a:bodyPr/>
                    <a:lstStyle/>
                    <a:p>
                      <a:pPr marL="0" marR="0" lvl="0" algn="ctr">
                        <a:spcBef>
                          <a:spcPts val="0"/>
                        </a:spcBef>
                        <a:spcAft>
                          <a:spcPts val="0"/>
                        </a:spcAft>
                      </a:pPr>
                      <a:r>
                        <a:rPr lang="en-US" sz="1400" dirty="0">
                          <a:effectLst/>
                        </a:rPr>
                        <a:t>2000</a:t>
                      </a:r>
                      <a:endParaRPr lang="en-US" sz="1400" dirty="0">
                        <a:effectLst/>
                        <a:latin typeface="Calibri"/>
                        <a:ea typeface="Calibri"/>
                        <a:cs typeface="Times New Roman"/>
                      </a:endParaRPr>
                    </a:p>
                  </a:txBody>
                  <a:tcPr marT="91440" marB="91440" anchor="ctr"/>
                </a:tc>
                <a:tc>
                  <a:txBody>
                    <a:bodyPr/>
                    <a:lstStyle/>
                    <a:p>
                      <a:pPr marL="0" marR="0" lvl="0" algn="ctr">
                        <a:spcBef>
                          <a:spcPts val="0"/>
                        </a:spcBef>
                        <a:spcAft>
                          <a:spcPts val="0"/>
                        </a:spcAft>
                      </a:pPr>
                      <a:r>
                        <a:rPr lang="en-US" sz="1400" dirty="0">
                          <a:effectLst/>
                        </a:rPr>
                        <a:t>2000</a:t>
                      </a:r>
                      <a:endParaRPr lang="en-US" sz="1400" dirty="0">
                        <a:effectLst/>
                        <a:latin typeface="Calibri"/>
                        <a:ea typeface="Calibri"/>
                        <a:cs typeface="Times New Roman"/>
                      </a:endParaRPr>
                    </a:p>
                  </a:txBody>
                  <a:tcPr marT="91440" marB="91440" anchor="ctr">
                    <a:solidFill>
                      <a:schemeClr val="accent4">
                        <a:lumMod val="40000"/>
                        <a:lumOff val="60000"/>
                      </a:schemeClr>
                    </a:solidFill>
                  </a:tcPr>
                </a:tc>
                <a:tc>
                  <a:txBody>
                    <a:bodyPr/>
                    <a:lstStyle/>
                    <a:p>
                      <a:endParaRPr lang="en-US" sz="1400" dirty="0">
                        <a:effectLst/>
                        <a:latin typeface="Calibri"/>
                        <a:cs typeface="Times New Roman"/>
                      </a:endParaRPr>
                    </a:p>
                  </a:txBody>
                  <a:tcPr marT="91440" marB="91440" anchor="ctr"/>
                </a:tc>
              </a:tr>
              <a:tr h="621424">
                <a:tc>
                  <a:txBody>
                    <a:bodyPr/>
                    <a:lstStyle/>
                    <a:p>
                      <a:pPr marL="0" marR="0">
                        <a:spcBef>
                          <a:spcPts val="0"/>
                        </a:spcBef>
                        <a:spcAft>
                          <a:spcPts val="0"/>
                        </a:spcAft>
                      </a:pPr>
                      <a:r>
                        <a:rPr lang="en-US" sz="1400" dirty="0">
                          <a:effectLst/>
                        </a:rPr>
                        <a:t>Rate of replay </a:t>
                      </a:r>
                      <a:endParaRPr lang="en-US" sz="1400" dirty="0">
                        <a:solidFill>
                          <a:schemeClr val="tx1"/>
                        </a:solidFill>
                        <a:effectLst/>
                        <a:latin typeface="Calibri"/>
                        <a:ea typeface="Calibri"/>
                        <a:cs typeface="Times New Roman"/>
                      </a:endParaRPr>
                    </a:p>
                  </a:txBody>
                  <a:tcPr marT="91440" marB="91440" anchor="ctr"/>
                </a:tc>
                <a:tc>
                  <a:txBody>
                    <a:bodyPr/>
                    <a:lstStyle/>
                    <a:p>
                      <a:pPr marL="0" marR="0">
                        <a:spcBef>
                          <a:spcPts val="0"/>
                        </a:spcBef>
                        <a:spcAft>
                          <a:spcPts val="0"/>
                        </a:spcAft>
                      </a:pPr>
                      <a:r>
                        <a:rPr lang="en-US" sz="1400" dirty="0">
                          <a:effectLst/>
                        </a:rPr>
                        <a:t>as number of requests per second</a:t>
                      </a:r>
                      <a:endParaRPr lang="en-US" sz="1400" dirty="0">
                        <a:effectLst/>
                        <a:latin typeface="Calibri"/>
                        <a:ea typeface="Calibri"/>
                        <a:cs typeface="Times New Roman"/>
                      </a:endParaRPr>
                    </a:p>
                  </a:txBody>
                  <a:tcPr marT="91440" marB="91440" anchor="ctr"/>
                </a:tc>
                <a:tc>
                  <a:txBody>
                    <a:bodyPr/>
                    <a:lstStyle/>
                    <a:p>
                      <a:pPr marL="0" marR="0" lvl="0" algn="ctr">
                        <a:spcBef>
                          <a:spcPts val="0"/>
                        </a:spcBef>
                        <a:spcAft>
                          <a:spcPts val="0"/>
                        </a:spcAft>
                      </a:pPr>
                      <a:r>
                        <a:rPr lang="en-US" sz="1400" dirty="0">
                          <a:effectLst/>
                        </a:rPr>
                        <a:t>500</a:t>
                      </a:r>
                      <a:endParaRPr lang="en-US" sz="1400" dirty="0">
                        <a:effectLst/>
                        <a:latin typeface="Calibri"/>
                        <a:ea typeface="Calibri"/>
                        <a:cs typeface="Times New Roman"/>
                      </a:endParaRPr>
                    </a:p>
                  </a:txBody>
                  <a:tcPr marT="91440" marB="91440" anchor="ctr"/>
                </a:tc>
                <a:tc>
                  <a:txBody>
                    <a:bodyPr/>
                    <a:lstStyle/>
                    <a:p>
                      <a:pPr marL="0" marR="0" lvl="0" algn="ctr">
                        <a:spcBef>
                          <a:spcPts val="0"/>
                        </a:spcBef>
                        <a:spcAft>
                          <a:spcPts val="0"/>
                        </a:spcAft>
                      </a:pPr>
                      <a:r>
                        <a:rPr lang="en-US" sz="1400" dirty="0" smtClean="0">
                          <a:effectLst/>
                        </a:rPr>
                        <a:t>5000</a:t>
                      </a:r>
                      <a:endParaRPr lang="en-US" sz="1400" dirty="0">
                        <a:effectLst/>
                        <a:latin typeface="Calibri"/>
                        <a:ea typeface="Calibri"/>
                        <a:cs typeface="Times New Roman"/>
                      </a:endParaRPr>
                    </a:p>
                  </a:txBody>
                  <a:tcPr marT="91440" marB="91440" anchor="ctr">
                    <a:solidFill>
                      <a:schemeClr val="accent4">
                        <a:lumMod val="40000"/>
                        <a:lumOff val="60000"/>
                      </a:schemeClr>
                    </a:solidFill>
                  </a:tcPr>
                </a:tc>
                <a:tc>
                  <a:txBody>
                    <a:bodyPr/>
                    <a:lstStyle/>
                    <a:p>
                      <a:pPr marL="0" marR="0">
                        <a:spcBef>
                          <a:spcPts val="0"/>
                        </a:spcBef>
                        <a:spcAft>
                          <a:spcPts val="0"/>
                        </a:spcAft>
                      </a:pPr>
                      <a:r>
                        <a:rPr lang="en-US" sz="1400" dirty="0" smtClean="0">
                          <a:effectLst/>
                        </a:rPr>
                        <a:t>Measured using TPC-C</a:t>
                      </a:r>
                    </a:p>
                    <a:p>
                      <a:pPr marL="0" marR="0">
                        <a:spcBef>
                          <a:spcPts val="0"/>
                        </a:spcBef>
                        <a:spcAft>
                          <a:spcPts val="0"/>
                        </a:spcAft>
                      </a:pPr>
                      <a:r>
                        <a:rPr lang="en-US" sz="1400" dirty="0" smtClean="0">
                          <a:effectLst/>
                        </a:rPr>
                        <a:t>On</a:t>
                      </a:r>
                      <a:r>
                        <a:rPr lang="en-US" sz="1400" baseline="0" dirty="0" smtClean="0">
                          <a:effectLst/>
                        </a:rPr>
                        <a:t> 32 core Linux machine</a:t>
                      </a:r>
                    </a:p>
                    <a:p>
                      <a:pPr marL="0" marR="0">
                        <a:spcBef>
                          <a:spcPts val="0"/>
                        </a:spcBef>
                        <a:spcAft>
                          <a:spcPts val="0"/>
                        </a:spcAft>
                      </a:pPr>
                      <a:r>
                        <a:rPr lang="en-US" sz="1400" baseline="0" dirty="0" smtClean="0">
                          <a:effectLst/>
                        </a:rPr>
                        <a:t>256 GB memory</a:t>
                      </a:r>
                      <a:endParaRPr lang="en-US" sz="1400" dirty="0">
                        <a:effectLst/>
                        <a:latin typeface="Calibri"/>
                        <a:ea typeface="Calibri"/>
                        <a:cs typeface="Times New Roman"/>
                      </a:endParaRPr>
                    </a:p>
                  </a:txBody>
                  <a:tcPr marT="91440" marB="91440" anchor="ctr"/>
                </a:tc>
              </a:tr>
            </a:tbl>
          </a:graphicData>
        </a:graphic>
      </p:graphicFrame>
    </p:spTree>
    <p:extLst>
      <p:ext uri="{BB962C8B-B14F-4D97-AF65-F5344CB8AC3E}">
        <p14:creationId xmlns:p14="http://schemas.microsoft.com/office/powerpoint/2010/main" val="98944718"/>
      </p:ext>
    </p:extLst>
  </p:cSld>
  <p:clrMapOvr>
    <a:masterClrMapping/>
  </p:clrMapOvr>
  <p:transition spd="slow">
    <p:wip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Phased Delivery</a:t>
            </a:r>
            <a:endParaRPr lang="en-US" dirty="0"/>
          </a:p>
        </p:txBody>
      </p:sp>
      <p:graphicFrame>
        <p:nvGraphicFramePr>
          <p:cNvPr id="3" name="Diagram 2"/>
          <p:cNvGraphicFramePr/>
          <p:nvPr>
            <p:extLst>
              <p:ext uri="{D42A27DB-BD31-4B8C-83A1-F6EECF244321}">
                <p14:modId xmlns:p14="http://schemas.microsoft.com/office/powerpoint/2010/main" val="3715302648"/>
              </p:ext>
            </p:extLst>
          </p:nvPr>
        </p:nvGraphicFramePr>
        <p:xfrm>
          <a:off x="402771" y="1389413"/>
          <a:ext cx="11410950" cy="4630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3962400" y="6101822"/>
            <a:ext cx="4552528"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b="1" kern="0" dirty="0" smtClean="0">
                <a:solidFill>
                  <a:srgbClr val="FF0000"/>
                </a:solidFill>
                <a:latin typeface="+mn-lt"/>
                <a:ea typeface="Arial Unicode MS" pitchFamily="34" charset="-128"/>
                <a:cs typeface="Arial Unicode MS" pitchFamily="34" charset="-128"/>
              </a:rPr>
              <a:t>* Features in future releases subject to change</a:t>
            </a:r>
            <a:endParaRPr lang="en-US" sz="1800" b="1" kern="0" dirty="0" smtClean="0">
              <a:solidFill>
                <a:srgbClr val="FF0000"/>
              </a:solidFill>
              <a:latin typeface="+mn-lt"/>
              <a:ea typeface="Arial Unicode MS" pitchFamily="34" charset="-128"/>
              <a:cs typeface="Arial Unicode MS" pitchFamily="34" charset="-128"/>
            </a:endParaRPr>
          </a:p>
        </p:txBody>
      </p:sp>
    </p:spTree>
    <p:extLst>
      <p:ext uri="{BB962C8B-B14F-4D97-AF65-F5344CB8AC3E}">
        <p14:creationId xmlns:p14="http://schemas.microsoft.com/office/powerpoint/2010/main" val="3014499837"/>
      </p:ext>
    </p:extLst>
  </p:cSld>
  <p:clrMapOvr>
    <a:masterClrMapping/>
  </p:clrMapOvr>
  <p:transition spd="slow">
    <p:wip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p:pic>
      <p:sp>
        <p:nvSpPr>
          <p:cNvPr id="3" name="Title 2"/>
          <p:cNvSpPr>
            <a:spLocks noGrp="1"/>
          </p:cNvSpPr>
          <p:nvPr>
            <p:ph type="ctrTitle"/>
          </p:nvPr>
        </p:nvSpPr>
        <p:spPr/>
        <p:txBody>
          <a:bodyPr/>
          <a:lstStyle/>
          <a:p>
            <a:r>
              <a:rPr lang="en-US" dirty="0" smtClean="0"/>
              <a:t>Summary</a:t>
            </a:r>
            <a:endParaRPr lang="en-US" dirty="0"/>
          </a:p>
        </p:txBody>
      </p:sp>
      <p:sp>
        <p:nvSpPr>
          <p:cNvPr id="4" name="Text Placeholder 3"/>
          <p:cNvSpPr>
            <a:spLocks noGrp="1"/>
          </p:cNvSpPr>
          <p:nvPr>
            <p:ph type="body" sz="quarter" idx="10"/>
          </p:nvPr>
        </p:nvSpPr>
        <p:spPr/>
        <p:txBody>
          <a:bodyPr/>
          <a:lstStyle/>
          <a:p>
            <a:r>
              <a:rPr lang="en-US" dirty="0" smtClean="0"/>
              <a:t>Roadmap</a:t>
            </a:r>
            <a:endParaRPr lang="en-US" dirty="0"/>
          </a:p>
        </p:txBody>
      </p:sp>
    </p:spTree>
    <p:extLst>
      <p:ext uri="{BB962C8B-B14F-4D97-AF65-F5344CB8AC3E}">
        <p14:creationId xmlns:p14="http://schemas.microsoft.com/office/powerpoint/2010/main" val="1305048535"/>
      </p:ext>
    </p:extLst>
  </p:cSld>
  <p:clrMapOvr>
    <a:masterClrMapping/>
  </p:clrMapOvr>
  <p:transition spd="slow">
    <p:wip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443121" y="6339868"/>
            <a:ext cx="5315508" cy="180042"/>
          </a:xfrm>
          <a:prstGeom prst="rect">
            <a:avLst/>
          </a:prstGeom>
          <a:noFill/>
          <a:ln w="6350" cmpd="thickThin">
            <a:noFill/>
          </a:ln>
          <a:effectLst/>
        </p:spPr>
        <p:txBody>
          <a:bodyPr wrap="square" lIns="42865" tIns="54439" rIns="0" bIns="54439" rtlCol="0" anchor="ctr" anchorCtr="0">
            <a:noAutofit/>
          </a:bodyPr>
          <a:lstStyle/>
          <a:p>
            <a:pPr marL="187134" indent="-187134" algn="r" fontAlgn="base">
              <a:spcBef>
                <a:spcPct val="50000"/>
              </a:spcBef>
              <a:spcAft>
                <a:spcPct val="0"/>
              </a:spcAft>
              <a:buClr>
                <a:srgbClr val="F0AB00"/>
              </a:buClr>
              <a:buSzPct val="80000"/>
            </a:pPr>
            <a:r>
              <a:rPr lang="en-CA" sz="1000" b="1" kern="0" dirty="0">
                <a:ea typeface="Arial Unicode MS" pitchFamily="34" charset="-128"/>
                <a:cs typeface="Arial Unicode MS" pitchFamily="34" charset="-128"/>
              </a:rPr>
              <a:t>This is the current state of planning and may be changed by SAP at any time.</a:t>
            </a:r>
            <a:endParaRPr lang="en-US" sz="1000" b="1" kern="0" dirty="0">
              <a:ea typeface="Arial Unicode MS" pitchFamily="34" charset="-128"/>
              <a:cs typeface="Arial Unicode MS" pitchFamily="34" charset="-128"/>
            </a:endParaRPr>
          </a:p>
        </p:txBody>
      </p:sp>
      <p:sp>
        <p:nvSpPr>
          <p:cNvPr id="7" name="TextBox 6"/>
          <p:cNvSpPr txBox="1"/>
          <p:nvPr/>
        </p:nvSpPr>
        <p:spPr>
          <a:xfrm>
            <a:off x="445390" y="6150595"/>
            <a:ext cx="3255215"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(ASE 16, ASE CE 15.7 SP130)</a:t>
            </a:r>
          </a:p>
        </p:txBody>
      </p:sp>
      <p:sp>
        <p:nvSpPr>
          <p:cNvPr id="11" name="Title 2"/>
          <p:cNvSpPr>
            <a:spLocks noGrp="1"/>
          </p:cNvSpPr>
          <p:nvPr>
            <p:ph type="title"/>
          </p:nvPr>
        </p:nvSpPr>
        <p:spPr>
          <a:xfrm>
            <a:off x="432113" y="324075"/>
            <a:ext cx="11330950" cy="756175"/>
          </a:xfrm>
        </p:spPr>
        <p:txBody>
          <a:bodyPr/>
          <a:lstStyle/>
          <a:p>
            <a:r>
              <a:rPr lang="en-US" dirty="0">
                <a:solidFill>
                  <a:schemeClr val="tx1"/>
                </a:solidFill>
              </a:rPr>
              <a:t>SAP </a:t>
            </a:r>
            <a:r>
              <a:rPr lang="en-US" dirty="0" smtClean="0">
                <a:solidFill>
                  <a:schemeClr val="tx1"/>
                </a:solidFill>
              </a:rPr>
              <a:t>ASE Roadmap – </a:t>
            </a:r>
            <a:r>
              <a:rPr lang="en-US" dirty="0">
                <a:solidFill>
                  <a:schemeClr val="tx1"/>
                </a:solidFill>
              </a:rPr>
              <a:t>Customer Accessible via SMP</a:t>
            </a:r>
            <a:r>
              <a:rPr lang="en-US" dirty="0" smtClean="0">
                <a:solidFill>
                  <a:schemeClr val="tx1"/>
                </a:solidFill>
              </a:rPr>
              <a:t/>
            </a:r>
            <a:br>
              <a:rPr lang="en-US" dirty="0" smtClean="0">
                <a:solidFill>
                  <a:schemeClr val="tx1"/>
                </a:solidFill>
              </a:rPr>
            </a:br>
            <a:r>
              <a:rPr lang="en-US" sz="2400" dirty="0">
                <a:solidFill>
                  <a:schemeClr val="tx1"/>
                </a:solidFill>
              </a:rPr>
              <a:t>Product road map overview – key themes and capabilities</a:t>
            </a:r>
            <a:endParaRPr lang="de-DE" sz="2400" dirty="0">
              <a:solidFill>
                <a:schemeClr val="tx1"/>
              </a:solidFill>
            </a:endParaRPr>
          </a:p>
        </p:txBody>
      </p:sp>
      <p:sp>
        <p:nvSpPr>
          <p:cNvPr id="10" name="TextBox 9"/>
          <p:cNvSpPr txBox="1"/>
          <p:nvPr/>
        </p:nvSpPr>
        <p:spPr>
          <a:xfrm>
            <a:off x="372584" y="6339871"/>
            <a:ext cx="6561654" cy="194608"/>
          </a:xfrm>
          <a:prstGeom prst="rect">
            <a:avLst/>
          </a:prstGeom>
          <a:noFill/>
          <a:ln w="6350" cmpd="thickThin">
            <a:noFill/>
          </a:ln>
          <a:effectLst/>
        </p:spPr>
        <p:txBody>
          <a:bodyPr wrap="square" lIns="42865" tIns="54439" rIns="0" bIns="54439" rtlCol="0" anchor="ctr" anchorCtr="0">
            <a:noAutofit/>
          </a:bodyPr>
          <a:lstStyle/>
          <a:p>
            <a:pPr marL="187134" indent="-187134"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 Available for Business Suite Customers only</a:t>
            </a:r>
            <a:endParaRPr lang="en-US" sz="1000" dirty="0"/>
          </a:p>
        </p:txBody>
      </p:sp>
      <p:sp>
        <p:nvSpPr>
          <p:cNvPr id="12" name="Text Placeholder 13"/>
          <p:cNvSpPr>
            <a:spLocks noGrp="1"/>
          </p:cNvSpPr>
          <p:nvPr>
            <p:ph type="body" sz="quarter" idx="12"/>
          </p:nvPr>
        </p:nvSpPr>
        <p:spPr>
          <a:xfrm>
            <a:off x="451678" y="1261706"/>
            <a:ext cx="3248927" cy="4360117"/>
          </a:xfrm>
        </p:spPr>
        <p:txBody>
          <a:bodyPr/>
          <a:lstStyle/>
          <a:p>
            <a:pPr defTabSz="1087854">
              <a:spcBef>
                <a:spcPts val="0"/>
              </a:spcBef>
              <a:spcAft>
                <a:spcPts val="0"/>
              </a:spcAft>
              <a:defRPr/>
            </a:pPr>
            <a:r>
              <a:rPr lang="en-US" sz="1200" b="1" dirty="0">
                <a:latin typeface="+mj-lt"/>
              </a:rPr>
              <a:t>Extreme transaction processing</a:t>
            </a:r>
          </a:p>
          <a:p>
            <a:pPr marL="204146" lvl="1" indent="-204146" defTabSz="1087854">
              <a:spcAft>
                <a:spcPts val="0"/>
              </a:spcAft>
              <a:buFont typeface="Arial" panose="020B0604020202020204" pitchFamily="34" charset="0"/>
              <a:buChar char="•"/>
              <a:defRPr/>
            </a:pPr>
            <a:r>
              <a:rPr lang="en-US" sz="1200" dirty="0">
                <a:latin typeface="+mj-lt"/>
              </a:rPr>
              <a:t>Linear scalability up on 80 cores</a:t>
            </a:r>
          </a:p>
          <a:p>
            <a:pPr marL="204146" lvl="1" indent="-204146" defTabSz="1087854">
              <a:spcAft>
                <a:spcPts val="0"/>
              </a:spcAft>
              <a:buFont typeface="Arial" panose="020B0604020202020204" pitchFamily="34" charset="0"/>
              <a:buChar char="•"/>
              <a:defRPr/>
            </a:pPr>
            <a:r>
              <a:rPr lang="en-US" sz="1200" dirty="0">
                <a:latin typeface="+mj-lt"/>
              </a:rPr>
              <a:t>Partition level locking</a:t>
            </a:r>
          </a:p>
          <a:p>
            <a:pPr marL="204146" lvl="1" indent="-204146" defTabSz="1087854">
              <a:spcAft>
                <a:spcPts val="0"/>
              </a:spcAft>
              <a:buFont typeface="Arial" panose="020B0604020202020204" pitchFamily="34" charset="0"/>
              <a:buChar char="•"/>
              <a:defRPr/>
            </a:pPr>
            <a:r>
              <a:rPr lang="en-US" sz="1200" dirty="0">
                <a:latin typeface="+mj-lt"/>
              </a:rPr>
              <a:t>Dynamic Thread Assignment</a:t>
            </a:r>
          </a:p>
          <a:p>
            <a:pPr marL="204146" indent="-204146" defTabSz="1087854">
              <a:spcBef>
                <a:spcPts val="0"/>
              </a:spcBef>
              <a:spcAft>
                <a:spcPts val="0"/>
              </a:spcAft>
              <a:buFont typeface="Arial" panose="020B0604020202020204" pitchFamily="34" charset="0"/>
              <a:buChar char="•"/>
              <a:defRPr/>
            </a:pPr>
            <a:endParaRPr lang="en-US" sz="1200" b="1" dirty="0">
              <a:latin typeface="+mj-lt"/>
            </a:endParaRPr>
          </a:p>
          <a:p>
            <a:pPr defTabSz="1087854">
              <a:spcBef>
                <a:spcPts val="0"/>
              </a:spcBef>
              <a:spcAft>
                <a:spcPts val="0"/>
              </a:spcAft>
              <a:defRPr/>
            </a:pPr>
            <a:r>
              <a:rPr lang="en-US" sz="1200" b="1" dirty="0">
                <a:latin typeface="+mj-lt"/>
              </a:rPr>
              <a:t>Storage/operational simplicity</a:t>
            </a:r>
          </a:p>
          <a:p>
            <a:pPr marL="204146" lvl="1" indent="-204146" defTabSz="1087854">
              <a:spcAft>
                <a:spcPts val="0"/>
              </a:spcAft>
              <a:buFont typeface="Arial" panose="020B0604020202020204" pitchFamily="34" charset="0"/>
              <a:buChar char="•"/>
              <a:defRPr/>
            </a:pPr>
            <a:r>
              <a:rPr lang="en-US" sz="1200" dirty="0">
                <a:latin typeface="+mj-lt"/>
              </a:rPr>
              <a:t>Index and Data  Compression</a:t>
            </a:r>
          </a:p>
          <a:p>
            <a:pPr marL="204146" lvl="1" indent="-204146" defTabSz="1087854">
              <a:spcAft>
                <a:spcPts val="0"/>
              </a:spcAft>
              <a:buFont typeface="Arial" panose="020B0604020202020204" pitchFamily="34" charset="0"/>
              <a:buChar char="•"/>
              <a:defRPr/>
            </a:pPr>
            <a:r>
              <a:rPr lang="en-US" sz="1200" dirty="0">
                <a:latin typeface="+mj-lt"/>
              </a:rPr>
              <a:t>Analytics Query performance</a:t>
            </a:r>
          </a:p>
          <a:p>
            <a:pPr marL="204146" indent="-204146" defTabSz="1087854">
              <a:spcBef>
                <a:spcPts val="0"/>
              </a:spcBef>
              <a:spcAft>
                <a:spcPts val="0"/>
              </a:spcAft>
              <a:buFont typeface="Arial" panose="020B0604020202020204" pitchFamily="34" charset="0"/>
              <a:buChar char="•"/>
              <a:defRPr/>
            </a:pPr>
            <a:endParaRPr lang="en-US" sz="1200" b="1" dirty="0">
              <a:latin typeface="+mj-lt"/>
            </a:endParaRPr>
          </a:p>
          <a:p>
            <a:pPr defTabSz="1087854">
              <a:spcBef>
                <a:spcPts val="0"/>
              </a:spcBef>
              <a:spcAft>
                <a:spcPts val="0"/>
              </a:spcAft>
              <a:defRPr/>
            </a:pPr>
            <a:r>
              <a:rPr lang="en-US" sz="1200" b="1" dirty="0">
                <a:latin typeface="+mj-lt"/>
              </a:rPr>
              <a:t>Security</a:t>
            </a:r>
          </a:p>
          <a:p>
            <a:pPr marL="204146" lvl="1" indent="-204146" defTabSz="1087854">
              <a:spcAft>
                <a:spcPts val="0"/>
              </a:spcAft>
              <a:buFont typeface="Arial" panose="020B0604020202020204" pitchFamily="34" charset="0"/>
              <a:buChar char="•"/>
              <a:defRPr/>
            </a:pPr>
            <a:r>
              <a:rPr lang="en-US" sz="1200" dirty="0">
                <a:latin typeface="+mj-lt"/>
              </a:rPr>
              <a:t>Full Database Encryption</a:t>
            </a:r>
          </a:p>
          <a:p>
            <a:pPr marL="204146" lvl="1" indent="-204146" defTabSz="1087854">
              <a:spcAft>
                <a:spcPts val="0"/>
              </a:spcAft>
              <a:buFont typeface="Arial" panose="020B0604020202020204" pitchFamily="34" charset="0"/>
              <a:buChar char="•"/>
              <a:defRPr/>
            </a:pPr>
            <a:r>
              <a:rPr lang="en-US" sz="1200" dirty="0">
                <a:latin typeface="+mj-lt"/>
              </a:rPr>
              <a:t>Residual data removal</a:t>
            </a:r>
          </a:p>
          <a:p>
            <a:pPr marL="204146" indent="-204146" defTabSz="1087854">
              <a:spcBef>
                <a:spcPts val="0"/>
              </a:spcBef>
              <a:spcAft>
                <a:spcPts val="0"/>
              </a:spcAft>
              <a:buFont typeface="Arial" panose="020B0604020202020204" pitchFamily="34" charset="0"/>
              <a:buChar char="•"/>
              <a:defRPr/>
            </a:pPr>
            <a:endParaRPr lang="en-US" sz="1200" b="1" dirty="0">
              <a:latin typeface="+mj-lt"/>
            </a:endParaRPr>
          </a:p>
          <a:p>
            <a:pPr defTabSz="1087854">
              <a:spcBef>
                <a:spcPts val="0"/>
              </a:spcBef>
              <a:spcAft>
                <a:spcPts val="0"/>
              </a:spcAft>
              <a:defRPr/>
            </a:pPr>
            <a:r>
              <a:rPr lang="en-US" sz="1200" b="1" dirty="0">
                <a:latin typeface="+mj-lt"/>
              </a:rPr>
              <a:t>TCO enhancements</a:t>
            </a:r>
          </a:p>
          <a:p>
            <a:pPr marL="204146" lvl="1" indent="-204146" defTabSz="1087854">
              <a:spcAft>
                <a:spcPts val="0"/>
              </a:spcAft>
              <a:buFont typeface="Arial" panose="020B0604020202020204" pitchFamily="34" charset="0"/>
              <a:buChar char="•"/>
              <a:defRPr/>
            </a:pPr>
            <a:r>
              <a:rPr lang="en-US" sz="1200" dirty="0">
                <a:latin typeface="+mj-lt"/>
              </a:rPr>
              <a:t>SCC - Compression advisor utility</a:t>
            </a:r>
          </a:p>
          <a:p>
            <a:pPr marL="204146" lvl="1" indent="-204146" defTabSz="1087854">
              <a:spcAft>
                <a:spcPts val="0"/>
              </a:spcAft>
              <a:buFont typeface="Arial" panose="020B0604020202020204" pitchFamily="34" charset="0"/>
              <a:buChar char="•"/>
              <a:defRPr/>
            </a:pPr>
            <a:r>
              <a:rPr lang="en-US" sz="1200" dirty="0">
                <a:latin typeface="+mj-lt"/>
              </a:rPr>
              <a:t>SCC - Database backup scheduling</a:t>
            </a:r>
          </a:p>
          <a:p>
            <a:pPr marL="0" lvl="1" indent="0" defTabSz="1087854">
              <a:spcAft>
                <a:spcPts val="0"/>
              </a:spcAft>
              <a:buSzTx/>
              <a:buNone/>
              <a:defRPr/>
            </a:pPr>
            <a:endParaRPr lang="en-US" sz="1200" b="1" dirty="0">
              <a:latin typeface="+mj-lt"/>
            </a:endParaRPr>
          </a:p>
          <a:p>
            <a:pPr marL="0" lvl="1" indent="0" defTabSz="1087854">
              <a:spcAft>
                <a:spcPts val="0"/>
              </a:spcAft>
              <a:buSzTx/>
              <a:buNone/>
              <a:defRPr/>
            </a:pPr>
            <a:r>
              <a:rPr lang="en-US" sz="1200" b="1" dirty="0">
                <a:latin typeface="+mj-lt"/>
              </a:rPr>
              <a:t>HANA integration</a:t>
            </a:r>
          </a:p>
          <a:p>
            <a:pPr marL="204146" lvl="1" indent="-204146" defTabSz="1087854">
              <a:spcAft>
                <a:spcPts val="0"/>
              </a:spcAft>
              <a:buSzTx/>
              <a:buFont typeface="Arial" panose="020B0604020202020204" pitchFamily="34" charset="0"/>
              <a:buChar char="•"/>
              <a:defRPr/>
            </a:pPr>
            <a:r>
              <a:rPr lang="en-US" sz="1200" dirty="0">
                <a:latin typeface="+mj-lt"/>
              </a:rPr>
              <a:t>Data interchange/access between ASE/HANA</a:t>
            </a:r>
          </a:p>
          <a:p>
            <a:pPr marL="204146" lvl="1" indent="-204146" defTabSz="1087854">
              <a:spcAft>
                <a:spcPts val="0"/>
              </a:spcAft>
              <a:buSzTx/>
              <a:buFont typeface="Arial" panose="020B0604020202020204" pitchFamily="34" charset="0"/>
              <a:buChar char="•"/>
              <a:defRPr/>
            </a:pPr>
            <a:endParaRPr lang="en-US" sz="1200" dirty="0">
              <a:latin typeface="+mj-lt"/>
            </a:endParaRPr>
          </a:p>
          <a:p>
            <a:pPr marL="0" lvl="1" indent="0" defTabSz="1087854">
              <a:spcAft>
                <a:spcPts val="0"/>
              </a:spcAft>
              <a:buSzTx/>
              <a:buNone/>
              <a:defRPr/>
            </a:pPr>
            <a:r>
              <a:rPr lang="en-US" sz="1200" b="1" dirty="0">
                <a:latin typeface="+mj-lt"/>
              </a:rPr>
              <a:t>ASE CE</a:t>
            </a:r>
          </a:p>
          <a:p>
            <a:pPr marL="204146" lvl="1" indent="-204146" defTabSz="1087854">
              <a:spcAft>
                <a:spcPts val="0"/>
              </a:spcAft>
              <a:buSzTx/>
              <a:buFont typeface="Arial" panose="020B0604020202020204" pitchFamily="34" charset="0"/>
              <a:buChar char="•"/>
              <a:defRPr/>
            </a:pPr>
            <a:r>
              <a:rPr lang="en-US" sz="1200" dirty="0">
                <a:latin typeface="+mj-lt"/>
              </a:rPr>
              <a:t>Performance enhancements for 15.7 SP130 Cluster Edition</a:t>
            </a:r>
          </a:p>
          <a:p>
            <a:pPr defTabSz="1296186">
              <a:spcBef>
                <a:spcPts val="238"/>
              </a:spcBef>
              <a:spcAft>
                <a:spcPts val="0"/>
              </a:spcAft>
              <a:defRPr/>
            </a:pPr>
            <a:endParaRPr lang="en-US" sz="1300" dirty="0">
              <a:latin typeface="+mj-lt"/>
            </a:endParaRPr>
          </a:p>
        </p:txBody>
      </p:sp>
      <p:sp>
        <p:nvSpPr>
          <p:cNvPr id="13" name="Text Placeholder 13"/>
          <p:cNvSpPr>
            <a:spLocks noGrp="1"/>
          </p:cNvSpPr>
          <p:nvPr>
            <p:ph type="body" sz="quarter" idx="12"/>
          </p:nvPr>
        </p:nvSpPr>
        <p:spPr>
          <a:xfrm>
            <a:off x="4115872" y="1261706"/>
            <a:ext cx="3970728" cy="4636801"/>
          </a:xfrm>
        </p:spPr>
        <p:txBody>
          <a:bodyPr/>
          <a:lstStyle/>
          <a:p>
            <a:pPr defTabSz="1088408" fontAlgn="base">
              <a:spcBef>
                <a:spcPts val="0"/>
              </a:spcBef>
              <a:spcAft>
                <a:spcPts val="0"/>
              </a:spcAft>
              <a:buClr>
                <a:srgbClr val="F0AB00"/>
              </a:buClr>
              <a:buSzPct val="100000"/>
            </a:pPr>
            <a:r>
              <a:rPr lang="en-US" sz="1200" b="1" kern="0" dirty="0">
                <a:latin typeface="+mj-lt"/>
                <a:ea typeface="Arial Unicode MS" pitchFamily="34" charset="-128"/>
                <a:cs typeface="Arial Unicode MS" pitchFamily="34" charset="-128"/>
              </a:rPr>
              <a:t>Extreme transaction processing</a:t>
            </a:r>
          </a:p>
          <a:p>
            <a:pPr indent="-225348"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Compiled queries – machine code</a:t>
            </a:r>
          </a:p>
          <a:p>
            <a:pPr indent="-225348"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Flash integration – buffer extension</a:t>
            </a:r>
          </a:p>
          <a:p>
            <a:pPr indent="-225348" defTabSz="1088408" fontAlgn="base">
              <a:spcBef>
                <a:spcPts val="0"/>
              </a:spcBef>
              <a:spcAft>
                <a:spcPts val="0"/>
              </a:spcAft>
              <a:buSzPct val="100000"/>
              <a:buFont typeface="Arial" panose="020B0604020202020204" pitchFamily="34" charset="0"/>
              <a:buChar char="•"/>
            </a:pPr>
            <a:r>
              <a:rPr lang="en-US" sz="1200" kern="0" dirty="0" smtClean="0">
                <a:latin typeface="+mj-lt"/>
                <a:ea typeface="Arial Unicode MS" pitchFamily="34" charset="-128"/>
                <a:cs typeface="Arial Unicode MS" pitchFamily="34" charset="-128"/>
              </a:rPr>
              <a:t>Transactional </a:t>
            </a:r>
            <a:r>
              <a:rPr lang="en-US" sz="1200" kern="0" dirty="0">
                <a:latin typeface="+mj-lt"/>
                <a:ea typeface="Arial Unicode MS" pitchFamily="34" charset="-128"/>
                <a:cs typeface="Arial Unicode MS" pitchFamily="34" charset="-128"/>
              </a:rPr>
              <a:t>memory</a:t>
            </a:r>
            <a:endParaRPr lang="en-US" sz="1200" kern="0" dirty="0">
              <a:solidFill>
                <a:srgbClr val="FF0000"/>
              </a:solidFill>
              <a:latin typeface="+mj-lt"/>
              <a:ea typeface="Arial Unicode MS" pitchFamily="34" charset="-128"/>
              <a:cs typeface="Arial Unicode MS" pitchFamily="34" charset="-128"/>
            </a:endParaRPr>
          </a:p>
          <a:p>
            <a:pPr defTabSz="1088408" fontAlgn="base">
              <a:spcBef>
                <a:spcPts val="0"/>
              </a:spcBef>
              <a:spcAft>
                <a:spcPts val="0"/>
              </a:spcAft>
              <a:buSzPct val="100000"/>
            </a:pPr>
            <a:r>
              <a:rPr lang="en-US" sz="1200" b="1" kern="0" dirty="0" smtClean="0">
                <a:latin typeface="+mj-lt"/>
                <a:ea typeface="Arial Unicode MS" pitchFamily="34" charset="-128"/>
                <a:cs typeface="Arial Unicode MS" pitchFamily="34" charset="-128"/>
              </a:rPr>
              <a:t>Storage </a:t>
            </a:r>
            <a:r>
              <a:rPr lang="en-US" sz="1200" b="1" kern="0" dirty="0">
                <a:latin typeface="+mj-lt"/>
                <a:ea typeface="Arial Unicode MS" pitchFamily="34" charset="-128"/>
                <a:cs typeface="Arial Unicode MS" pitchFamily="34" charset="-128"/>
              </a:rPr>
              <a:t>&amp; operational simplicity</a:t>
            </a:r>
          </a:p>
          <a:p>
            <a:pPr indent="-225348"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Workload capture &amp; replay</a:t>
            </a:r>
          </a:p>
          <a:p>
            <a:pPr indent="-225348" defTabSz="1088408" fontAlgn="base">
              <a:spcBef>
                <a:spcPts val="0"/>
              </a:spcBef>
              <a:spcAft>
                <a:spcPts val="0"/>
              </a:spcAft>
              <a:buSzPct val="100000"/>
              <a:buFont typeface="Arial" panose="020B0604020202020204" pitchFamily="34" charset="0"/>
              <a:buChar char="•"/>
              <a:defRPr/>
            </a:pPr>
            <a:r>
              <a:rPr lang="en-US" sz="1200" kern="0" dirty="0">
                <a:latin typeface="+mj-lt"/>
                <a:ea typeface="Arial Unicode MS" pitchFamily="34" charset="-128"/>
                <a:cs typeface="Arial Unicode MS" pitchFamily="34" charset="-128"/>
              </a:rPr>
              <a:t>Heat map for data </a:t>
            </a:r>
            <a:r>
              <a:rPr lang="en-US" sz="1200" kern="0" dirty="0" err="1">
                <a:latin typeface="+mj-lt"/>
                <a:ea typeface="Arial Unicode MS" pitchFamily="34" charset="-128"/>
                <a:cs typeface="Arial Unicode MS" pitchFamily="34" charset="-128"/>
              </a:rPr>
              <a:t>tiering</a:t>
            </a:r>
            <a:endParaRPr lang="en-US" sz="1200" kern="0" dirty="0">
              <a:latin typeface="+mj-lt"/>
              <a:ea typeface="Arial Unicode MS" pitchFamily="34" charset="-128"/>
              <a:cs typeface="Arial Unicode MS" pitchFamily="34" charset="-128"/>
            </a:endParaRPr>
          </a:p>
          <a:p>
            <a:pPr marL="204146" indent="-204146" defTabSz="1088408" fontAlgn="base">
              <a:spcBef>
                <a:spcPts val="0"/>
              </a:spcBef>
              <a:spcAft>
                <a:spcPts val="0"/>
              </a:spcAft>
              <a:buSzPct val="100000"/>
              <a:buFont typeface="Arial" panose="020B0604020202020204" pitchFamily="34" charset="0"/>
              <a:buChar char="•"/>
              <a:defRPr/>
            </a:pPr>
            <a:r>
              <a:rPr lang="en-US" sz="1200" kern="0" dirty="0">
                <a:latin typeface="+mj-lt"/>
                <a:ea typeface="Arial Unicode MS" pitchFamily="34" charset="-128"/>
                <a:cs typeface="Arial Unicode MS" pitchFamily="34" charset="-128"/>
              </a:rPr>
              <a:t>ASE Cockpit support for workload analysis and data </a:t>
            </a:r>
            <a:r>
              <a:rPr lang="en-US" sz="1200" kern="0" dirty="0" err="1">
                <a:latin typeface="+mj-lt"/>
                <a:ea typeface="Arial Unicode MS" pitchFamily="34" charset="-128"/>
                <a:cs typeface="Arial Unicode MS" pitchFamily="34" charset="-128"/>
              </a:rPr>
              <a:t>tiering</a:t>
            </a:r>
            <a:endParaRPr lang="en-US" sz="1200" kern="0" dirty="0">
              <a:latin typeface="+mj-lt"/>
              <a:ea typeface="Arial Unicode MS" pitchFamily="34" charset="-128"/>
              <a:cs typeface="Arial Unicode MS" pitchFamily="34" charset="-128"/>
            </a:endParaRPr>
          </a:p>
          <a:p>
            <a:pPr defTabSz="1088408" fontAlgn="base">
              <a:spcBef>
                <a:spcPts val="0"/>
              </a:spcBef>
              <a:spcAft>
                <a:spcPts val="0"/>
              </a:spcAft>
              <a:buSzPct val="100000"/>
            </a:pPr>
            <a:r>
              <a:rPr lang="en-US" sz="1200" b="1" kern="0" dirty="0">
                <a:latin typeface="+mj-lt"/>
                <a:ea typeface="Arial Unicode MS" pitchFamily="34" charset="-128"/>
                <a:cs typeface="Arial Unicode MS" pitchFamily="34" charset="-128"/>
              </a:rPr>
              <a:t>Cloud support</a:t>
            </a:r>
          </a:p>
          <a:p>
            <a:pPr indent="-204146"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Support major cloud providers</a:t>
            </a:r>
            <a:endParaRPr lang="en-US" sz="1200" b="1" kern="0" dirty="0">
              <a:latin typeface="+mj-lt"/>
              <a:ea typeface="Arial Unicode MS" pitchFamily="34" charset="-128"/>
              <a:cs typeface="Arial Unicode MS" pitchFamily="34" charset="-128"/>
            </a:endParaRPr>
          </a:p>
          <a:p>
            <a:pPr defTabSz="1088408" fontAlgn="base">
              <a:spcBef>
                <a:spcPts val="0"/>
              </a:spcBef>
              <a:spcAft>
                <a:spcPts val="0"/>
              </a:spcAft>
              <a:buSzPct val="100000"/>
            </a:pPr>
            <a:r>
              <a:rPr lang="en-US" sz="1200" b="1" kern="0" dirty="0">
                <a:latin typeface="+mj-lt"/>
                <a:ea typeface="Arial Unicode MS" pitchFamily="34" charset="-128"/>
                <a:cs typeface="Arial Unicode MS" pitchFamily="34" charset="-128"/>
              </a:rPr>
              <a:t>HANA integration</a:t>
            </a:r>
          </a:p>
          <a:p>
            <a:pPr indent="-204146"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ASE report acceleration with no code changes</a:t>
            </a:r>
          </a:p>
          <a:p>
            <a:pPr indent="-204146"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Integration with HANA ecosystem and tooling</a:t>
            </a:r>
            <a:endParaRPr lang="en-US" sz="1200" b="1" kern="0" dirty="0">
              <a:latin typeface="+mj-lt"/>
              <a:ea typeface="Arial Unicode MS" pitchFamily="34" charset="-128"/>
              <a:cs typeface="Arial Unicode MS" pitchFamily="34" charset="-128"/>
            </a:endParaRPr>
          </a:p>
          <a:p>
            <a:pPr defTabSz="1088408" fontAlgn="base">
              <a:spcBef>
                <a:spcPts val="0"/>
              </a:spcBef>
              <a:spcAft>
                <a:spcPts val="0"/>
              </a:spcAft>
              <a:buSzPct val="100000"/>
            </a:pPr>
            <a:r>
              <a:rPr lang="en-US" sz="1200" b="1" dirty="0">
                <a:latin typeface="+mj-lt"/>
              </a:rPr>
              <a:t>HA/DR architecture</a:t>
            </a:r>
          </a:p>
          <a:p>
            <a:pPr marL="204146" indent="-204146" defTabSz="1088408" fontAlgn="base">
              <a:spcBef>
                <a:spcPts val="0"/>
              </a:spcBef>
              <a:spcAft>
                <a:spcPts val="0"/>
              </a:spcAft>
              <a:buSzPct val="100000"/>
              <a:buFont typeface="Arial" panose="020B0604020202020204" pitchFamily="34" charset="0"/>
              <a:buChar char="•"/>
            </a:pPr>
            <a:r>
              <a:rPr lang="en-US" sz="1200" dirty="0">
                <a:latin typeface="+mj-lt"/>
              </a:rPr>
              <a:t>HADR support for custom applications</a:t>
            </a:r>
          </a:p>
          <a:p>
            <a:pPr indent="-204146" defTabSz="1088408" fontAlgn="base">
              <a:spcBef>
                <a:spcPts val="0"/>
              </a:spcBef>
              <a:spcAft>
                <a:spcPts val="0"/>
              </a:spcAft>
              <a:buSzPct val="100000"/>
              <a:buFont typeface="Arial" panose="020B0604020202020204" pitchFamily="34" charset="0"/>
              <a:buChar char="•"/>
            </a:pPr>
            <a:r>
              <a:rPr lang="en-US" sz="1200" dirty="0">
                <a:latin typeface="+mj-lt"/>
              </a:rPr>
              <a:t>ASE CE – ASE 16 support, metro cluster, </a:t>
            </a:r>
          </a:p>
          <a:p>
            <a:pPr marL="204146" indent="-204146" defTabSz="1088408" fontAlgn="base">
              <a:spcBef>
                <a:spcPts val="0"/>
              </a:spcBef>
              <a:spcAft>
                <a:spcPts val="0"/>
              </a:spcAft>
              <a:buSzPct val="100000"/>
              <a:buFont typeface="Arial" panose="020B0604020202020204" pitchFamily="34" charset="0"/>
              <a:buChar char="•"/>
            </a:pPr>
            <a:r>
              <a:rPr lang="en-US" sz="1200" dirty="0">
                <a:latin typeface="+mj-lt"/>
              </a:rPr>
              <a:t>optimizations</a:t>
            </a:r>
            <a:endParaRPr lang="en-US" sz="1200" b="1" dirty="0">
              <a:latin typeface="+mj-lt"/>
            </a:endParaRPr>
          </a:p>
          <a:p>
            <a:pPr defTabSz="1088408" fontAlgn="base">
              <a:spcBef>
                <a:spcPts val="0"/>
              </a:spcBef>
              <a:spcAft>
                <a:spcPts val="0"/>
              </a:spcAft>
              <a:buSzPct val="100000"/>
            </a:pPr>
            <a:r>
              <a:rPr lang="en-US" sz="1200" b="1" dirty="0">
                <a:latin typeface="+mj-lt"/>
              </a:rPr>
              <a:t>Security</a:t>
            </a:r>
          </a:p>
          <a:p>
            <a:pPr marL="204146" indent="-204146" defTabSz="1088408" fontAlgn="base">
              <a:spcBef>
                <a:spcPts val="0"/>
              </a:spcBef>
              <a:spcAft>
                <a:spcPts val="0"/>
              </a:spcAft>
              <a:buSzPct val="100000"/>
              <a:buFont typeface="Arial" panose="020B0604020202020204" pitchFamily="34" charset="0"/>
              <a:buChar char="•"/>
            </a:pPr>
            <a:r>
              <a:rPr lang="en-US" sz="1200" dirty="0">
                <a:latin typeface="+mj-lt"/>
              </a:rPr>
              <a:t>Granular auditing</a:t>
            </a:r>
            <a:endParaRPr lang="en-US" sz="1200" b="1" dirty="0">
              <a:latin typeface="+mj-lt"/>
            </a:endParaRPr>
          </a:p>
          <a:p>
            <a:pPr defTabSz="1088408" fontAlgn="base">
              <a:spcBef>
                <a:spcPts val="0"/>
              </a:spcBef>
              <a:spcAft>
                <a:spcPts val="0"/>
              </a:spcAft>
              <a:buSzPct val="100000"/>
            </a:pPr>
            <a:r>
              <a:rPr lang="en-US" sz="1200" b="1" dirty="0">
                <a:latin typeface="+mj-lt"/>
              </a:rPr>
              <a:t>Business Suite</a:t>
            </a:r>
          </a:p>
          <a:p>
            <a:pPr indent="-204146" defTabSz="1088408" fontAlgn="base">
              <a:spcBef>
                <a:spcPts val="0"/>
              </a:spcBef>
              <a:spcAft>
                <a:spcPts val="0"/>
              </a:spcAft>
              <a:buSzPct val="100000"/>
              <a:buFont typeface="Arial" panose="020B0604020202020204" pitchFamily="34" charset="0"/>
              <a:buChar char="•"/>
            </a:pPr>
            <a:r>
              <a:rPr lang="en-US" sz="1200" dirty="0">
                <a:latin typeface="+mj-lt"/>
              </a:rPr>
              <a:t>Integrated “zero data loss” HA/DR via </a:t>
            </a:r>
          </a:p>
          <a:p>
            <a:pPr marL="204146" indent="-204146" defTabSz="1088408" fontAlgn="base">
              <a:spcBef>
                <a:spcPts val="0"/>
              </a:spcBef>
              <a:spcAft>
                <a:spcPts val="0"/>
              </a:spcAft>
              <a:buSzPct val="100000"/>
              <a:buFont typeface="Arial" panose="020B0604020202020204" pitchFamily="34" charset="0"/>
              <a:buChar char="•"/>
            </a:pPr>
            <a:r>
              <a:rPr lang="en-US" sz="1200" dirty="0">
                <a:latin typeface="+mj-lt"/>
              </a:rPr>
              <a:t>synch replication</a:t>
            </a:r>
          </a:p>
          <a:p>
            <a:pPr indent="-204146" defTabSz="1088408" fontAlgn="base">
              <a:spcBef>
                <a:spcPts val="0"/>
              </a:spcBef>
              <a:spcAft>
                <a:spcPts val="0"/>
              </a:spcAft>
              <a:buSzPct val="100000"/>
              <a:buFont typeface="Arial" panose="020B0604020202020204" pitchFamily="34" charset="0"/>
              <a:buChar char="•"/>
            </a:pPr>
            <a:r>
              <a:rPr lang="en-US" sz="1200" dirty="0">
                <a:latin typeface="+mj-lt"/>
              </a:rPr>
              <a:t>Support for full database encryption</a:t>
            </a:r>
          </a:p>
        </p:txBody>
      </p:sp>
      <p:sp>
        <p:nvSpPr>
          <p:cNvPr id="16" name="Text Placeholder 14"/>
          <p:cNvSpPr>
            <a:spLocks noGrp="1"/>
          </p:cNvSpPr>
          <p:nvPr>
            <p:ph type="body" sz="quarter" idx="13"/>
          </p:nvPr>
        </p:nvSpPr>
        <p:spPr>
          <a:xfrm>
            <a:off x="7955229" y="1261708"/>
            <a:ext cx="3803400" cy="4577221"/>
          </a:xfrm>
          <a:noFill/>
        </p:spPr>
        <p:txBody>
          <a:bodyPr/>
          <a:lstStyle/>
          <a:p>
            <a:pPr defTabSz="1088408" fontAlgn="base">
              <a:spcBef>
                <a:spcPts val="0"/>
              </a:spcBef>
              <a:spcAft>
                <a:spcPts val="0"/>
              </a:spcAft>
              <a:buSzPct val="100000"/>
            </a:pPr>
            <a:r>
              <a:rPr lang="en-US" sz="1200" b="1" kern="0" dirty="0">
                <a:latin typeface="+mj-lt"/>
                <a:ea typeface="Arial Unicode MS" pitchFamily="34" charset="-128"/>
                <a:cs typeface="Arial Unicode MS" pitchFamily="34" charset="-128"/>
              </a:rPr>
              <a:t>Extreme transaction processing</a:t>
            </a:r>
          </a:p>
          <a:p>
            <a:pPr indent="-204146"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Dynamic in-memory row </a:t>
            </a:r>
            <a:r>
              <a:rPr lang="en-US" sz="1200" kern="0" dirty="0" smtClean="0">
                <a:latin typeface="+mj-lt"/>
                <a:ea typeface="Arial Unicode MS" pitchFamily="34" charset="-128"/>
                <a:cs typeface="Arial Unicode MS" pitchFamily="34" charset="-128"/>
              </a:rPr>
              <a:t>store w/ MVCC</a:t>
            </a:r>
            <a:endParaRPr lang="en-US" sz="1200" kern="0" dirty="0">
              <a:latin typeface="+mj-lt"/>
              <a:ea typeface="Arial Unicode MS" pitchFamily="34" charset="-128"/>
              <a:cs typeface="Arial Unicode MS" pitchFamily="34" charset="-128"/>
            </a:endParaRPr>
          </a:p>
          <a:p>
            <a:pPr marL="204146" indent="-204146"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Flash integration - optimizations &amp; integration with heat map</a:t>
            </a:r>
          </a:p>
          <a:p>
            <a:pPr defTabSz="1088408" fontAlgn="base">
              <a:spcBef>
                <a:spcPts val="0"/>
              </a:spcBef>
              <a:spcAft>
                <a:spcPts val="0"/>
              </a:spcAft>
              <a:buSzPct val="100000"/>
            </a:pPr>
            <a:r>
              <a:rPr lang="en-US" sz="1200" b="1" kern="0" dirty="0">
                <a:latin typeface="+mj-lt"/>
                <a:ea typeface="Arial Unicode MS" pitchFamily="34" charset="-128"/>
                <a:cs typeface="Arial Unicode MS" pitchFamily="34" charset="-128"/>
              </a:rPr>
              <a:t>Storage/operational simplicity (TCO)</a:t>
            </a:r>
          </a:p>
          <a:p>
            <a:pPr marL="204146" indent="-204146"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Workload capture/replay (historical repository integration)</a:t>
            </a:r>
          </a:p>
          <a:p>
            <a:pPr indent="-204146"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Granular heat map technology</a:t>
            </a:r>
          </a:p>
          <a:p>
            <a:pPr indent="-204146"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Information Lifecycle Management</a:t>
            </a:r>
            <a:endParaRPr lang="en-US" sz="1200" strike="sngStrike" kern="0" dirty="0">
              <a:latin typeface="+mj-lt"/>
              <a:ea typeface="Arial Unicode MS" pitchFamily="34" charset="-128"/>
              <a:cs typeface="Arial Unicode MS" pitchFamily="34" charset="-128"/>
            </a:endParaRPr>
          </a:p>
          <a:p>
            <a:pPr indent="-225348"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Parallel utilities; hot patch update</a:t>
            </a:r>
          </a:p>
          <a:p>
            <a:pPr indent="-225348"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Online cache shrinking</a:t>
            </a:r>
          </a:p>
          <a:p>
            <a:pPr indent="-225348"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ASE Cockpit enhancements</a:t>
            </a:r>
          </a:p>
          <a:p>
            <a:pPr defTabSz="1088408" fontAlgn="base">
              <a:spcBef>
                <a:spcPts val="0"/>
              </a:spcBef>
              <a:spcAft>
                <a:spcPts val="0"/>
              </a:spcAft>
              <a:buSzPct val="100000"/>
            </a:pPr>
            <a:r>
              <a:rPr lang="en-US" sz="1200" b="1" kern="0" dirty="0">
                <a:latin typeface="+mj-lt"/>
                <a:ea typeface="Arial Unicode MS" pitchFamily="34" charset="-128"/>
                <a:cs typeface="Arial Unicode MS" pitchFamily="34" charset="-128"/>
              </a:rPr>
              <a:t>Cloud support</a:t>
            </a:r>
          </a:p>
          <a:p>
            <a:pPr indent="-204146"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Support flexible security models</a:t>
            </a:r>
          </a:p>
          <a:p>
            <a:pPr indent="-204146"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Cloud backup</a:t>
            </a:r>
          </a:p>
          <a:p>
            <a:pPr defTabSz="1088408" fontAlgn="base">
              <a:spcBef>
                <a:spcPts val="0"/>
              </a:spcBef>
              <a:spcAft>
                <a:spcPts val="0"/>
              </a:spcAft>
              <a:buSzPct val="100000"/>
            </a:pPr>
            <a:r>
              <a:rPr lang="en-US" sz="1200" b="1" kern="0" dirty="0">
                <a:latin typeface="+mj-lt"/>
                <a:ea typeface="Arial Unicode MS" pitchFamily="34" charset="-128"/>
                <a:cs typeface="Arial Unicode MS" pitchFamily="34" charset="-128"/>
              </a:rPr>
              <a:t>HANA integration</a:t>
            </a:r>
          </a:p>
          <a:p>
            <a:pPr indent="-204146"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Analytics development in HANA, on ASE data</a:t>
            </a:r>
          </a:p>
          <a:p>
            <a:pPr indent="-204146"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Flexible deployment on ASE or HANA</a:t>
            </a:r>
          </a:p>
          <a:p>
            <a:pPr marL="204146" indent="-204146"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Unification of administration, management,.</a:t>
            </a:r>
          </a:p>
          <a:p>
            <a:pPr defTabSz="1088408" fontAlgn="base">
              <a:spcBef>
                <a:spcPts val="0"/>
              </a:spcBef>
              <a:spcAft>
                <a:spcPts val="0"/>
              </a:spcAft>
              <a:buSzPct val="100000"/>
            </a:pPr>
            <a:r>
              <a:rPr lang="en-US" sz="1200" b="1" kern="0" dirty="0">
                <a:latin typeface="+mj-lt"/>
                <a:ea typeface="Arial Unicode MS" pitchFamily="34" charset="-128"/>
                <a:cs typeface="Arial Unicode MS" pitchFamily="34" charset="-128"/>
              </a:rPr>
              <a:t>HA/DR</a:t>
            </a:r>
          </a:p>
          <a:p>
            <a:pPr indent="-204146"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Flexible deployments for HADR – sync rep</a:t>
            </a:r>
          </a:p>
          <a:p>
            <a:pPr marL="204146" indent="-204146"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ASE CE–Business Suite support, single binary</a:t>
            </a:r>
            <a:endParaRPr lang="en-US" sz="1200" b="1" kern="0" dirty="0">
              <a:latin typeface="+mj-lt"/>
              <a:ea typeface="Arial Unicode MS" pitchFamily="34" charset="-128"/>
              <a:cs typeface="Arial Unicode MS" pitchFamily="34" charset="-128"/>
            </a:endParaRPr>
          </a:p>
          <a:p>
            <a:pPr defTabSz="1088408" fontAlgn="base">
              <a:spcBef>
                <a:spcPts val="0"/>
              </a:spcBef>
              <a:spcAft>
                <a:spcPts val="0"/>
              </a:spcAft>
              <a:buSzPct val="100000"/>
            </a:pPr>
            <a:r>
              <a:rPr lang="en-US" sz="1200" b="1" kern="0" dirty="0">
                <a:latin typeface="+mj-lt"/>
                <a:ea typeface="Arial Unicode MS" pitchFamily="34" charset="-128"/>
                <a:cs typeface="Arial Unicode MS" pitchFamily="34" charset="-128"/>
              </a:rPr>
              <a:t>Security</a:t>
            </a:r>
          </a:p>
          <a:p>
            <a:pPr indent="-204146"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Data masking for sensitive data</a:t>
            </a:r>
          </a:p>
          <a:p>
            <a:pPr indent="-204146" defTabSz="1088408" fontAlgn="base">
              <a:spcBef>
                <a:spcPts val="0"/>
              </a:spcBef>
              <a:spcAft>
                <a:spcPts val="0"/>
              </a:spcAft>
              <a:buSzPct val="100000"/>
              <a:buFont typeface="Arial" panose="020B0604020202020204" pitchFamily="34" charset="0"/>
              <a:buChar char="•"/>
            </a:pPr>
            <a:r>
              <a:rPr lang="en-US" sz="1200" kern="0" dirty="0">
                <a:latin typeface="+mj-lt"/>
                <a:ea typeface="Arial Unicode MS" pitchFamily="34" charset="-128"/>
                <a:cs typeface="Arial Unicode MS" pitchFamily="34" charset="-128"/>
              </a:rPr>
              <a:t>Audit repository</a:t>
            </a:r>
          </a:p>
          <a:p>
            <a:pPr marL="204146" indent="-204146" defTabSz="1296186">
              <a:spcBef>
                <a:spcPts val="238"/>
              </a:spcBef>
              <a:spcAft>
                <a:spcPts val="0"/>
              </a:spcAft>
              <a:buFont typeface="Arial" panose="020B0604020202020204" pitchFamily="34" charset="0"/>
              <a:buChar char="•"/>
            </a:pPr>
            <a:endParaRPr lang="en-US" sz="1200" dirty="0">
              <a:latin typeface="+mj-lt"/>
            </a:endParaRPr>
          </a:p>
          <a:p>
            <a:pPr marL="204146" indent="-204146" defTabSz="1296186">
              <a:spcBef>
                <a:spcPts val="238"/>
              </a:spcBef>
              <a:spcAft>
                <a:spcPts val="0"/>
              </a:spcAft>
              <a:buSzPct val="100000"/>
              <a:buFont typeface="Arial" panose="020B0604020202020204" pitchFamily="34" charset="0"/>
              <a:buChar char="•"/>
            </a:pPr>
            <a:endParaRPr lang="en-US" sz="1200" dirty="0">
              <a:latin typeface="+mj-lt"/>
            </a:endParaRPr>
          </a:p>
        </p:txBody>
      </p:sp>
    </p:spTree>
    <p:extLst>
      <p:ext uri="{BB962C8B-B14F-4D97-AF65-F5344CB8AC3E}">
        <p14:creationId xmlns:p14="http://schemas.microsoft.com/office/powerpoint/2010/main" val="86627721"/>
      </p:ext>
    </p:extLst>
  </p:cSld>
  <p:clrMapOvr>
    <a:masterClrMapping/>
  </p:clrMapOvr>
  <p:transition spd="med"/>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2195175" cy="6515101"/>
          </a:xfrm>
          <a:prstGeom prst="rect">
            <a:avLst/>
          </a:prstGeom>
        </p:spPr>
      </p:pic>
      <p:sp>
        <p:nvSpPr>
          <p:cNvPr id="2" name="TextBox 1"/>
          <p:cNvSpPr txBox="1"/>
          <p:nvPr/>
        </p:nvSpPr>
        <p:spPr>
          <a:xfrm>
            <a:off x="1110343" y="1440087"/>
            <a:ext cx="1582164" cy="3077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000" kern="0" dirty="0" smtClean="0">
                <a:solidFill>
                  <a:schemeClr val="bg1">
                    <a:lumMod val="50000"/>
                  </a:schemeClr>
                </a:solidFill>
                <a:ea typeface="Arial Unicode MS" pitchFamily="34" charset="-128"/>
                <a:cs typeface="Arial Unicode MS" pitchFamily="34" charset="-128"/>
              </a:rPr>
              <a:t>Questions???</a:t>
            </a:r>
          </a:p>
        </p:txBody>
      </p:sp>
      <p:sp>
        <p:nvSpPr>
          <p:cNvPr id="3" name="TextBox 2"/>
          <p:cNvSpPr txBox="1"/>
          <p:nvPr/>
        </p:nvSpPr>
        <p:spPr>
          <a:xfrm>
            <a:off x="4723383" y="1592307"/>
            <a:ext cx="1498808" cy="3077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000" kern="0" dirty="0" smtClean="0">
                <a:solidFill>
                  <a:schemeClr val="bg1">
                    <a:lumMod val="50000"/>
                  </a:schemeClr>
                </a:solidFill>
                <a:ea typeface="Arial Unicode MS" pitchFamily="34" charset="-128"/>
                <a:cs typeface="Arial Unicode MS" pitchFamily="34" charset="-128"/>
              </a:rPr>
              <a:t>Discussion…</a:t>
            </a:r>
          </a:p>
        </p:txBody>
      </p:sp>
      <p:sp>
        <p:nvSpPr>
          <p:cNvPr id="4" name="TextBox 3"/>
          <p:cNvSpPr txBox="1"/>
          <p:nvPr/>
        </p:nvSpPr>
        <p:spPr>
          <a:xfrm>
            <a:off x="8141083" y="1326047"/>
            <a:ext cx="1551707"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chemeClr val="bg1">
                    <a:lumMod val="50000"/>
                  </a:schemeClr>
                </a:solidFill>
                <a:ea typeface="Arial Unicode MS" pitchFamily="34" charset="-128"/>
                <a:cs typeface="Arial Unicode MS" pitchFamily="34" charset="-128"/>
              </a:rPr>
              <a:t>Clarifications…</a:t>
            </a:r>
          </a:p>
        </p:txBody>
      </p:sp>
      <p:sp>
        <p:nvSpPr>
          <p:cNvPr id="7" name="TextBox 6"/>
          <p:cNvSpPr txBox="1"/>
          <p:nvPr/>
        </p:nvSpPr>
        <p:spPr>
          <a:xfrm>
            <a:off x="6565790" y="1981471"/>
            <a:ext cx="1370568" cy="3077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000" kern="0" dirty="0" smtClean="0">
                <a:solidFill>
                  <a:schemeClr val="bg1">
                    <a:lumMod val="50000"/>
                  </a:schemeClr>
                </a:solidFill>
                <a:ea typeface="Arial Unicode MS" pitchFamily="34" charset="-128"/>
                <a:cs typeface="Arial Unicode MS" pitchFamily="34" charset="-128"/>
              </a:rPr>
              <a:t>Follow-up…</a:t>
            </a:r>
          </a:p>
        </p:txBody>
      </p:sp>
    </p:spTree>
    <p:extLst>
      <p:ext uri="{BB962C8B-B14F-4D97-AF65-F5344CB8AC3E}">
        <p14:creationId xmlns:p14="http://schemas.microsoft.com/office/powerpoint/2010/main" val="2031268732"/>
      </p:ext>
    </p:extLst>
  </p:cSld>
  <p:clrMapOvr>
    <a:masterClrMapping/>
  </p:clrMapOvr>
  <p:transition spd="slow">
    <p:wip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06022" y="2315767"/>
            <a:ext cx="11330950" cy="1864268"/>
          </a:xfrm>
          <a:prstGeom prst="rect">
            <a:avLst/>
          </a:prstGeom>
          <a:noFill/>
        </p:spPr>
        <p:txBody>
          <a:bodyPr wrap="square" lIns="108878" tIns="54439" rIns="108878" bIns="54439">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11400"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Thank you</a:t>
            </a:r>
          </a:p>
        </p:txBody>
      </p:sp>
      <p:sp>
        <p:nvSpPr>
          <p:cNvPr id="2" name="TextBox 1"/>
          <p:cNvSpPr txBox="1"/>
          <p:nvPr/>
        </p:nvSpPr>
        <p:spPr>
          <a:xfrm>
            <a:off x="2262009" y="5116277"/>
            <a:ext cx="8143229" cy="1002493"/>
          </a:xfrm>
          <a:prstGeom prst="rect">
            <a:avLst/>
          </a:prstGeom>
          <a:noFill/>
        </p:spPr>
        <p:txBody>
          <a:bodyPr wrap="square" lIns="108878" tIns="54439" rIns="108878" bIns="54439" rtlCol="0">
            <a:spAutoFit/>
          </a:bodyPr>
          <a:lstStyle/>
          <a:p>
            <a:pPr algn="ctr" fontAlgn="base">
              <a:spcBef>
                <a:spcPct val="50000"/>
              </a:spcBef>
              <a:spcAft>
                <a:spcPct val="0"/>
              </a:spcAft>
              <a:buClr>
                <a:srgbClr val="F0AB00"/>
              </a:buClr>
              <a:buSzPct val="80000"/>
            </a:pPr>
            <a:r>
              <a:rPr lang="en-US" sz="2900" b="1" kern="0" dirty="0">
                <a:ea typeface="Arial Unicode MS" pitchFamily="34" charset="-128"/>
                <a:cs typeface="Arial Unicode MS" pitchFamily="34" charset="-128"/>
              </a:rPr>
              <a:t>For more information on SAP ASE 16 visit: fm.sap.com/ase16</a:t>
            </a:r>
          </a:p>
        </p:txBody>
      </p:sp>
    </p:spTree>
    <p:extLst>
      <p:ext uri="{BB962C8B-B14F-4D97-AF65-F5344CB8AC3E}">
        <p14:creationId xmlns:p14="http://schemas.microsoft.com/office/powerpoint/2010/main" val="2463530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801330"/>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427" y="1191987"/>
            <a:ext cx="12195175" cy="4710793"/>
          </a:xfrm>
          <a:prstGeom prst="rect">
            <a:avLst/>
          </a:prstGeom>
          <a:solidFill>
            <a:schemeClr val="bg1">
              <a:alpha val="84000"/>
            </a:schemeClr>
          </a:solidFill>
          <a:ln>
            <a:noFill/>
          </a:ln>
        </p:spPr>
        <p:txBody>
          <a:bodyPr wrap="square" lIns="91424" tIns="45712" rIns="91424" bIns="45712" rtlCol="0" anchor="ctr">
            <a:noAutofit/>
            <a:scene3d>
              <a:camera prst="orthographicFront"/>
              <a:lightRig rig="balanced" dir="t">
                <a:rot lat="0" lon="0" rev="2100000"/>
              </a:lightRig>
            </a:scene3d>
            <a:sp3d prstMaterial="metal">
              <a:contourClr>
                <a:schemeClr val="bg2"/>
              </a:contourClr>
            </a:sp3d>
          </a:bodyPr>
          <a:lstStyle/>
          <a:p>
            <a:pPr algn="ctr" defTabSz="1219969"/>
            <a:endParaRPr lang="en-US" sz="2000" b="1" dirty="0">
              <a:ln w="50800"/>
              <a:solidFill>
                <a:srgbClr val="F0AB00"/>
              </a:solidFill>
            </a:endParaRPr>
          </a:p>
        </p:txBody>
      </p:sp>
      <p:sp>
        <p:nvSpPr>
          <p:cNvPr id="3" name="Text Placeholder 2"/>
          <p:cNvSpPr>
            <a:spLocks noGrp="1"/>
          </p:cNvSpPr>
          <p:nvPr>
            <p:ph type="body" sz="quarter" idx="4294967295"/>
          </p:nvPr>
        </p:nvSpPr>
        <p:spPr>
          <a:xfrm>
            <a:off x="150832" y="3219450"/>
            <a:ext cx="7000875" cy="2673350"/>
          </a:xfrm>
        </p:spPr>
        <p:txBody>
          <a:bodyPr>
            <a:normAutofit lnSpcReduction="10000"/>
          </a:bodyPr>
          <a:lstStyle/>
          <a:p>
            <a:pPr marL="285750" lvl="2" indent="-285750">
              <a:spcBef>
                <a:spcPts val="0"/>
              </a:spcBef>
              <a:spcAft>
                <a:spcPts val="600"/>
              </a:spcAft>
              <a:buClr>
                <a:schemeClr val="accent1"/>
              </a:buClr>
              <a:buSzPct val="80000"/>
              <a:buFont typeface="Wingdings" panose="05000000000000000000" pitchFamily="2" charset="2"/>
              <a:buChar char=""/>
            </a:pPr>
            <a:r>
              <a:rPr lang="en-US" sz="1800" dirty="0" smtClean="0"/>
              <a:t>ASE used internally by SAP IT </a:t>
            </a:r>
            <a:r>
              <a:rPr lang="en-US" sz="1800" dirty="0"/>
              <a:t>in </a:t>
            </a:r>
            <a:r>
              <a:rPr lang="en-US" sz="1800" dirty="0" smtClean="0"/>
              <a:t>75 </a:t>
            </a:r>
            <a:r>
              <a:rPr lang="en-US" sz="1800" dirty="0"/>
              <a:t>Core Business Applications</a:t>
            </a:r>
          </a:p>
          <a:p>
            <a:pPr marL="285750" lvl="2" indent="-285750">
              <a:spcBef>
                <a:spcPts val="0"/>
              </a:spcBef>
              <a:spcAft>
                <a:spcPts val="600"/>
              </a:spcAft>
              <a:buClr>
                <a:schemeClr val="accent1"/>
              </a:buClr>
              <a:buSzPct val="80000"/>
              <a:buFont typeface="Wingdings" panose="05000000000000000000" pitchFamily="2" charset="2"/>
              <a:buChar char=""/>
            </a:pPr>
            <a:r>
              <a:rPr lang="en-US" sz="1800" dirty="0" smtClean="0"/>
              <a:t>HANA </a:t>
            </a:r>
            <a:r>
              <a:rPr lang="en-US" sz="1800" dirty="0"/>
              <a:t>Enterprise Cloud hosting </a:t>
            </a:r>
            <a:r>
              <a:rPr lang="en-US" sz="1800" dirty="0" smtClean="0"/>
              <a:t>1,100+ Instances of SAP ASE</a:t>
            </a:r>
          </a:p>
          <a:p>
            <a:pPr marL="285750" lvl="2" indent="-285750">
              <a:spcBef>
                <a:spcPts val="0"/>
              </a:spcBef>
              <a:spcAft>
                <a:spcPts val="600"/>
              </a:spcAft>
              <a:buClr>
                <a:schemeClr val="accent1"/>
              </a:buClr>
              <a:buSzPct val="80000"/>
              <a:buFont typeface="Wingdings" panose="05000000000000000000" pitchFamily="2" charset="2"/>
              <a:buChar char=""/>
            </a:pPr>
            <a:r>
              <a:rPr lang="en-US" sz="1800" dirty="0" smtClean="0"/>
              <a:t>Out-innovating IBM at Operational Databases (2014 Gartner MQ)</a:t>
            </a:r>
          </a:p>
          <a:p>
            <a:pPr marL="285750" lvl="2" indent="-285750">
              <a:spcBef>
                <a:spcPts val="0"/>
              </a:spcBef>
              <a:spcAft>
                <a:spcPts val="600"/>
              </a:spcAft>
              <a:buClr>
                <a:schemeClr val="accent1"/>
              </a:buClr>
              <a:buSzPct val="80000"/>
              <a:buFont typeface="Wingdings" panose="05000000000000000000" pitchFamily="2" charset="2"/>
              <a:buChar char=""/>
            </a:pPr>
            <a:r>
              <a:rPr lang="en-US" sz="1800" kern="0" dirty="0" smtClean="0">
                <a:ea typeface="Arial"/>
                <a:cs typeface="Arial"/>
              </a:rPr>
              <a:t>200 </a:t>
            </a:r>
            <a:r>
              <a:rPr lang="en-US" sz="1800" kern="0" dirty="0">
                <a:ea typeface="Arial"/>
                <a:cs typeface="Arial"/>
              </a:rPr>
              <a:t>SAP ASE patents filed &amp; 150 pending</a:t>
            </a:r>
          </a:p>
          <a:p>
            <a:pPr marL="285750" lvl="2" indent="-285750">
              <a:spcBef>
                <a:spcPts val="0"/>
              </a:spcBef>
              <a:spcAft>
                <a:spcPts val="600"/>
              </a:spcAft>
              <a:buClr>
                <a:schemeClr val="accent1"/>
              </a:buClr>
              <a:buSzPct val="80000"/>
              <a:buFont typeface="Wingdings" panose="05000000000000000000" pitchFamily="2" charset="2"/>
              <a:buChar char=""/>
            </a:pPr>
            <a:r>
              <a:rPr lang="en-US" sz="1800" dirty="0"/>
              <a:t>SAP ASE Appliance with Fujitsu</a:t>
            </a:r>
          </a:p>
          <a:p>
            <a:pPr marL="285750" lvl="2" indent="-285750">
              <a:spcBef>
                <a:spcPts val="0"/>
              </a:spcBef>
              <a:spcAft>
                <a:spcPts val="600"/>
              </a:spcAft>
              <a:buClr>
                <a:schemeClr val="accent1"/>
              </a:buClr>
              <a:buSzPct val="80000"/>
              <a:buFont typeface="Wingdings" panose="05000000000000000000" pitchFamily="2" charset="2"/>
              <a:buChar char=""/>
            </a:pPr>
            <a:r>
              <a:rPr lang="en-US" sz="1800" dirty="0"/>
              <a:t>Strong partnerships with </a:t>
            </a:r>
            <a:r>
              <a:rPr lang="en-US" sz="1800" dirty="0" smtClean="0"/>
              <a:t>Dell, VMware</a:t>
            </a:r>
            <a:r>
              <a:rPr lang="en-US" sz="1800" dirty="0"/>
              <a:t>, Violin, AWS and more</a:t>
            </a:r>
          </a:p>
          <a:p>
            <a:pPr marL="285750" lvl="2" indent="-285750">
              <a:spcBef>
                <a:spcPts val="0"/>
              </a:spcBef>
              <a:spcAft>
                <a:spcPts val="600"/>
              </a:spcAft>
              <a:buClr>
                <a:schemeClr val="accent1"/>
              </a:buClr>
              <a:buSzPct val="80000"/>
              <a:buFont typeface="Wingdings" panose="05000000000000000000" pitchFamily="2" charset="2"/>
              <a:buChar char=""/>
            </a:pPr>
            <a:r>
              <a:rPr lang="en-US" sz="1800" dirty="0"/>
              <a:t>SAP ASE Developer Center on SAP Community Network</a:t>
            </a:r>
          </a:p>
          <a:p>
            <a:pPr marL="285750" lvl="2" indent="-285750">
              <a:spcBef>
                <a:spcPts val="0"/>
              </a:spcBef>
              <a:spcAft>
                <a:spcPts val="600"/>
              </a:spcAft>
              <a:buClr>
                <a:schemeClr val="accent1"/>
              </a:buClr>
              <a:buSzPct val="80000"/>
              <a:buFont typeface="Wingdings" panose="05000000000000000000" pitchFamily="2" charset="2"/>
              <a:buChar char=""/>
            </a:pPr>
            <a:r>
              <a:rPr lang="en-US" sz="1800" dirty="0"/>
              <a:t>SAP ASE </a:t>
            </a:r>
            <a:r>
              <a:rPr lang="en-US" sz="1800" dirty="0" smtClean="0"/>
              <a:t>16 </a:t>
            </a:r>
            <a:r>
              <a:rPr lang="en-US" sz="1800" dirty="0"/>
              <a:t>– Foundation for next-generation </a:t>
            </a:r>
            <a:r>
              <a:rPr lang="en-US" sz="1800" dirty="0" smtClean="0"/>
              <a:t>OLTP applications</a:t>
            </a:r>
            <a:endParaRPr lang="en-US" sz="1800" dirty="0"/>
          </a:p>
        </p:txBody>
      </p:sp>
      <p:sp>
        <p:nvSpPr>
          <p:cNvPr id="81" name="Slide Number Placeholder 4"/>
          <p:cNvSpPr>
            <a:spLocks noGrp="1"/>
          </p:cNvSpPr>
          <p:nvPr>
            <p:ph type="sldNum" sz="quarter" idx="4294967295"/>
          </p:nvPr>
        </p:nvSpPr>
        <p:spPr>
          <a:xfrm>
            <a:off x="11803063" y="6586538"/>
            <a:ext cx="392112" cy="215900"/>
          </a:xfrm>
          <a:prstGeom prst="rect">
            <a:avLst/>
          </a:prstGeom>
          <a:noFill/>
        </p:spPr>
        <p:txBody>
          <a:bodyPr lIns="76201" tIns="38100" rIns="76201" bIns="38100"/>
          <a:lstStyle>
            <a:lvl1pPr eaLnBrk="0" hangingPunct="0">
              <a:defRPr>
                <a:solidFill>
                  <a:schemeClr val="tx1"/>
                </a:solidFill>
                <a:latin typeface="Arial" charset="0"/>
              </a:defRPr>
            </a:lvl1pPr>
            <a:lvl2pPr marL="884348" indent="-340135" eaLnBrk="0" hangingPunct="0">
              <a:defRPr>
                <a:solidFill>
                  <a:schemeClr val="tx1"/>
                </a:solidFill>
                <a:latin typeface="Arial" charset="0"/>
              </a:defRPr>
            </a:lvl2pPr>
            <a:lvl3pPr marL="1360535" indent="-272106" eaLnBrk="0" hangingPunct="0">
              <a:defRPr>
                <a:solidFill>
                  <a:schemeClr val="tx1"/>
                </a:solidFill>
                <a:latin typeface="Arial" charset="0"/>
              </a:defRPr>
            </a:lvl3pPr>
            <a:lvl4pPr marL="1904750" indent="-272106" eaLnBrk="0" hangingPunct="0">
              <a:defRPr>
                <a:solidFill>
                  <a:schemeClr val="tx1"/>
                </a:solidFill>
                <a:latin typeface="Arial" charset="0"/>
              </a:defRPr>
            </a:lvl4pPr>
            <a:lvl5pPr marL="2448964" indent="-272106" eaLnBrk="0" hangingPunct="0">
              <a:defRPr>
                <a:solidFill>
                  <a:schemeClr val="tx1"/>
                </a:solidFill>
                <a:latin typeface="Arial" charset="0"/>
              </a:defRPr>
            </a:lvl5pPr>
            <a:lvl6pPr marL="2993177" indent="-272106" algn="ctr" eaLnBrk="0" fontAlgn="base" hangingPunct="0">
              <a:spcBef>
                <a:spcPct val="0"/>
              </a:spcBef>
              <a:spcAft>
                <a:spcPct val="0"/>
              </a:spcAft>
              <a:defRPr>
                <a:solidFill>
                  <a:schemeClr val="tx1"/>
                </a:solidFill>
                <a:latin typeface="Arial" charset="0"/>
              </a:defRPr>
            </a:lvl6pPr>
            <a:lvl7pPr marL="3537392" indent="-272106" algn="ctr" eaLnBrk="0" fontAlgn="base" hangingPunct="0">
              <a:spcBef>
                <a:spcPct val="0"/>
              </a:spcBef>
              <a:spcAft>
                <a:spcPct val="0"/>
              </a:spcAft>
              <a:defRPr>
                <a:solidFill>
                  <a:schemeClr val="tx1"/>
                </a:solidFill>
                <a:latin typeface="Arial" charset="0"/>
              </a:defRPr>
            </a:lvl7pPr>
            <a:lvl8pPr marL="4081608" indent="-272106" algn="ctr" eaLnBrk="0" fontAlgn="base" hangingPunct="0">
              <a:spcBef>
                <a:spcPct val="0"/>
              </a:spcBef>
              <a:spcAft>
                <a:spcPct val="0"/>
              </a:spcAft>
              <a:defRPr>
                <a:solidFill>
                  <a:schemeClr val="tx1"/>
                </a:solidFill>
                <a:latin typeface="Arial" charset="0"/>
              </a:defRPr>
            </a:lvl8pPr>
            <a:lvl9pPr marL="4625821" indent="-272106" algn="ctr" eaLnBrk="0" fontAlgn="base" hangingPunct="0">
              <a:spcBef>
                <a:spcPct val="0"/>
              </a:spcBef>
              <a:spcAft>
                <a:spcPct val="0"/>
              </a:spcAft>
              <a:defRPr>
                <a:solidFill>
                  <a:schemeClr val="tx1"/>
                </a:solidFill>
                <a:latin typeface="Arial" charset="0"/>
              </a:defRPr>
            </a:lvl9pPr>
          </a:lstStyle>
          <a:p>
            <a:pPr defTabSz="1088592" eaLnBrk="1" hangingPunct="1"/>
            <a:fld id="{1DEFFF88-5BCA-4ADA-B944-2F428E42C851}" type="slidenum">
              <a:rPr lang="en-US" sz="1100">
                <a:solidFill>
                  <a:srgbClr val="FFFFFF"/>
                </a:solidFill>
              </a:rPr>
              <a:pPr defTabSz="1088592" eaLnBrk="1" hangingPunct="1"/>
              <a:t>11</a:t>
            </a:fld>
            <a:endParaRPr lang="en-US" sz="1100" dirty="0">
              <a:solidFill>
                <a:srgbClr val="FFFFFF"/>
              </a:solidFill>
            </a:endParaRPr>
          </a:p>
        </p:txBody>
      </p:sp>
      <p:sp>
        <p:nvSpPr>
          <p:cNvPr id="8" name="Rectangle 7"/>
          <p:cNvSpPr/>
          <p:nvPr/>
        </p:nvSpPr>
        <p:spPr>
          <a:xfrm>
            <a:off x="7894124" y="1374328"/>
            <a:ext cx="4248994" cy="571586"/>
          </a:xfrm>
          <a:prstGeom prst="rect">
            <a:avLst/>
          </a:prstGeom>
        </p:spPr>
        <p:txBody>
          <a:bodyPr wrap="square" lIns="108860" tIns="54429" rIns="108860" bIns="54429">
            <a:spAutoFit/>
          </a:bodyPr>
          <a:lstStyle/>
          <a:p>
            <a:pPr algn="ctr" defTabSz="1088592"/>
            <a:r>
              <a:rPr lang="en-US" sz="1500" b="1" dirty="0" smtClean="0">
                <a:solidFill>
                  <a:srgbClr val="FF0000"/>
                </a:solidFill>
              </a:rPr>
              <a:t>2014 Gartner </a:t>
            </a:r>
            <a:r>
              <a:rPr lang="en-US" sz="1500" b="1" dirty="0">
                <a:solidFill>
                  <a:srgbClr val="FF0000"/>
                </a:solidFill>
              </a:rPr>
              <a:t>Magic Quadrant for Operational Database Management Systems</a:t>
            </a:r>
          </a:p>
        </p:txBody>
      </p:sp>
      <p:sp>
        <p:nvSpPr>
          <p:cNvPr id="4" name="TextBox 3"/>
          <p:cNvSpPr txBox="1"/>
          <p:nvPr/>
        </p:nvSpPr>
        <p:spPr>
          <a:xfrm>
            <a:off x="243114" y="1292528"/>
            <a:ext cx="1412246" cy="923330"/>
          </a:xfrm>
          <a:prstGeom prst="rect">
            <a:avLst/>
          </a:prstGeom>
          <a:noFill/>
        </p:spPr>
        <p:txBody>
          <a:bodyPr wrap="none" lIns="0" tIns="0" rIns="0" bIns="0" rtlCol="0">
            <a:spAutoFit/>
          </a:bodyPr>
          <a:lstStyle/>
          <a:p>
            <a:pPr defTabSz="1219969" fontAlgn="base">
              <a:spcBef>
                <a:spcPct val="50000"/>
              </a:spcBef>
              <a:spcAft>
                <a:spcPct val="0"/>
              </a:spcAft>
              <a:buClr>
                <a:srgbClr val="F0AB00"/>
              </a:buClr>
              <a:buSzPct val="80000"/>
            </a:pPr>
            <a:r>
              <a:rPr lang="en-US" sz="6000" b="1" kern="0" dirty="0">
                <a:solidFill>
                  <a:srgbClr val="0076CB"/>
                </a:solidFill>
                <a:ea typeface="Arial"/>
                <a:cs typeface="Arial"/>
              </a:rPr>
              <a:t>30K</a:t>
            </a:r>
          </a:p>
        </p:txBody>
      </p:sp>
      <p:sp>
        <p:nvSpPr>
          <p:cNvPr id="5" name="TextBox 4"/>
          <p:cNvSpPr txBox="1"/>
          <p:nvPr/>
        </p:nvSpPr>
        <p:spPr>
          <a:xfrm>
            <a:off x="346324" y="2296820"/>
            <a:ext cx="1205458" cy="276999"/>
          </a:xfrm>
          <a:prstGeom prst="rect">
            <a:avLst/>
          </a:prstGeom>
          <a:noFill/>
        </p:spPr>
        <p:txBody>
          <a:bodyPr wrap="none" lIns="0" tIns="0" rIns="0" bIns="0" rtlCol="0">
            <a:spAutoFit/>
          </a:bodyPr>
          <a:lstStyle/>
          <a:p>
            <a:pPr algn="ctr" defTabSz="1219969" fontAlgn="base">
              <a:spcBef>
                <a:spcPct val="50000"/>
              </a:spcBef>
              <a:spcAft>
                <a:spcPct val="0"/>
              </a:spcAft>
              <a:buClr>
                <a:srgbClr val="F0AB00"/>
              </a:buClr>
              <a:buSzPct val="80000"/>
            </a:pPr>
            <a:r>
              <a:rPr lang="en-US" sz="1800" b="1" kern="0" dirty="0">
                <a:solidFill>
                  <a:srgbClr val="000000"/>
                </a:solidFill>
                <a:ea typeface="Arial"/>
                <a:cs typeface="Arial"/>
              </a:rPr>
              <a:t>Customers</a:t>
            </a:r>
          </a:p>
        </p:txBody>
      </p:sp>
      <p:sp>
        <p:nvSpPr>
          <p:cNvPr id="13" name="TextBox 12"/>
          <p:cNvSpPr txBox="1"/>
          <p:nvPr/>
        </p:nvSpPr>
        <p:spPr>
          <a:xfrm>
            <a:off x="2065102" y="1295099"/>
            <a:ext cx="1433085" cy="923330"/>
          </a:xfrm>
          <a:prstGeom prst="rect">
            <a:avLst/>
          </a:prstGeom>
          <a:noFill/>
        </p:spPr>
        <p:txBody>
          <a:bodyPr wrap="none" lIns="0" tIns="0" rIns="0" bIns="0" rtlCol="0">
            <a:spAutoFit/>
          </a:bodyPr>
          <a:lstStyle/>
          <a:p>
            <a:pPr defTabSz="1219969" fontAlgn="base">
              <a:spcBef>
                <a:spcPct val="50000"/>
              </a:spcBef>
              <a:spcAft>
                <a:spcPct val="0"/>
              </a:spcAft>
              <a:buClr>
                <a:srgbClr val="F0AB00"/>
              </a:buClr>
              <a:buSzPct val="80000"/>
            </a:pPr>
            <a:r>
              <a:rPr lang="en-US" sz="6000" b="1" kern="0" dirty="0" smtClean="0">
                <a:solidFill>
                  <a:srgbClr val="4FB81C"/>
                </a:solidFill>
                <a:ea typeface="Arial"/>
                <a:cs typeface="Arial"/>
              </a:rPr>
              <a:t>~8K</a:t>
            </a:r>
            <a:endParaRPr lang="en-US" sz="6000" b="1" kern="0" dirty="0">
              <a:solidFill>
                <a:srgbClr val="4FB81C"/>
              </a:solidFill>
              <a:ea typeface="Arial"/>
              <a:cs typeface="Arial"/>
            </a:endParaRPr>
          </a:p>
        </p:txBody>
      </p:sp>
      <p:sp>
        <p:nvSpPr>
          <p:cNvPr id="15" name="TextBox 14"/>
          <p:cNvSpPr txBox="1"/>
          <p:nvPr/>
        </p:nvSpPr>
        <p:spPr>
          <a:xfrm>
            <a:off x="1750346" y="2158285"/>
            <a:ext cx="2062597" cy="830997"/>
          </a:xfrm>
          <a:prstGeom prst="rect">
            <a:avLst/>
          </a:prstGeom>
          <a:noFill/>
        </p:spPr>
        <p:txBody>
          <a:bodyPr wrap="square" lIns="0" tIns="0" rIns="0" bIns="0" rtlCol="0">
            <a:spAutoFit/>
          </a:bodyPr>
          <a:lstStyle/>
          <a:p>
            <a:pPr algn="ctr" defTabSz="1219969" fontAlgn="base">
              <a:spcBef>
                <a:spcPct val="50000"/>
              </a:spcBef>
              <a:spcAft>
                <a:spcPct val="0"/>
              </a:spcAft>
              <a:buClr>
                <a:srgbClr val="F0AB00"/>
              </a:buClr>
              <a:buSzPct val="80000"/>
            </a:pPr>
            <a:r>
              <a:rPr lang="en-US" sz="1800" b="1" kern="0" dirty="0">
                <a:solidFill>
                  <a:srgbClr val="000000"/>
                </a:solidFill>
                <a:ea typeface="Arial"/>
                <a:cs typeface="Arial"/>
              </a:rPr>
              <a:t>SAP Business Suite Installations on SAP </a:t>
            </a:r>
            <a:r>
              <a:rPr lang="en-US" sz="1800" b="1" kern="0" dirty="0" smtClean="0">
                <a:solidFill>
                  <a:srgbClr val="000000"/>
                </a:solidFill>
                <a:ea typeface="Arial"/>
                <a:cs typeface="Arial"/>
              </a:rPr>
              <a:t>ASE</a:t>
            </a:r>
            <a:endParaRPr lang="en-US" sz="1800" b="1" kern="0" dirty="0">
              <a:solidFill>
                <a:srgbClr val="000000"/>
              </a:solidFill>
              <a:ea typeface="Arial"/>
              <a:cs typeface="Arial"/>
            </a:endParaRPr>
          </a:p>
        </p:txBody>
      </p:sp>
      <p:sp>
        <p:nvSpPr>
          <p:cNvPr id="17" name="TextBox 16"/>
          <p:cNvSpPr txBox="1"/>
          <p:nvPr/>
        </p:nvSpPr>
        <p:spPr>
          <a:xfrm>
            <a:off x="5823159" y="1292528"/>
            <a:ext cx="1989326" cy="923330"/>
          </a:xfrm>
          <a:prstGeom prst="rect">
            <a:avLst/>
          </a:prstGeom>
          <a:noFill/>
        </p:spPr>
        <p:txBody>
          <a:bodyPr wrap="none" lIns="0" tIns="0" rIns="0" bIns="0" rtlCol="0">
            <a:spAutoFit/>
          </a:bodyPr>
          <a:lstStyle/>
          <a:p>
            <a:pPr algn="ctr" defTabSz="1219969" fontAlgn="base">
              <a:spcBef>
                <a:spcPct val="50000"/>
              </a:spcBef>
              <a:spcAft>
                <a:spcPct val="0"/>
              </a:spcAft>
              <a:buClr>
                <a:srgbClr val="F0AB00"/>
              </a:buClr>
              <a:buSzPct val="80000"/>
            </a:pPr>
            <a:r>
              <a:rPr lang="en-US" sz="6000" b="1" kern="0" dirty="0">
                <a:solidFill>
                  <a:srgbClr val="760A85"/>
                </a:solidFill>
                <a:ea typeface="Arial"/>
                <a:cs typeface="Arial"/>
              </a:rPr>
              <a:t>20+%</a:t>
            </a:r>
          </a:p>
        </p:txBody>
      </p:sp>
      <p:sp>
        <p:nvSpPr>
          <p:cNvPr id="18" name="TextBox 17"/>
          <p:cNvSpPr txBox="1"/>
          <p:nvPr/>
        </p:nvSpPr>
        <p:spPr>
          <a:xfrm>
            <a:off x="5863410" y="2158288"/>
            <a:ext cx="1908825" cy="1107996"/>
          </a:xfrm>
          <a:prstGeom prst="rect">
            <a:avLst/>
          </a:prstGeom>
          <a:noFill/>
        </p:spPr>
        <p:txBody>
          <a:bodyPr wrap="square" lIns="0" tIns="0" rIns="0" bIns="0" rtlCol="0">
            <a:spAutoFit/>
          </a:bodyPr>
          <a:lstStyle/>
          <a:p>
            <a:pPr algn="ctr" defTabSz="1219969" fontAlgn="base">
              <a:spcBef>
                <a:spcPct val="50000"/>
              </a:spcBef>
              <a:spcAft>
                <a:spcPct val="0"/>
              </a:spcAft>
              <a:buClr>
                <a:srgbClr val="F0AB00"/>
              </a:buClr>
              <a:buSzPct val="80000"/>
            </a:pPr>
            <a:r>
              <a:rPr lang="en-US" sz="1800" b="1" kern="0" dirty="0" smtClean="0">
                <a:solidFill>
                  <a:srgbClr val="000000"/>
                </a:solidFill>
                <a:ea typeface="Arial"/>
                <a:cs typeface="Arial"/>
              </a:rPr>
              <a:t>Growth rate of SAP Business Suite migrations to ASE</a:t>
            </a:r>
            <a:endParaRPr lang="en-US" sz="1800" b="1" kern="0" dirty="0">
              <a:solidFill>
                <a:srgbClr val="000000"/>
              </a:solidFill>
              <a:ea typeface="Arial"/>
              <a:cs typeface="Arial"/>
            </a:endParaRPr>
          </a:p>
        </p:txBody>
      </p:sp>
      <p:sp>
        <p:nvSpPr>
          <p:cNvPr id="24" name="Rectangle 23"/>
          <p:cNvSpPr/>
          <p:nvPr/>
        </p:nvSpPr>
        <p:spPr>
          <a:xfrm>
            <a:off x="274268" y="274403"/>
            <a:ext cx="11445448" cy="639105"/>
          </a:xfrm>
          <a:prstGeom prst="rect">
            <a:avLst/>
          </a:prstGeom>
        </p:spPr>
        <p:txBody>
          <a:bodyPr wrap="square" lIns="145243" tIns="72622" rIns="145243" bIns="72622">
            <a:spAutoFit/>
          </a:bodyPr>
          <a:lstStyle/>
          <a:p>
            <a:pPr defTabSz="1219969"/>
            <a:r>
              <a:rPr lang="en-US" sz="3200" b="1" dirty="0">
                <a:solidFill>
                  <a:srgbClr val="FFFFFF"/>
                </a:solidFill>
                <a:cs typeface="Arial"/>
              </a:rPr>
              <a:t>SAP ASE – Highlights</a:t>
            </a:r>
          </a:p>
        </p:txBody>
      </p:sp>
      <p:pic>
        <p:nvPicPr>
          <p:cNvPr id="26" name="Picture 3" descr="C:\Documents and Settings\Specialist25\Desktop\SAP-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749" y="6137996"/>
            <a:ext cx="831220" cy="411344"/>
          </a:xfrm>
          <a:prstGeom prst="rect">
            <a:avLst/>
          </a:prstGeom>
          <a:noFill/>
        </p:spPr>
      </p:pic>
      <p:sp>
        <p:nvSpPr>
          <p:cNvPr id="19" name="TextBox 18"/>
          <p:cNvSpPr txBox="1"/>
          <p:nvPr/>
        </p:nvSpPr>
        <p:spPr>
          <a:xfrm>
            <a:off x="4031107" y="1292051"/>
            <a:ext cx="1540486" cy="923330"/>
          </a:xfrm>
          <a:prstGeom prst="rect">
            <a:avLst/>
          </a:prstGeom>
          <a:noFill/>
        </p:spPr>
        <p:txBody>
          <a:bodyPr wrap="none" lIns="0" tIns="0" rIns="0" bIns="0" rtlCol="0">
            <a:spAutoFit/>
          </a:bodyPr>
          <a:lstStyle/>
          <a:p>
            <a:pPr defTabSz="1219969" fontAlgn="base">
              <a:spcBef>
                <a:spcPct val="50000"/>
              </a:spcBef>
              <a:spcAft>
                <a:spcPct val="0"/>
              </a:spcAft>
              <a:buClr>
                <a:srgbClr val="F0AB00"/>
              </a:buClr>
              <a:buSzPct val="80000"/>
            </a:pPr>
            <a:r>
              <a:rPr lang="en-US" sz="6000" b="1" kern="0" dirty="0" smtClean="0">
                <a:solidFill>
                  <a:schemeClr val="accent1"/>
                </a:solidFill>
                <a:ea typeface="Arial"/>
                <a:cs typeface="Arial"/>
              </a:rPr>
              <a:t>66%</a:t>
            </a:r>
            <a:endParaRPr lang="en-US" sz="6000" b="1" kern="0" dirty="0">
              <a:solidFill>
                <a:schemeClr val="accent1"/>
              </a:solidFill>
              <a:ea typeface="Arial"/>
              <a:cs typeface="Arial"/>
            </a:endParaRPr>
          </a:p>
        </p:txBody>
      </p:sp>
      <p:sp>
        <p:nvSpPr>
          <p:cNvPr id="21" name="TextBox 20"/>
          <p:cNvSpPr txBox="1"/>
          <p:nvPr/>
        </p:nvSpPr>
        <p:spPr>
          <a:xfrm>
            <a:off x="3927430" y="2155237"/>
            <a:ext cx="1747841" cy="830997"/>
          </a:xfrm>
          <a:prstGeom prst="rect">
            <a:avLst/>
          </a:prstGeom>
          <a:noFill/>
        </p:spPr>
        <p:txBody>
          <a:bodyPr wrap="square" lIns="0" tIns="0" rIns="0" bIns="0" rtlCol="0">
            <a:spAutoFit/>
          </a:bodyPr>
          <a:lstStyle/>
          <a:p>
            <a:pPr algn="ctr" defTabSz="1219969" fontAlgn="base">
              <a:spcBef>
                <a:spcPct val="50000"/>
              </a:spcBef>
              <a:spcAft>
                <a:spcPct val="0"/>
              </a:spcAft>
              <a:buClr>
                <a:srgbClr val="F0AB00"/>
              </a:buClr>
              <a:buSzPct val="80000"/>
            </a:pPr>
            <a:r>
              <a:rPr lang="en-US" sz="1800" b="1" kern="0" dirty="0">
                <a:solidFill>
                  <a:srgbClr val="000000"/>
                </a:solidFill>
                <a:ea typeface="Arial"/>
                <a:cs typeface="Arial"/>
              </a:rPr>
              <a:t>SAP </a:t>
            </a:r>
            <a:r>
              <a:rPr lang="en-US" sz="1800" b="1" kern="0" dirty="0" smtClean="0">
                <a:solidFill>
                  <a:srgbClr val="000000"/>
                </a:solidFill>
                <a:ea typeface="Arial"/>
                <a:cs typeface="Arial"/>
              </a:rPr>
              <a:t>HEC Cloud Deployments on </a:t>
            </a:r>
            <a:r>
              <a:rPr lang="en-US" sz="1800" b="1" kern="0" dirty="0">
                <a:solidFill>
                  <a:srgbClr val="000000"/>
                </a:solidFill>
                <a:ea typeface="Arial"/>
                <a:cs typeface="Arial"/>
              </a:rPr>
              <a:t>SAP </a:t>
            </a:r>
            <a:r>
              <a:rPr lang="en-US" sz="1800" b="1" kern="0" dirty="0" smtClean="0">
                <a:solidFill>
                  <a:srgbClr val="000000"/>
                </a:solidFill>
                <a:ea typeface="Arial"/>
                <a:cs typeface="Arial"/>
              </a:rPr>
              <a:t>ASE</a:t>
            </a:r>
            <a:endParaRPr lang="en-US" sz="1800" b="1" kern="0" dirty="0">
              <a:solidFill>
                <a:srgbClr val="000000"/>
              </a:solidFill>
              <a:ea typeface="Arial"/>
              <a:cs typeface="Arial"/>
            </a:endParaRPr>
          </a:p>
        </p:txBody>
      </p:sp>
      <p:sp>
        <p:nvSpPr>
          <p:cNvPr id="22" name="TextBox 21"/>
          <p:cNvSpPr txBox="1"/>
          <p:nvPr/>
        </p:nvSpPr>
        <p:spPr>
          <a:xfrm>
            <a:off x="8712965" y="5572531"/>
            <a:ext cx="3101043" cy="276999"/>
          </a:xfrm>
          <a:prstGeom prst="rect">
            <a:avLst/>
          </a:prstGeom>
          <a:noFill/>
        </p:spPr>
        <p:txBody>
          <a:bodyPr wrap="square" lIns="0" tIns="0" rIns="0" bIns="0" rtlCol="0">
            <a:spAutoFit/>
          </a:bodyPr>
          <a:lstStyle/>
          <a:p>
            <a:pPr algn="r" defTabSz="816146">
              <a:buClr>
                <a:srgbClr val="F0AB00"/>
              </a:buClr>
            </a:pPr>
            <a:r>
              <a:rPr lang="en-US" sz="900" dirty="0">
                <a:solidFill>
                  <a:srgbClr val="000000"/>
                </a:solidFill>
              </a:rPr>
              <a:t>SAP operational databases in the Gartner analysis include: </a:t>
            </a:r>
            <a:r>
              <a:rPr lang="en-US" sz="900" b="1" dirty="0">
                <a:solidFill>
                  <a:srgbClr val="000000"/>
                </a:solidFill>
              </a:rPr>
              <a:t>SAP HANA, SAP ASE, and SAP SQL Anywhere</a:t>
            </a:r>
            <a:r>
              <a:rPr lang="en-US" sz="900" dirty="0">
                <a:solidFill>
                  <a:srgbClr val="000000"/>
                </a:solidFill>
              </a:rPr>
              <a:t> </a:t>
            </a:r>
            <a:endParaRPr lang="en-US" sz="900" b="1" dirty="0">
              <a:solidFill>
                <a:srgbClr val="000000"/>
              </a:solidFill>
            </a:endParaRPr>
          </a:p>
        </p:txBody>
      </p:sp>
      <p:grpSp>
        <p:nvGrpSpPr>
          <p:cNvPr id="23" name="Group 22"/>
          <p:cNvGrpSpPr/>
          <p:nvPr/>
        </p:nvGrpSpPr>
        <p:grpSpPr>
          <a:xfrm>
            <a:off x="8204983" y="1934766"/>
            <a:ext cx="3627276" cy="3529376"/>
            <a:chOff x="8098971" y="2504698"/>
            <a:chExt cx="2848901" cy="2372104"/>
          </a:xfrm>
        </p:grpSpPr>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8971" y="2504698"/>
              <a:ext cx="2848901" cy="2372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Oval 26"/>
            <p:cNvSpPr/>
            <p:nvPr/>
          </p:nvSpPr>
          <p:spPr bwMode="gray">
            <a:xfrm>
              <a:off x="10432161" y="2856313"/>
              <a:ext cx="454482" cy="240682"/>
            </a:xfrm>
            <a:prstGeom prst="ellipse">
              <a:avLst/>
            </a:prstGeom>
            <a:noFill/>
            <a:ln w="57150" algn="ctr">
              <a:solidFill>
                <a:schemeClr val="accent1"/>
              </a:solidFill>
              <a:miter lim="800000"/>
              <a:headEnd/>
              <a:tailEnd/>
            </a:ln>
          </p:spPr>
          <p:txBody>
            <a:bodyPr lIns="67465" tIns="53972" rIns="67465" bIns="53972" rtlCol="0" anchor="ctr"/>
            <a:lstStyle/>
            <a:p>
              <a:pPr algn="ctr" defTabSz="685434" fontAlgn="base">
                <a:spcBef>
                  <a:spcPct val="50000"/>
                </a:spcBef>
                <a:spcAft>
                  <a:spcPct val="0"/>
                </a:spcAft>
                <a:buClr>
                  <a:srgbClr val="F0AB00"/>
                </a:buClr>
                <a:buSzPct val="80000"/>
              </a:pPr>
              <a:endParaRPr lang="en-US" sz="1499" kern="0" dirty="0">
                <a:solidFill>
                  <a:srgbClr val="000000"/>
                </a:solidFill>
                <a:ea typeface="Arial"/>
                <a:cs typeface="Arial"/>
              </a:endParaRPr>
            </a:p>
          </p:txBody>
        </p:sp>
      </p:grpSp>
      <p:sp>
        <p:nvSpPr>
          <p:cNvPr id="28" name="Rectangle 27"/>
          <p:cNvSpPr/>
          <p:nvPr/>
        </p:nvSpPr>
        <p:spPr>
          <a:xfrm>
            <a:off x="3419856" y="6070602"/>
            <a:ext cx="8567931" cy="636411"/>
          </a:xfrm>
          <a:prstGeom prst="rect">
            <a:avLst/>
          </a:prstGeom>
          <a:noFill/>
        </p:spPr>
        <p:txBody>
          <a:bodyPr wrap="square" lIns="81616" tIns="40808" rIns="81616" bIns="40808">
            <a:spAutoFit/>
          </a:bodyPr>
          <a:lstStyle/>
          <a:p>
            <a:pPr algn="r" defTabSz="816146" fontAlgn="base">
              <a:spcAft>
                <a:spcPct val="0"/>
              </a:spcAft>
              <a:buClr>
                <a:srgbClr val="F0AB00"/>
              </a:buClr>
              <a:buSzPct val="80000"/>
            </a:pPr>
            <a:r>
              <a:rPr lang="en-US" sz="900" dirty="0">
                <a:solidFill>
                  <a:srgbClr val="FFFFFF"/>
                </a:solidFill>
              </a:rPr>
              <a:t>Source: Gartner, Magic Quadrant for Operational Database Management Systems by Donald Feinberg, Merv Adrian and Nick Heudecker, October 16, 2014.</a:t>
            </a:r>
          </a:p>
          <a:p>
            <a:pPr marL="0" lvl="1" algn="r" defTabSz="816146" fontAlgn="base">
              <a:spcAft>
                <a:spcPct val="0"/>
              </a:spcAft>
              <a:buClr>
                <a:srgbClr val="F0AB00"/>
              </a:buClr>
              <a:buSzPct val="80000"/>
            </a:pPr>
            <a:r>
              <a:rPr lang="en-US" sz="900" i="1" dirty="0">
                <a:solidFill>
                  <a:srgbClr val="FFFFFF"/>
                </a:solidFill>
              </a:rPr>
              <a:t>Gartner does not endorse any vendor, product or service depicted in its research publications, and does not advise technology users to select only those vendors with the highest ratings.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r>
              <a:rPr lang="en-US" sz="900" dirty="0">
                <a:solidFill>
                  <a:srgbClr val="FFFFFF"/>
                </a:solidFill>
              </a:rPr>
              <a:t>.</a:t>
            </a:r>
          </a:p>
        </p:txBody>
      </p:sp>
    </p:spTree>
    <p:extLst>
      <p:ext uri="{BB962C8B-B14F-4D97-AF65-F5344CB8AC3E}">
        <p14:creationId xmlns:p14="http://schemas.microsoft.com/office/powerpoint/2010/main" val="177071772"/>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270294"/>
            <a:ext cx="12226870" cy="4803935"/>
          </a:xfrm>
          <a:prstGeom prst="rect">
            <a:avLst/>
          </a:prstGeom>
          <a:solidFill>
            <a:schemeClr val="bg1">
              <a:alpha val="84000"/>
            </a:schemeClr>
          </a:solidFill>
          <a:ln>
            <a:noFill/>
          </a:ln>
        </p:spPr>
        <p:txBody>
          <a:bodyPr wrap="square" lIns="91440" tIns="45720" rIns="91440" bIns="45720" rtlCol="0" anchor="ctr">
            <a:noAutofit/>
            <a:scene3d>
              <a:camera prst="orthographicFront"/>
              <a:lightRig rig="balanced" dir="t">
                <a:rot lat="0" lon="0" rev="2100000"/>
              </a:lightRig>
            </a:scene3d>
            <a:sp3d prstMaterial="metal">
              <a:contourClr>
                <a:schemeClr val="bg2"/>
              </a:contourClr>
            </a:sp3d>
          </a:bodyPr>
          <a:lstStyle/>
          <a:p>
            <a:pPr algn="ctr"/>
            <a:endParaRPr lang="en-US" sz="2000" b="1" cap="none" spc="0" dirty="0" smtClean="0">
              <a:ln w="50800"/>
              <a:solidFill>
                <a:schemeClr val="accent1"/>
              </a:solidFill>
              <a:effectLst/>
            </a:endParaRPr>
          </a:p>
        </p:txBody>
      </p:sp>
      <p:sp>
        <p:nvSpPr>
          <p:cNvPr id="10" name="Rectangle 9"/>
          <p:cNvSpPr/>
          <p:nvPr/>
        </p:nvSpPr>
        <p:spPr>
          <a:xfrm>
            <a:off x="274267" y="274401"/>
            <a:ext cx="11445448" cy="639277"/>
          </a:xfrm>
          <a:prstGeom prst="rect">
            <a:avLst/>
          </a:prstGeom>
        </p:spPr>
        <p:txBody>
          <a:bodyPr wrap="square" lIns="145267" tIns="72634" rIns="145267" bIns="72634">
            <a:spAutoFit/>
          </a:bodyPr>
          <a:lstStyle/>
          <a:p>
            <a:r>
              <a:rPr lang="en-US" sz="3200" b="1" dirty="0">
                <a:solidFill>
                  <a:schemeClr val="bg1"/>
                </a:solidFill>
                <a:latin typeface="Arial"/>
                <a:cs typeface="Arial"/>
              </a:rPr>
              <a:t>SAP ASE 16 </a:t>
            </a:r>
            <a:r>
              <a:rPr lang="en-US" sz="3200" b="1" dirty="0" smtClean="0">
                <a:solidFill>
                  <a:schemeClr val="bg1"/>
                </a:solidFill>
                <a:latin typeface="Arial"/>
                <a:cs typeface="Arial"/>
              </a:rPr>
              <a:t>Performance &amp; Scalability Results </a:t>
            </a:r>
          </a:p>
        </p:txBody>
      </p:sp>
      <p:sp>
        <p:nvSpPr>
          <p:cNvPr id="13" name="TextBox 12"/>
          <p:cNvSpPr txBox="1"/>
          <p:nvPr/>
        </p:nvSpPr>
        <p:spPr>
          <a:xfrm>
            <a:off x="-84846" y="1392863"/>
            <a:ext cx="5645526" cy="523220"/>
          </a:xfrm>
          <a:prstGeom prst="rect">
            <a:avLst/>
          </a:prstGeom>
          <a:noFill/>
        </p:spPr>
        <p:txBody>
          <a:bodyPr wrap="square" rtlCol="0">
            <a:spAutoFit/>
          </a:bodyPr>
          <a:lstStyle/>
          <a:p>
            <a:pPr algn="ctr"/>
            <a:r>
              <a:rPr lang="en-US" sz="2800" b="1" dirty="0" smtClean="0">
                <a:solidFill>
                  <a:srgbClr val="008FD3"/>
                </a:solidFill>
                <a:latin typeface="Arial" panose="020B0604020202020204" pitchFamily="34" charset="0"/>
                <a:cs typeface="Arial" panose="020B0604020202020204" pitchFamily="34" charset="0"/>
              </a:rPr>
              <a:t>#1 &amp; #2  on SAP SD Benchmark</a:t>
            </a:r>
            <a:endParaRPr lang="en-US" sz="2800" b="1" dirty="0">
              <a:solidFill>
                <a:srgbClr val="008FD3"/>
              </a:solidFill>
              <a:latin typeface="Arial" panose="020B0604020202020204" pitchFamily="34" charset="0"/>
              <a:cs typeface="Arial" panose="020B0604020202020204" pitchFamily="34" charset="0"/>
            </a:endParaRPr>
          </a:p>
        </p:txBody>
      </p:sp>
      <p:sp>
        <p:nvSpPr>
          <p:cNvPr id="14" name="TextBox 13"/>
          <p:cNvSpPr txBox="1"/>
          <p:nvPr/>
        </p:nvSpPr>
        <p:spPr>
          <a:xfrm>
            <a:off x="6952002" y="5716774"/>
            <a:ext cx="5212611" cy="277063"/>
          </a:xfrm>
          <a:prstGeom prst="rect">
            <a:avLst/>
          </a:prstGeom>
          <a:noFill/>
        </p:spPr>
        <p:txBody>
          <a:bodyPr wrap="square" rtlCol="0">
            <a:spAutoFit/>
          </a:bodyPr>
          <a:lstStyle/>
          <a:p>
            <a:pPr algn="r"/>
            <a:r>
              <a:rPr lang="en-US" sz="1200" dirty="0" smtClean="0">
                <a:latin typeface="Arial" panose="020B0604020202020204" pitchFamily="34" charset="0"/>
                <a:cs typeface="Arial" panose="020B0604020202020204" pitchFamily="34" charset="0"/>
              </a:rPr>
              <a:t>Internal OLTP benchmark</a:t>
            </a:r>
            <a:endParaRPr lang="en-US" sz="1200" dirty="0">
              <a:latin typeface="Arial"/>
            </a:endParaRPr>
          </a:p>
        </p:txBody>
      </p:sp>
      <p:sp>
        <p:nvSpPr>
          <p:cNvPr id="8" name="TextBox 7"/>
          <p:cNvSpPr txBox="1"/>
          <p:nvPr/>
        </p:nvSpPr>
        <p:spPr>
          <a:xfrm>
            <a:off x="167037" y="5634207"/>
            <a:ext cx="4727973" cy="369418"/>
          </a:xfrm>
          <a:prstGeom prst="rect">
            <a:avLst/>
          </a:prstGeom>
          <a:noFill/>
        </p:spPr>
        <p:txBody>
          <a:bodyPr wrap="square" lIns="0" tIns="0" rIns="0" bIns="0" rtlCol="0">
            <a:spAutoFit/>
          </a:bodyPr>
          <a:lstStyle/>
          <a:p>
            <a:pPr marL="11113" lvl="2" indent="-11113">
              <a:buNone/>
            </a:pPr>
            <a:r>
              <a:rPr lang="en-US" sz="1200" dirty="0" smtClean="0">
                <a:latin typeface="Arial"/>
              </a:rPr>
              <a:t>Certification </a:t>
            </a:r>
            <a:r>
              <a:rPr lang="en-US" sz="1200" dirty="0"/>
              <a:t>#</a:t>
            </a:r>
            <a:r>
              <a:rPr lang="en-US" sz="1200" dirty="0" smtClean="0"/>
              <a:t>2015012 </a:t>
            </a:r>
            <a:r>
              <a:rPr lang="en-US" sz="1200" dirty="0"/>
              <a:t>&amp; #2015020, </a:t>
            </a:r>
            <a:r>
              <a:rPr lang="en-US" sz="1200" dirty="0">
                <a:latin typeface="Arial"/>
              </a:rPr>
              <a:t>valid as of </a:t>
            </a:r>
            <a:r>
              <a:rPr lang="en-US" sz="1200" dirty="0" smtClean="0">
                <a:latin typeface="Arial"/>
              </a:rPr>
              <a:t>May 5, 2015. </a:t>
            </a:r>
            <a:r>
              <a:rPr lang="en-US" sz="1200" dirty="0">
                <a:latin typeface="Arial"/>
              </a:rPr>
              <a:t>Details can be found </a:t>
            </a:r>
            <a:r>
              <a:rPr lang="en-US" sz="1200" dirty="0" smtClean="0">
                <a:latin typeface="Arial"/>
              </a:rPr>
              <a:t>at http</a:t>
            </a:r>
            <a:r>
              <a:rPr lang="en-US" sz="1200" dirty="0">
                <a:latin typeface="Arial"/>
              </a:rPr>
              <a:t>://www.sap.com/solutions/benchmark/sd2tier.epx</a:t>
            </a:r>
          </a:p>
        </p:txBody>
      </p:sp>
      <p:sp>
        <p:nvSpPr>
          <p:cNvPr id="6" name="TextBox 5"/>
          <p:cNvSpPr txBox="1"/>
          <p:nvPr/>
        </p:nvSpPr>
        <p:spPr>
          <a:xfrm>
            <a:off x="24308" y="2783228"/>
            <a:ext cx="4802479" cy="2970044"/>
          </a:xfrm>
          <a:prstGeom prst="rect">
            <a:avLst/>
          </a:prstGeom>
          <a:noFill/>
        </p:spPr>
        <p:txBody>
          <a:bodyPr wrap="square" rtlCol="0">
            <a:spAutoFit/>
          </a:bodyPr>
          <a:lstStyle/>
          <a:p>
            <a:pPr marL="274320" indent="-274320">
              <a:spcAft>
                <a:spcPts val="600"/>
              </a:spcAft>
              <a:buClr>
                <a:srgbClr val="F0AB00"/>
              </a:buClr>
              <a:buSzPct val="133000"/>
              <a:buFont typeface="Arial" panose="020B0604020202020204" pitchFamily="34" charset="0"/>
              <a:buChar char="•"/>
            </a:pPr>
            <a:r>
              <a:rPr lang="en-US" sz="2200" dirty="0" smtClean="0">
                <a:latin typeface="Arial"/>
                <a:cs typeface="Arial"/>
              </a:rPr>
              <a:t>#1 </a:t>
            </a:r>
            <a:r>
              <a:rPr lang="en-US" sz="2200" dirty="0">
                <a:cs typeface="Arial"/>
                <a:sym typeface="Wingdings" panose="05000000000000000000" pitchFamily="2" charset="2"/>
              </a:rPr>
              <a:t> </a:t>
            </a:r>
            <a:r>
              <a:rPr lang="en-US" sz="2200" dirty="0" smtClean="0">
                <a:cs typeface="Arial"/>
                <a:sym typeface="Wingdings" panose="05000000000000000000" pitchFamily="2" charset="2"/>
              </a:rPr>
              <a:t>170030 SAPS</a:t>
            </a:r>
          </a:p>
          <a:p>
            <a:pPr marL="830046" lvl="1" indent="-285750">
              <a:buClr>
                <a:srgbClr val="F0AB00"/>
              </a:buClr>
              <a:buFont typeface="Wingdings" panose="05000000000000000000" pitchFamily="2" charset="2"/>
              <a:buChar char="ü"/>
            </a:pPr>
            <a:r>
              <a:rPr lang="en-US" sz="1800" dirty="0" smtClean="0">
                <a:cs typeface="Arial"/>
              </a:rPr>
              <a:t>Dell </a:t>
            </a:r>
            <a:r>
              <a:rPr lang="en-US" sz="1800" dirty="0">
                <a:cs typeface="Arial"/>
              </a:rPr>
              <a:t>PowerEdge </a:t>
            </a:r>
            <a:r>
              <a:rPr lang="en-US" sz="1800" dirty="0" smtClean="0">
                <a:cs typeface="Arial"/>
              </a:rPr>
              <a:t>R930</a:t>
            </a:r>
          </a:p>
          <a:p>
            <a:pPr marL="830046" lvl="1" indent="-285750">
              <a:buClr>
                <a:srgbClr val="F0AB00"/>
              </a:buClr>
              <a:buFont typeface="Wingdings" panose="05000000000000000000" pitchFamily="2" charset="2"/>
              <a:buChar char="ü"/>
            </a:pPr>
            <a:r>
              <a:rPr lang="en-US" sz="1800" dirty="0" err="1" smtClean="0">
                <a:cs typeface="Arial"/>
              </a:rPr>
              <a:t>RedHat</a:t>
            </a:r>
            <a:r>
              <a:rPr lang="en-US" sz="1800" dirty="0" smtClean="0">
                <a:cs typeface="Arial"/>
              </a:rPr>
              <a:t> Enterprise Linux 7.1</a:t>
            </a:r>
          </a:p>
          <a:p>
            <a:pPr marL="830046" lvl="1" indent="-285750">
              <a:buClr>
                <a:srgbClr val="F0AB00"/>
              </a:buClr>
              <a:buFont typeface="Wingdings" panose="05000000000000000000" pitchFamily="2" charset="2"/>
              <a:buChar char="ü"/>
            </a:pPr>
            <a:r>
              <a:rPr lang="en-US" sz="1800" dirty="0" smtClean="0">
                <a:cs typeface="Arial"/>
              </a:rPr>
              <a:t>4 sockets </a:t>
            </a:r>
            <a:r>
              <a:rPr lang="en-US" sz="1800" dirty="0">
                <a:cs typeface="Arial"/>
              </a:rPr>
              <a:t>/ </a:t>
            </a:r>
            <a:r>
              <a:rPr lang="en-US" sz="1800" dirty="0" smtClean="0">
                <a:cs typeface="Arial"/>
              </a:rPr>
              <a:t>72 </a:t>
            </a:r>
            <a:r>
              <a:rPr lang="en-US" sz="1800" dirty="0">
                <a:cs typeface="Arial"/>
              </a:rPr>
              <a:t>cores / </a:t>
            </a:r>
            <a:r>
              <a:rPr lang="en-US" sz="1800" dirty="0" smtClean="0">
                <a:cs typeface="Arial"/>
              </a:rPr>
              <a:t>144 threads</a:t>
            </a:r>
          </a:p>
          <a:p>
            <a:pPr marL="274320" indent="-274320">
              <a:spcBef>
                <a:spcPts val="600"/>
              </a:spcBef>
              <a:spcAft>
                <a:spcPts val="600"/>
              </a:spcAft>
              <a:buClr>
                <a:srgbClr val="F0AB00"/>
              </a:buClr>
              <a:buSzPct val="133000"/>
              <a:buFont typeface="Arial" panose="020B0604020202020204" pitchFamily="34" charset="0"/>
              <a:buChar char="•"/>
            </a:pPr>
            <a:r>
              <a:rPr lang="en-US" sz="2200" dirty="0" smtClean="0">
                <a:cs typeface="Arial"/>
              </a:rPr>
              <a:t>#2 </a:t>
            </a:r>
            <a:r>
              <a:rPr lang="en-US" sz="2200" dirty="0">
                <a:cs typeface="Arial"/>
                <a:sym typeface="Wingdings" panose="05000000000000000000" pitchFamily="2" charset="2"/>
              </a:rPr>
              <a:t> 169430 SAPS</a:t>
            </a:r>
          </a:p>
          <a:p>
            <a:pPr marL="887196" lvl="1" indent="-342900">
              <a:buClr>
                <a:srgbClr val="F0AB00"/>
              </a:buClr>
              <a:buFont typeface="Wingdings" panose="05000000000000000000" pitchFamily="2" charset="2"/>
              <a:buChar char="ü"/>
            </a:pPr>
            <a:r>
              <a:rPr lang="en-US" sz="1800" dirty="0">
                <a:cs typeface="Arial"/>
              </a:rPr>
              <a:t>HP ProLiant DL580 </a:t>
            </a:r>
            <a:r>
              <a:rPr lang="en-US" sz="1800" dirty="0" smtClean="0">
                <a:cs typeface="Arial"/>
              </a:rPr>
              <a:t>Gen9</a:t>
            </a:r>
          </a:p>
          <a:p>
            <a:pPr marL="887196" lvl="1" indent="-342900">
              <a:buClr>
                <a:srgbClr val="F0AB00"/>
              </a:buClr>
              <a:buFont typeface="Wingdings" panose="05000000000000000000" pitchFamily="2" charset="2"/>
              <a:buChar char="ü"/>
            </a:pPr>
            <a:r>
              <a:rPr lang="en-US" sz="1800" dirty="0" err="1" smtClean="0">
                <a:cs typeface="Arial"/>
              </a:rPr>
              <a:t>RedHat</a:t>
            </a:r>
            <a:r>
              <a:rPr lang="en-US" sz="1800" dirty="0" smtClean="0">
                <a:cs typeface="Arial"/>
              </a:rPr>
              <a:t> </a:t>
            </a:r>
            <a:r>
              <a:rPr lang="en-US" sz="1800" dirty="0">
                <a:cs typeface="Arial"/>
              </a:rPr>
              <a:t>Enterprise Linux </a:t>
            </a:r>
            <a:r>
              <a:rPr lang="en-US" sz="1800" dirty="0" smtClean="0">
                <a:cs typeface="Arial"/>
              </a:rPr>
              <a:t>6.7</a:t>
            </a:r>
            <a:endParaRPr lang="en-US" sz="1800" dirty="0">
              <a:cs typeface="Arial"/>
            </a:endParaRPr>
          </a:p>
          <a:p>
            <a:pPr marL="887196" lvl="1" indent="-342900">
              <a:buClr>
                <a:srgbClr val="F0AB00"/>
              </a:buClr>
              <a:buFont typeface="Wingdings" panose="05000000000000000000" pitchFamily="2" charset="2"/>
              <a:buChar char="ü"/>
            </a:pPr>
            <a:r>
              <a:rPr lang="en-US" sz="1800" dirty="0">
                <a:cs typeface="Arial"/>
              </a:rPr>
              <a:t>4 sockets / 72 cores / 144 threads</a:t>
            </a:r>
          </a:p>
          <a:p>
            <a:endParaRPr lang="en-US" sz="2000" dirty="0">
              <a:solidFill>
                <a:schemeClr val="bg1"/>
              </a:solidFill>
              <a:latin typeface="Arial"/>
            </a:endParaRPr>
          </a:p>
        </p:txBody>
      </p:sp>
      <p:sp>
        <p:nvSpPr>
          <p:cNvPr id="15" name="TextBox 14"/>
          <p:cNvSpPr txBox="1"/>
          <p:nvPr/>
        </p:nvSpPr>
        <p:spPr>
          <a:xfrm>
            <a:off x="1869298" y="1932957"/>
            <a:ext cx="1923604" cy="83099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5400" b="1" kern="0" dirty="0" smtClean="0">
                <a:solidFill>
                  <a:srgbClr val="008FD3"/>
                </a:solidFill>
                <a:latin typeface="Arial" panose="020B0604020202020204" pitchFamily="34" charset="0"/>
                <a:ea typeface="Arial"/>
                <a:cs typeface="Arial" panose="020B0604020202020204" pitchFamily="34" charset="0"/>
              </a:rPr>
              <a:t>31000</a:t>
            </a:r>
          </a:p>
        </p:txBody>
      </p:sp>
      <p:sp>
        <p:nvSpPr>
          <p:cNvPr id="16" name="TextBox 15"/>
          <p:cNvSpPr txBox="1"/>
          <p:nvPr/>
        </p:nvSpPr>
        <p:spPr>
          <a:xfrm>
            <a:off x="570055" y="2083762"/>
            <a:ext cx="1211330" cy="554126"/>
          </a:xfrm>
          <a:prstGeom prst="rect">
            <a:avLst/>
          </a:prstGeom>
          <a:noFill/>
        </p:spPr>
        <p:txBody>
          <a:bodyPr wrap="square" lIns="0" tIns="0" rIns="0" bIns="0" rtlCol="0">
            <a:spAutoFit/>
          </a:bodyPr>
          <a:lstStyle/>
          <a:p>
            <a:pPr algn="r" fontAlgn="base">
              <a:spcAft>
                <a:spcPct val="0"/>
              </a:spcAft>
              <a:buClr>
                <a:srgbClr val="F0AB00"/>
              </a:buClr>
              <a:buSzPct val="80000"/>
            </a:pPr>
            <a:r>
              <a:rPr lang="en-US" sz="1800" b="1" kern="0" dirty="0" smtClean="0">
                <a:latin typeface="Arial" panose="020B0604020202020204" pitchFamily="34" charset="0"/>
                <a:ea typeface="Arial"/>
                <a:cs typeface="Arial" panose="020B0604020202020204" pitchFamily="34" charset="0"/>
              </a:rPr>
              <a:t># of </a:t>
            </a:r>
            <a:r>
              <a:rPr lang="en-US" sz="1800" b="1" kern="0" dirty="0">
                <a:latin typeface="Arial" panose="020B0604020202020204" pitchFamily="34" charset="0"/>
                <a:ea typeface="Arial"/>
                <a:cs typeface="Arial" panose="020B0604020202020204" pitchFamily="34" charset="0"/>
              </a:rPr>
              <a:t/>
            </a:r>
            <a:br>
              <a:rPr lang="en-US" sz="1800" b="1" kern="0" dirty="0">
                <a:latin typeface="Arial" panose="020B0604020202020204" pitchFamily="34" charset="0"/>
                <a:ea typeface="Arial"/>
                <a:cs typeface="Arial" panose="020B0604020202020204" pitchFamily="34" charset="0"/>
              </a:rPr>
            </a:br>
            <a:r>
              <a:rPr lang="en-US" sz="1800" b="1" kern="0" dirty="0" smtClean="0">
                <a:latin typeface="Arial" panose="020B0604020202020204" pitchFamily="34" charset="0"/>
                <a:ea typeface="Arial"/>
                <a:cs typeface="Arial" panose="020B0604020202020204" pitchFamily="34" charset="0"/>
              </a:rPr>
              <a:t>users</a:t>
            </a:r>
          </a:p>
        </p:txBody>
      </p:sp>
      <p:sp>
        <p:nvSpPr>
          <p:cNvPr id="17" name="TextBox 16"/>
          <p:cNvSpPr txBox="1"/>
          <p:nvPr/>
        </p:nvSpPr>
        <p:spPr>
          <a:xfrm>
            <a:off x="5732658" y="1388037"/>
            <a:ext cx="5762124" cy="523341"/>
          </a:xfrm>
          <a:prstGeom prst="rect">
            <a:avLst/>
          </a:prstGeom>
          <a:noFill/>
        </p:spPr>
        <p:txBody>
          <a:bodyPr wrap="square" rtlCol="0">
            <a:spAutoFit/>
          </a:bodyPr>
          <a:lstStyle/>
          <a:p>
            <a:pPr algn="ctr"/>
            <a:r>
              <a:rPr lang="en-US" sz="2800" b="1" dirty="0" smtClean="0">
                <a:solidFill>
                  <a:srgbClr val="008FD3"/>
                </a:solidFill>
                <a:latin typeface="Arial" panose="020B0604020202020204" pitchFamily="34" charset="0"/>
                <a:cs typeface="Arial" panose="020B0604020202020204" pitchFamily="34" charset="0"/>
              </a:rPr>
              <a:t>Linear Scalability in OLTP</a:t>
            </a:r>
            <a:endParaRPr lang="en-US" sz="2800" b="1" dirty="0">
              <a:solidFill>
                <a:srgbClr val="008FD3"/>
              </a:solidFill>
              <a:latin typeface="Arial" panose="020B0604020202020204" pitchFamily="34" charset="0"/>
              <a:cs typeface="Arial" panose="020B0604020202020204" pitchFamily="34" charset="0"/>
            </a:endParaRPr>
          </a:p>
        </p:txBody>
      </p:sp>
      <p:sp>
        <p:nvSpPr>
          <p:cNvPr id="18" name="TextBox 17"/>
          <p:cNvSpPr txBox="1"/>
          <p:nvPr/>
        </p:nvSpPr>
        <p:spPr>
          <a:xfrm>
            <a:off x="10197474" y="2061544"/>
            <a:ext cx="1480615" cy="83118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5400" b="1" kern="0" dirty="0" smtClean="0">
                <a:solidFill>
                  <a:srgbClr val="008FD3"/>
                </a:solidFill>
                <a:latin typeface="Arial" panose="020B0604020202020204" pitchFamily="34" charset="0"/>
                <a:ea typeface="Arial"/>
                <a:cs typeface="Arial" panose="020B0604020202020204" pitchFamily="34" charset="0"/>
              </a:rPr>
              <a:t>1M+</a:t>
            </a:r>
          </a:p>
        </p:txBody>
      </p:sp>
      <p:sp>
        <p:nvSpPr>
          <p:cNvPr id="19" name="TextBox 18"/>
          <p:cNvSpPr txBox="1"/>
          <p:nvPr/>
        </p:nvSpPr>
        <p:spPr>
          <a:xfrm>
            <a:off x="7430736" y="2212349"/>
            <a:ext cx="2583500" cy="55412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b="1" kern="0" dirty="0" smtClean="0">
                <a:latin typeface="Arial" panose="020B0604020202020204" pitchFamily="34" charset="0"/>
                <a:ea typeface="Arial"/>
                <a:cs typeface="Arial" panose="020B0604020202020204" pitchFamily="34" charset="0"/>
              </a:rPr>
              <a:t>Concurrent business transactions </a:t>
            </a:r>
          </a:p>
        </p:txBody>
      </p:sp>
      <p:graphicFrame>
        <p:nvGraphicFramePr>
          <p:cNvPr id="21" name="Chart 20"/>
          <p:cNvGraphicFramePr/>
          <p:nvPr>
            <p:extLst>
              <p:ext uri="{D42A27DB-BD31-4B8C-83A1-F6EECF244321}">
                <p14:modId xmlns:p14="http://schemas.microsoft.com/office/powerpoint/2010/main" val="29301557"/>
              </p:ext>
            </p:extLst>
          </p:nvPr>
        </p:nvGraphicFramePr>
        <p:xfrm>
          <a:off x="5572980" y="2983477"/>
          <a:ext cx="6371247" cy="2502269"/>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p:cNvSpPr txBox="1"/>
          <p:nvPr/>
        </p:nvSpPr>
        <p:spPr>
          <a:xfrm>
            <a:off x="8368775" y="5525239"/>
            <a:ext cx="1068925" cy="215494"/>
          </a:xfrm>
          <a:prstGeom prst="rect">
            <a:avLst/>
          </a:prstGeom>
          <a:noFill/>
        </p:spPr>
        <p:txBody>
          <a:bodyPr wrap="none" lIns="0" tIns="0" rIns="0" bIns="0" rtlCol="0">
            <a:spAutoFit/>
          </a:bodyPr>
          <a:lstStyle/>
          <a:p>
            <a:pPr algn="r" fontAlgn="base">
              <a:spcBef>
                <a:spcPct val="50000"/>
              </a:spcBef>
              <a:spcAft>
                <a:spcPct val="0"/>
              </a:spcAft>
              <a:buClr>
                <a:srgbClr val="F0AB00"/>
              </a:buClr>
              <a:buSzPct val="80000"/>
            </a:pPr>
            <a:r>
              <a:rPr lang="en-US" sz="1400" b="1" kern="0" dirty="0" smtClean="0">
                <a:latin typeface="Arial" panose="020B0604020202020204" pitchFamily="34" charset="0"/>
                <a:ea typeface="Arial"/>
                <a:cs typeface="Arial" panose="020B0604020202020204" pitchFamily="34" charset="0"/>
              </a:rPr>
              <a:t>CPU CORES</a:t>
            </a:r>
          </a:p>
        </p:txBody>
      </p:sp>
      <p:pic>
        <p:nvPicPr>
          <p:cNvPr id="30" name="Picture 3" descr="C:\Documents and Settings\Specialist25\Desktop\SAP-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745" y="6137993"/>
            <a:ext cx="831221" cy="411344"/>
          </a:xfrm>
          <a:prstGeom prst="rect">
            <a:avLst/>
          </a:prstGeom>
          <a:noFill/>
        </p:spPr>
      </p:pic>
      <p:sp>
        <p:nvSpPr>
          <p:cNvPr id="24" name="TextBox 23"/>
          <p:cNvSpPr txBox="1"/>
          <p:nvPr/>
        </p:nvSpPr>
        <p:spPr>
          <a:xfrm rot="16200000">
            <a:off x="4204396" y="3796108"/>
            <a:ext cx="2497179" cy="2153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b="1" kern="0" dirty="0" smtClean="0">
                <a:latin typeface="Arial" panose="020B0604020202020204" pitchFamily="34" charset="0"/>
                <a:ea typeface="Arial"/>
                <a:cs typeface="Arial" panose="020B0604020202020204" pitchFamily="34" charset="0"/>
              </a:rPr>
              <a:t>TRANSACTIONS/MINUTE</a:t>
            </a:r>
          </a:p>
        </p:txBody>
      </p:sp>
      <p:cxnSp>
        <p:nvCxnSpPr>
          <p:cNvPr id="7" name="Straight Connector 6"/>
          <p:cNvCxnSpPr/>
          <p:nvPr/>
        </p:nvCxnSpPr>
        <p:spPr>
          <a:xfrm>
            <a:off x="5045099" y="2061543"/>
            <a:ext cx="0" cy="346369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34" idx="6"/>
            <a:endCxn id="35" idx="2"/>
          </p:cNvCxnSpPr>
          <p:nvPr/>
        </p:nvCxnSpPr>
        <p:spPr>
          <a:xfrm flipV="1">
            <a:off x="7277670" y="3495473"/>
            <a:ext cx="3982720" cy="121268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7186253" y="4662423"/>
            <a:ext cx="91416" cy="914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1260390" y="3449743"/>
            <a:ext cx="91416" cy="914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0137" y="913678"/>
            <a:ext cx="8961120" cy="45719"/>
          </a:xfrm>
          <a:prstGeom prst="rect">
            <a:avLst/>
          </a:prstGeom>
          <a:solidFill>
            <a:srgbClr val="F0AB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2018" tIns="61009" rIns="122018" bIns="61009" rtlCol="0" anchor="ctr"/>
          <a:lstStyle/>
          <a:p>
            <a:pPr algn="ctr"/>
            <a:endParaRPr lang="en-US" dirty="0">
              <a:latin typeface="Arial"/>
            </a:endParaRPr>
          </a:p>
        </p:txBody>
      </p:sp>
    </p:spTree>
    <p:extLst>
      <p:ext uri="{BB962C8B-B14F-4D97-AF65-F5344CB8AC3E}">
        <p14:creationId xmlns:p14="http://schemas.microsoft.com/office/powerpoint/2010/main" val="335373388"/>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91019" y="2"/>
            <a:ext cx="12386194" cy="6859586"/>
          </a:xfrm>
          <a:prstGeom prst="rect">
            <a:avLst/>
          </a:prstGeom>
        </p:spPr>
      </p:pic>
      <p:sp>
        <p:nvSpPr>
          <p:cNvPr id="28" name="Rectangle 27"/>
          <p:cNvSpPr/>
          <p:nvPr/>
        </p:nvSpPr>
        <p:spPr>
          <a:xfrm>
            <a:off x="-191019" y="2"/>
            <a:ext cx="12386194" cy="6859587"/>
          </a:xfrm>
          <a:prstGeom prst="rect">
            <a:avLst/>
          </a:prstGeom>
          <a:gradFill flip="none" rotWithShape="1">
            <a:gsLst>
              <a:gs pos="0">
                <a:schemeClr val="tx1"/>
              </a:gs>
              <a:gs pos="100000">
                <a:schemeClr val="tx1">
                  <a:alpha val="0"/>
                </a:schemeClr>
              </a:gs>
            </a:gsLst>
            <a:lin ang="54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10" name="Rectangle 9"/>
          <p:cNvSpPr/>
          <p:nvPr/>
        </p:nvSpPr>
        <p:spPr>
          <a:xfrm>
            <a:off x="274267" y="274401"/>
            <a:ext cx="11445448" cy="639277"/>
          </a:xfrm>
          <a:prstGeom prst="rect">
            <a:avLst/>
          </a:prstGeom>
        </p:spPr>
        <p:txBody>
          <a:bodyPr wrap="square" lIns="145267" tIns="72634" rIns="145267" bIns="72634">
            <a:spAutoFit/>
          </a:bodyPr>
          <a:lstStyle/>
          <a:p>
            <a:r>
              <a:rPr lang="en-US" sz="3200" b="1" dirty="0" smtClean="0">
                <a:solidFill>
                  <a:schemeClr val="bg1"/>
                </a:solidFill>
                <a:latin typeface="Arial"/>
                <a:cs typeface="Arial"/>
              </a:rPr>
              <a:t>SD Benchmark – Top 10 results 2-tier 4 socket</a:t>
            </a:r>
          </a:p>
        </p:txBody>
      </p:sp>
      <p:pic>
        <p:nvPicPr>
          <p:cNvPr id="30" name="Picture 3" descr="C:\Documents and Settings\Specialist25\Desktop\SAP-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745" y="6137993"/>
            <a:ext cx="831221" cy="411344"/>
          </a:xfrm>
          <a:prstGeom prst="rect">
            <a:avLst/>
          </a:prstGeom>
          <a:noFill/>
        </p:spPr>
      </p:pic>
      <p:graphicFrame>
        <p:nvGraphicFramePr>
          <p:cNvPr id="2" name="Table 1"/>
          <p:cNvGraphicFramePr>
            <a:graphicFrameLocks noGrp="1"/>
          </p:cNvGraphicFramePr>
          <p:nvPr>
            <p:extLst>
              <p:ext uri="{D42A27DB-BD31-4B8C-83A1-F6EECF244321}">
                <p14:modId xmlns:p14="http://schemas.microsoft.com/office/powerpoint/2010/main" val="1585481511"/>
              </p:ext>
            </p:extLst>
          </p:nvPr>
        </p:nvGraphicFramePr>
        <p:xfrm>
          <a:off x="404730" y="1583498"/>
          <a:ext cx="11314985" cy="3232133"/>
        </p:xfrm>
        <a:graphic>
          <a:graphicData uri="http://schemas.openxmlformats.org/drawingml/2006/table">
            <a:tbl>
              <a:tblPr>
                <a:tableStyleId>{5DA37D80-6434-44D0-A028-1B22A696006F}</a:tableStyleId>
              </a:tblPr>
              <a:tblGrid>
                <a:gridCol w="498473"/>
                <a:gridCol w="981553"/>
                <a:gridCol w="903805"/>
                <a:gridCol w="670566"/>
                <a:gridCol w="3002967"/>
                <a:gridCol w="1418877"/>
                <a:gridCol w="981551"/>
                <a:gridCol w="1915824"/>
                <a:gridCol w="941369"/>
              </a:tblGrid>
              <a:tr h="798793">
                <a:tc>
                  <a:txBody>
                    <a:bodyPr/>
                    <a:lstStyle/>
                    <a:p>
                      <a:pPr algn="l" fontAlgn="b"/>
                      <a:r>
                        <a:rPr lang="en-US" sz="1200" b="1" i="0" u="none" strike="noStrike" dirty="0" smtClean="0">
                          <a:solidFill>
                            <a:srgbClr val="000000"/>
                          </a:solidFill>
                          <a:effectLst/>
                          <a:latin typeface="+mn-lt"/>
                        </a:rPr>
                        <a:t>Rank</a:t>
                      </a:r>
                      <a:endParaRPr lang="en-US" sz="1200" b="1" i="0" u="none" strike="noStrike" dirty="0">
                        <a:solidFill>
                          <a:srgbClr val="000000"/>
                        </a:solidFill>
                        <a:effectLst/>
                        <a:latin typeface="+mn-lt"/>
                      </a:endParaRPr>
                    </a:p>
                  </a:txBody>
                  <a:tcPr marL="8294" marR="8294" marT="8294" marB="0" anchor="b">
                    <a:solidFill>
                      <a:srgbClr val="F0AB00">
                        <a:alpha val="85098"/>
                      </a:srgbClr>
                    </a:solidFill>
                  </a:tcPr>
                </a:tc>
                <a:tc>
                  <a:txBody>
                    <a:bodyPr/>
                    <a:lstStyle/>
                    <a:p>
                      <a:pPr algn="l" fontAlgn="b"/>
                      <a:r>
                        <a:rPr lang="en-US" sz="1200" b="1" u="none" strike="noStrike" dirty="0">
                          <a:effectLst/>
                        </a:rPr>
                        <a:t>Date of Certification </a:t>
                      </a:r>
                      <a:r>
                        <a:rPr lang="en-US" sz="1100" b="1" u="none" strike="noStrike" dirty="0">
                          <a:effectLst/>
                        </a:rPr>
                        <a:t>(mm/</a:t>
                      </a:r>
                      <a:r>
                        <a:rPr lang="en-US" sz="1100" b="1" u="none" strike="noStrike" dirty="0" err="1">
                          <a:effectLst/>
                        </a:rPr>
                        <a:t>dd</a:t>
                      </a:r>
                      <a:r>
                        <a:rPr lang="en-US" sz="1100" b="1" u="none" strike="noStrike" dirty="0">
                          <a:effectLst/>
                        </a:rPr>
                        <a:t>/</a:t>
                      </a:r>
                      <a:r>
                        <a:rPr lang="en-US" sz="1100" b="1" u="none" strike="noStrike" dirty="0" err="1">
                          <a:effectLst/>
                        </a:rPr>
                        <a:t>yyyy</a:t>
                      </a:r>
                      <a:r>
                        <a:rPr lang="en-US" sz="1100" b="1" u="none" strike="noStrike" dirty="0">
                          <a:effectLst/>
                        </a:rPr>
                        <a:t>)</a:t>
                      </a:r>
                      <a:endParaRPr lang="en-US" sz="1100" b="1" i="0" u="none" strike="noStrike" dirty="0">
                        <a:solidFill>
                          <a:srgbClr val="000000"/>
                        </a:solidFill>
                        <a:effectLst/>
                        <a:latin typeface="Calibri"/>
                      </a:endParaRPr>
                    </a:p>
                  </a:txBody>
                  <a:tcPr marL="8294" marR="8294" marT="8294" marB="0" anchor="b">
                    <a:solidFill>
                      <a:srgbClr val="F0AB00">
                        <a:alpha val="85098"/>
                      </a:srgbClr>
                    </a:solidFill>
                  </a:tcPr>
                </a:tc>
                <a:tc>
                  <a:txBody>
                    <a:bodyPr/>
                    <a:lstStyle/>
                    <a:p>
                      <a:pPr algn="l" fontAlgn="b"/>
                      <a:r>
                        <a:rPr lang="en-US" sz="1200" b="1" u="none" strike="noStrike" dirty="0">
                          <a:effectLst/>
                        </a:rPr>
                        <a:t>Number of Benchmark Users</a:t>
                      </a:r>
                      <a:endParaRPr lang="en-US" sz="1200" b="1" i="0" u="none" strike="noStrike" dirty="0">
                        <a:solidFill>
                          <a:srgbClr val="000000"/>
                        </a:solidFill>
                        <a:effectLst/>
                        <a:latin typeface="Calibri"/>
                      </a:endParaRPr>
                    </a:p>
                  </a:txBody>
                  <a:tcPr marL="8294" marR="8294" marT="8294" marB="0" anchor="b">
                    <a:solidFill>
                      <a:srgbClr val="F0AB00">
                        <a:alpha val="85098"/>
                      </a:srgbClr>
                    </a:solidFill>
                  </a:tcPr>
                </a:tc>
                <a:tc>
                  <a:txBody>
                    <a:bodyPr/>
                    <a:lstStyle/>
                    <a:p>
                      <a:pPr algn="l" fontAlgn="b"/>
                      <a:r>
                        <a:rPr lang="en-US" sz="1600" b="1" u="none" strike="noStrike" dirty="0">
                          <a:solidFill>
                            <a:srgbClr val="C00000"/>
                          </a:solidFill>
                          <a:effectLst>
                            <a:outerShdw blurRad="38100" dist="38100" dir="2700000" algn="tl">
                              <a:srgbClr val="000000">
                                <a:alpha val="43137"/>
                              </a:srgbClr>
                            </a:outerShdw>
                          </a:effectLst>
                        </a:rPr>
                        <a:t>SAPS</a:t>
                      </a:r>
                      <a:endParaRPr lang="en-US" sz="1600" b="1" i="0" u="none" strike="noStrike" dirty="0">
                        <a:solidFill>
                          <a:srgbClr val="C00000"/>
                        </a:solidFill>
                        <a:effectLst>
                          <a:outerShdw blurRad="38100" dist="38100" dir="2700000" algn="tl">
                            <a:srgbClr val="000000">
                              <a:alpha val="43137"/>
                            </a:srgbClr>
                          </a:outerShdw>
                        </a:effectLst>
                        <a:latin typeface="Calibri"/>
                      </a:endParaRPr>
                    </a:p>
                  </a:txBody>
                  <a:tcPr marL="8294" marR="8294" marT="8294" marB="0" anchor="b">
                    <a:solidFill>
                      <a:srgbClr val="F0AB00">
                        <a:alpha val="85098"/>
                      </a:srgbClr>
                    </a:solidFill>
                  </a:tcPr>
                </a:tc>
                <a:tc>
                  <a:txBody>
                    <a:bodyPr/>
                    <a:lstStyle/>
                    <a:p>
                      <a:pPr algn="l" fontAlgn="b"/>
                      <a:r>
                        <a:rPr lang="en-US" sz="1200" b="1" u="none" strike="noStrike" dirty="0">
                          <a:effectLst/>
                        </a:rPr>
                        <a:t>Operating System - Release</a:t>
                      </a:r>
                      <a:endParaRPr lang="en-US" sz="1200" b="1" i="0" u="none" strike="noStrike" dirty="0">
                        <a:solidFill>
                          <a:srgbClr val="000000"/>
                        </a:solidFill>
                        <a:effectLst/>
                        <a:latin typeface="Calibri"/>
                      </a:endParaRPr>
                    </a:p>
                  </a:txBody>
                  <a:tcPr marL="8294" marR="8294" marT="8294" marB="0" anchor="b">
                    <a:solidFill>
                      <a:srgbClr val="F0AB00">
                        <a:alpha val="85098"/>
                      </a:srgbClr>
                    </a:solidFill>
                  </a:tcPr>
                </a:tc>
                <a:tc>
                  <a:txBody>
                    <a:bodyPr/>
                    <a:lstStyle/>
                    <a:p>
                      <a:pPr algn="l" fontAlgn="b"/>
                      <a:r>
                        <a:rPr lang="en-US" sz="1200" b="1" u="none" strike="noStrike" dirty="0">
                          <a:effectLst/>
                        </a:rPr>
                        <a:t>RDBMS Release</a:t>
                      </a:r>
                      <a:endParaRPr lang="en-US" sz="1200" b="1" i="0" u="none" strike="noStrike" dirty="0">
                        <a:solidFill>
                          <a:srgbClr val="000000"/>
                        </a:solidFill>
                        <a:effectLst/>
                        <a:latin typeface="Calibri"/>
                      </a:endParaRPr>
                    </a:p>
                  </a:txBody>
                  <a:tcPr marL="8294" marR="8294" marT="8294" marB="0" anchor="b">
                    <a:solidFill>
                      <a:srgbClr val="F0AB00">
                        <a:alpha val="85098"/>
                      </a:srgbClr>
                    </a:solidFill>
                  </a:tcPr>
                </a:tc>
                <a:tc>
                  <a:txBody>
                    <a:bodyPr/>
                    <a:lstStyle/>
                    <a:p>
                      <a:pPr algn="l" fontAlgn="b"/>
                      <a:r>
                        <a:rPr lang="en-US" sz="1200" b="1" u="none" strike="noStrike" dirty="0" smtClean="0">
                          <a:effectLst/>
                        </a:rPr>
                        <a:t>Processors/</a:t>
                      </a:r>
                    </a:p>
                    <a:p>
                      <a:pPr algn="l" fontAlgn="b"/>
                      <a:r>
                        <a:rPr lang="en-US" sz="1200" b="1" u="none" strike="noStrike" dirty="0" smtClean="0">
                          <a:effectLst/>
                        </a:rPr>
                        <a:t>Cores/ Threads</a:t>
                      </a:r>
                      <a:endParaRPr lang="en-US" sz="1200" b="1" i="0" u="none" strike="noStrike" dirty="0">
                        <a:solidFill>
                          <a:srgbClr val="000000"/>
                        </a:solidFill>
                        <a:effectLst/>
                        <a:latin typeface="Calibri"/>
                      </a:endParaRPr>
                    </a:p>
                  </a:txBody>
                  <a:tcPr marL="8294" marR="8294" marT="8294" marB="0" anchor="b">
                    <a:solidFill>
                      <a:srgbClr val="F0AB00">
                        <a:alpha val="85098"/>
                      </a:srgbClr>
                    </a:solidFill>
                  </a:tcPr>
                </a:tc>
                <a:tc>
                  <a:txBody>
                    <a:bodyPr/>
                    <a:lstStyle/>
                    <a:p>
                      <a:pPr algn="l" fontAlgn="b"/>
                      <a:r>
                        <a:rPr lang="en-US" sz="1200" b="1" u="none" strike="noStrike" dirty="0" err="1">
                          <a:effectLst/>
                        </a:rPr>
                        <a:t>Cpu</a:t>
                      </a:r>
                      <a:r>
                        <a:rPr lang="en-US" sz="1200" b="1" u="none" strike="noStrike" dirty="0">
                          <a:effectLst/>
                        </a:rPr>
                        <a:t> Type</a:t>
                      </a:r>
                      <a:endParaRPr lang="en-US" sz="1200" b="1" i="0" u="none" strike="noStrike" dirty="0">
                        <a:solidFill>
                          <a:srgbClr val="000000"/>
                        </a:solidFill>
                        <a:effectLst/>
                        <a:latin typeface="Calibri"/>
                      </a:endParaRPr>
                    </a:p>
                  </a:txBody>
                  <a:tcPr marL="8294" marR="8294" marT="8294" marB="0" anchor="b">
                    <a:solidFill>
                      <a:srgbClr val="F0AB00">
                        <a:alpha val="85098"/>
                      </a:srgbClr>
                    </a:solidFill>
                  </a:tcPr>
                </a:tc>
                <a:tc>
                  <a:txBody>
                    <a:bodyPr/>
                    <a:lstStyle/>
                    <a:p>
                      <a:pPr algn="l" fontAlgn="b"/>
                      <a:r>
                        <a:rPr lang="en-US" sz="1200" b="1" u="none" strike="noStrike" dirty="0">
                          <a:effectLst/>
                        </a:rPr>
                        <a:t>Certification Number</a:t>
                      </a:r>
                      <a:endParaRPr lang="en-US" sz="1200" b="1" i="0" u="none" strike="noStrike" dirty="0">
                        <a:solidFill>
                          <a:srgbClr val="000000"/>
                        </a:solidFill>
                        <a:effectLst/>
                        <a:latin typeface="Calibri"/>
                      </a:endParaRPr>
                    </a:p>
                  </a:txBody>
                  <a:tcPr marL="8294" marR="8294" marT="8294" marB="0" anchor="b">
                    <a:solidFill>
                      <a:srgbClr val="F0AB00">
                        <a:alpha val="85098"/>
                      </a:srgbClr>
                    </a:solidFill>
                  </a:tcPr>
                </a:tc>
              </a:tr>
              <a:tr h="243334">
                <a:tc>
                  <a:txBody>
                    <a:bodyPr/>
                    <a:lstStyle/>
                    <a:p>
                      <a:pPr algn="r" fontAlgn="b"/>
                      <a:r>
                        <a:rPr lang="en-US" sz="1200" b="0" i="0" u="none" strike="noStrike" dirty="0" smtClean="0">
                          <a:solidFill>
                            <a:srgbClr val="000000"/>
                          </a:solidFill>
                          <a:effectLst/>
                          <a:latin typeface="+mn-lt"/>
                        </a:rPr>
                        <a:t>1</a:t>
                      </a:r>
                      <a:endParaRPr lang="en-US" sz="1200" b="0" i="0" u="none" strike="noStrike" dirty="0">
                        <a:solidFill>
                          <a:srgbClr val="000000"/>
                        </a:solidFill>
                        <a:effectLst/>
                        <a:latin typeface="+mn-lt"/>
                      </a:endParaRPr>
                    </a:p>
                  </a:txBody>
                  <a:tcPr marL="8294" marR="8294" marT="8294" marB="0" anchor="ctr">
                    <a:solidFill>
                      <a:srgbClr val="FFFFCC">
                        <a:alpha val="85098"/>
                      </a:srgbClr>
                    </a:solidFill>
                  </a:tcPr>
                </a:tc>
                <a:tc>
                  <a:txBody>
                    <a:bodyPr/>
                    <a:lstStyle/>
                    <a:p>
                      <a:pPr algn="r" fontAlgn="b"/>
                      <a:r>
                        <a:rPr lang="en-US" sz="1200" b="0" i="0" u="none" strike="noStrike" dirty="0">
                          <a:solidFill>
                            <a:srgbClr val="000000"/>
                          </a:solidFill>
                          <a:effectLst/>
                          <a:latin typeface="+mn-lt"/>
                        </a:rPr>
                        <a:t>5/5/2015</a:t>
                      </a:r>
                    </a:p>
                  </a:txBody>
                  <a:tcPr marL="9525" marR="9525" marT="9525" marB="0" anchor="ctr">
                    <a:solidFill>
                      <a:srgbClr val="FFFFCC">
                        <a:alpha val="85098"/>
                      </a:srgbClr>
                    </a:solidFill>
                  </a:tcPr>
                </a:tc>
                <a:tc>
                  <a:txBody>
                    <a:bodyPr/>
                    <a:lstStyle/>
                    <a:p>
                      <a:pPr algn="r" fontAlgn="b"/>
                      <a:r>
                        <a:rPr lang="en-US" sz="1200" b="0" i="0" u="none" strike="noStrike">
                          <a:solidFill>
                            <a:srgbClr val="000000"/>
                          </a:solidFill>
                          <a:effectLst/>
                          <a:latin typeface="+mn-lt"/>
                        </a:rPr>
                        <a:t>31000</a:t>
                      </a:r>
                    </a:p>
                  </a:txBody>
                  <a:tcPr marL="9525" marR="9525" marT="9525" marB="0" anchor="ctr">
                    <a:solidFill>
                      <a:srgbClr val="FFFFCC">
                        <a:alpha val="85098"/>
                      </a:srgbClr>
                    </a:solidFill>
                  </a:tcPr>
                </a:tc>
                <a:tc>
                  <a:txBody>
                    <a:bodyPr/>
                    <a:lstStyle/>
                    <a:p>
                      <a:pPr algn="r" fontAlgn="b"/>
                      <a:r>
                        <a:rPr lang="en-US" sz="1200" b="0" i="0" u="none" strike="noStrike">
                          <a:solidFill>
                            <a:srgbClr val="000000"/>
                          </a:solidFill>
                          <a:effectLst/>
                          <a:latin typeface="+mn-lt"/>
                        </a:rPr>
                        <a:t>170030</a:t>
                      </a:r>
                    </a:p>
                  </a:txBody>
                  <a:tcPr marL="9525" marR="9525" marT="9525" marB="0" anchor="ctr">
                    <a:solidFill>
                      <a:srgbClr val="FFFFCC">
                        <a:alpha val="85098"/>
                      </a:srgbClr>
                    </a:solidFill>
                  </a:tcPr>
                </a:tc>
                <a:tc>
                  <a:txBody>
                    <a:bodyPr/>
                    <a:lstStyle/>
                    <a:p>
                      <a:pPr algn="l" fontAlgn="b"/>
                      <a:r>
                        <a:rPr lang="de-DE" sz="1200" b="0" i="0" u="none" strike="noStrike">
                          <a:solidFill>
                            <a:srgbClr val="000000"/>
                          </a:solidFill>
                          <a:effectLst/>
                          <a:latin typeface="+mn-lt"/>
                        </a:rPr>
                        <a:t>Red Hat Enterprise Linux 7.1</a:t>
                      </a:r>
                    </a:p>
                  </a:txBody>
                  <a:tcPr marL="9525" marR="9525" marT="9525" marB="0" anchor="ctr">
                    <a:solidFill>
                      <a:srgbClr val="FFFFCC">
                        <a:alpha val="85098"/>
                      </a:srgbClr>
                    </a:solidFill>
                  </a:tcPr>
                </a:tc>
                <a:tc>
                  <a:txBody>
                    <a:bodyPr/>
                    <a:lstStyle/>
                    <a:p>
                      <a:pPr algn="l" fontAlgn="b"/>
                      <a:r>
                        <a:rPr lang="en-US" sz="1200" b="0" i="0" u="none" strike="noStrike">
                          <a:solidFill>
                            <a:srgbClr val="000000"/>
                          </a:solidFill>
                          <a:effectLst/>
                          <a:latin typeface="+mn-lt"/>
                        </a:rPr>
                        <a:t>SAP ASE 16</a:t>
                      </a:r>
                    </a:p>
                  </a:txBody>
                  <a:tcPr marL="9525" marR="9525" marT="9525" marB="0" anchor="ctr">
                    <a:solidFill>
                      <a:srgbClr val="FFFFCC">
                        <a:alpha val="85098"/>
                      </a:srgbClr>
                    </a:solidFill>
                  </a:tcPr>
                </a:tc>
                <a:tc>
                  <a:txBody>
                    <a:bodyPr/>
                    <a:lstStyle/>
                    <a:p>
                      <a:pPr algn="l" fontAlgn="b"/>
                      <a:r>
                        <a:rPr lang="en-US" sz="1200" b="0" i="0" u="none" strike="noStrike">
                          <a:solidFill>
                            <a:srgbClr val="000000"/>
                          </a:solidFill>
                          <a:effectLst/>
                          <a:latin typeface="+mn-lt"/>
                        </a:rPr>
                        <a:t>4/72/144</a:t>
                      </a:r>
                    </a:p>
                  </a:txBody>
                  <a:tcPr marL="9525" marR="9525" marT="9525" marB="0" anchor="ctr">
                    <a:solidFill>
                      <a:srgbClr val="FFFFCC">
                        <a:alpha val="85098"/>
                      </a:srgbClr>
                    </a:solidFill>
                  </a:tcPr>
                </a:tc>
                <a:tc>
                  <a:txBody>
                    <a:bodyPr/>
                    <a:lstStyle/>
                    <a:p>
                      <a:pPr algn="l" fontAlgn="b"/>
                      <a:r>
                        <a:rPr lang="en-US" sz="1200" b="0" i="0" u="none" strike="noStrike" dirty="0">
                          <a:solidFill>
                            <a:srgbClr val="000000"/>
                          </a:solidFill>
                          <a:effectLst/>
                          <a:latin typeface="+mn-lt"/>
                        </a:rPr>
                        <a:t>Intel Xeon </a:t>
                      </a:r>
                      <a:r>
                        <a:rPr lang="en-US" sz="1200" b="0" i="0" u="none" strike="noStrike" dirty="0" smtClean="0">
                          <a:solidFill>
                            <a:srgbClr val="000000"/>
                          </a:solidFill>
                          <a:effectLst/>
                          <a:latin typeface="+mn-lt"/>
                        </a:rPr>
                        <a:t>E7-8890 </a:t>
                      </a:r>
                      <a:r>
                        <a:rPr lang="en-US" sz="1200" b="0" i="0" u="none" strike="noStrike" dirty="0">
                          <a:solidFill>
                            <a:srgbClr val="000000"/>
                          </a:solidFill>
                          <a:effectLst/>
                          <a:latin typeface="+mn-lt"/>
                        </a:rPr>
                        <a:t>v3</a:t>
                      </a:r>
                    </a:p>
                  </a:txBody>
                  <a:tcPr marL="9525" marR="9525" marT="9525" marB="0" anchor="ctr">
                    <a:solidFill>
                      <a:srgbClr val="FFFFCC">
                        <a:alpha val="85098"/>
                      </a:srgbClr>
                    </a:solidFill>
                  </a:tcPr>
                </a:tc>
                <a:tc>
                  <a:txBody>
                    <a:bodyPr/>
                    <a:lstStyle/>
                    <a:p>
                      <a:pPr algn="r" fontAlgn="b"/>
                      <a:r>
                        <a:rPr lang="en-US" sz="1200" b="0" i="0" u="none" strike="noStrike" dirty="0">
                          <a:solidFill>
                            <a:srgbClr val="000000"/>
                          </a:solidFill>
                          <a:effectLst/>
                          <a:latin typeface="+mn-lt"/>
                        </a:rPr>
                        <a:t>2015012</a:t>
                      </a:r>
                    </a:p>
                  </a:txBody>
                  <a:tcPr marL="9525" marR="9525" marT="9525" marB="0" anchor="ctr">
                    <a:solidFill>
                      <a:srgbClr val="FFFFCC">
                        <a:alpha val="85098"/>
                      </a:srgbClr>
                    </a:solidFill>
                  </a:tcPr>
                </a:tc>
              </a:tr>
              <a:tr h="243334">
                <a:tc>
                  <a:txBody>
                    <a:bodyPr/>
                    <a:lstStyle/>
                    <a:p>
                      <a:pPr algn="r" fontAlgn="b"/>
                      <a:r>
                        <a:rPr lang="en-US" sz="1200" b="0" i="0" u="none" strike="noStrike" dirty="0" smtClean="0">
                          <a:solidFill>
                            <a:srgbClr val="000000"/>
                          </a:solidFill>
                          <a:effectLst/>
                          <a:latin typeface="+mn-lt"/>
                        </a:rPr>
                        <a:t>2</a:t>
                      </a:r>
                      <a:endParaRPr lang="en-US" sz="1200" b="0" i="0" u="none" strike="noStrike" dirty="0">
                        <a:solidFill>
                          <a:srgbClr val="000000"/>
                        </a:solidFill>
                        <a:effectLst/>
                        <a:latin typeface="+mn-lt"/>
                      </a:endParaRPr>
                    </a:p>
                  </a:txBody>
                  <a:tcPr marL="8294" marR="8294" marT="8294" marB="0" anchor="ctr">
                    <a:solidFill>
                      <a:srgbClr val="FFFFCC">
                        <a:alpha val="85098"/>
                      </a:srgbClr>
                    </a:solidFill>
                  </a:tcPr>
                </a:tc>
                <a:tc>
                  <a:txBody>
                    <a:bodyPr/>
                    <a:lstStyle/>
                    <a:p>
                      <a:pPr algn="r" fontAlgn="b"/>
                      <a:r>
                        <a:rPr lang="en-US" sz="1200" b="0" i="0" u="none" strike="noStrike" dirty="0">
                          <a:solidFill>
                            <a:srgbClr val="000000"/>
                          </a:solidFill>
                          <a:effectLst/>
                          <a:latin typeface="+mn-lt"/>
                        </a:rPr>
                        <a:t>5/5/2015</a:t>
                      </a:r>
                    </a:p>
                  </a:txBody>
                  <a:tcPr marL="9525" marR="9525" marT="9525" marB="0" anchor="ctr">
                    <a:solidFill>
                      <a:srgbClr val="FFFFCC">
                        <a:alpha val="85098"/>
                      </a:srgbClr>
                    </a:solidFill>
                  </a:tcPr>
                </a:tc>
                <a:tc>
                  <a:txBody>
                    <a:bodyPr/>
                    <a:lstStyle/>
                    <a:p>
                      <a:pPr algn="r" fontAlgn="b"/>
                      <a:r>
                        <a:rPr lang="en-US" sz="1200" b="0" i="0" u="none" strike="noStrike" dirty="0">
                          <a:solidFill>
                            <a:srgbClr val="000000"/>
                          </a:solidFill>
                          <a:effectLst/>
                          <a:latin typeface="+mn-lt"/>
                        </a:rPr>
                        <a:t>31000</a:t>
                      </a:r>
                    </a:p>
                  </a:txBody>
                  <a:tcPr marL="9525" marR="9525" marT="9525" marB="0" anchor="ctr">
                    <a:solidFill>
                      <a:srgbClr val="FFFFCC">
                        <a:alpha val="85098"/>
                      </a:srgbClr>
                    </a:solidFill>
                  </a:tcPr>
                </a:tc>
                <a:tc>
                  <a:txBody>
                    <a:bodyPr/>
                    <a:lstStyle/>
                    <a:p>
                      <a:pPr algn="r" fontAlgn="b"/>
                      <a:r>
                        <a:rPr lang="en-US" sz="1200" b="0" i="0" u="none" strike="noStrike">
                          <a:solidFill>
                            <a:srgbClr val="000000"/>
                          </a:solidFill>
                          <a:effectLst/>
                          <a:latin typeface="+mn-lt"/>
                        </a:rPr>
                        <a:t>169430</a:t>
                      </a:r>
                    </a:p>
                  </a:txBody>
                  <a:tcPr marL="9525" marR="9525" marT="9525" marB="0" anchor="ctr">
                    <a:solidFill>
                      <a:srgbClr val="FFFFCC">
                        <a:alpha val="85098"/>
                      </a:srgbClr>
                    </a:solidFill>
                  </a:tcPr>
                </a:tc>
                <a:tc>
                  <a:txBody>
                    <a:bodyPr/>
                    <a:lstStyle/>
                    <a:p>
                      <a:pPr algn="l" fontAlgn="b"/>
                      <a:r>
                        <a:rPr lang="de-DE" sz="1200" b="0" i="0" u="none" strike="noStrike">
                          <a:solidFill>
                            <a:srgbClr val="000000"/>
                          </a:solidFill>
                          <a:effectLst/>
                          <a:latin typeface="+mn-lt"/>
                        </a:rPr>
                        <a:t>Red Hat Enterprise Linux 6.7</a:t>
                      </a:r>
                    </a:p>
                  </a:txBody>
                  <a:tcPr marL="9525" marR="9525" marT="9525" marB="0" anchor="ctr">
                    <a:solidFill>
                      <a:srgbClr val="FFFFCC">
                        <a:alpha val="85098"/>
                      </a:srgbClr>
                    </a:solidFill>
                  </a:tcPr>
                </a:tc>
                <a:tc>
                  <a:txBody>
                    <a:bodyPr/>
                    <a:lstStyle/>
                    <a:p>
                      <a:pPr algn="l" fontAlgn="b"/>
                      <a:r>
                        <a:rPr lang="en-US" sz="1200" b="0" i="0" u="none" strike="noStrike">
                          <a:solidFill>
                            <a:srgbClr val="000000"/>
                          </a:solidFill>
                          <a:effectLst/>
                          <a:latin typeface="+mn-lt"/>
                        </a:rPr>
                        <a:t>SAP ASE 16</a:t>
                      </a:r>
                    </a:p>
                  </a:txBody>
                  <a:tcPr marL="9525" marR="9525" marT="9525" marB="0" anchor="ctr">
                    <a:solidFill>
                      <a:srgbClr val="FFFFCC">
                        <a:alpha val="85098"/>
                      </a:srgbClr>
                    </a:solidFill>
                  </a:tcPr>
                </a:tc>
                <a:tc>
                  <a:txBody>
                    <a:bodyPr/>
                    <a:lstStyle/>
                    <a:p>
                      <a:pPr algn="l" fontAlgn="b"/>
                      <a:r>
                        <a:rPr lang="en-US" sz="1200" b="0" i="0" u="none" strike="noStrike">
                          <a:solidFill>
                            <a:srgbClr val="000000"/>
                          </a:solidFill>
                          <a:effectLst/>
                          <a:latin typeface="+mn-lt"/>
                        </a:rPr>
                        <a:t>4/72/144</a:t>
                      </a:r>
                    </a:p>
                  </a:txBody>
                  <a:tcPr marL="9525" marR="9525" marT="9525" marB="0" anchor="ctr">
                    <a:solidFill>
                      <a:srgbClr val="FFFFCC">
                        <a:alpha val="85098"/>
                      </a:srgbClr>
                    </a:solidFill>
                  </a:tcPr>
                </a:tc>
                <a:tc>
                  <a:txBody>
                    <a:bodyPr/>
                    <a:lstStyle/>
                    <a:p>
                      <a:pPr algn="l" fontAlgn="b"/>
                      <a:r>
                        <a:rPr lang="en-US" sz="1200" b="0" i="0" u="none" strike="noStrike" dirty="0">
                          <a:solidFill>
                            <a:srgbClr val="000000"/>
                          </a:solidFill>
                          <a:effectLst/>
                          <a:latin typeface="+mn-lt"/>
                        </a:rPr>
                        <a:t>Intel Xeon </a:t>
                      </a:r>
                      <a:r>
                        <a:rPr lang="en-US" sz="1200" b="0" i="0" u="none" strike="noStrike" dirty="0" smtClean="0">
                          <a:solidFill>
                            <a:srgbClr val="000000"/>
                          </a:solidFill>
                          <a:effectLst/>
                          <a:latin typeface="+mn-lt"/>
                        </a:rPr>
                        <a:t>E7-8890 </a:t>
                      </a:r>
                      <a:r>
                        <a:rPr lang="en-US" sz="1200" b="0" i="0" u="none" strike="noStrike" dirty="0">
                          <a:solidFill>
                            <a:srgbClr val="000000"/>
                          </a:solidFill>
                          <a:effectLst/>
                          <a:latin typeface="+mn-lt"/>
                        </a:rPr>
                        <a:t>v3</a:t>
                      </a:r>
                    </a:p>
                  </a:txBody>
                  <a:tcPr marL="9525" marR="9525" marT="9525" marB="0" anchor="ctr">
                    <a:solidFill>
                      <a:srgbClr val="FFFFCC">
                        <a:alpha val="85098"/>
                      </a:srgbClr>
                    </a:solidFill>
                  </a:tcPr>
                </a:tc>
                <a:tc>
                  <a:txBody>
                    <a:bodyPr/>
                    <a:lstStyle/>
                    <a:p>
                      <a:pPr algn="r" fontAlgn="b"/>
                      <a:r>
                        <a:rPr lang="en-US" sz="1200" b="0" i="0" u="none" strike="noStrike" dirty="0">
                          <a:solidFill>
                            <a:srgbClr val="000000"/>
                          </a:solidFill>
                          <a:effectLst/>
                          <a:latin typeface="+mn-lt"/>
                        </a:rPr>
                        <a:t>2015020</a:t>
                      </a:r>
                    </a:p>
                  </a:txBody>
                  <a:tcPr marL="9525" marR="9525" marT="9525" marB="0" anchor="ctr">
                    <a:solidFill>
                      <a:srgbClr val="FFFFCC">
                        <a:alpha val="85098"/>
                      </a:srgbClr>
                    </a:solidFill>
                  </a:tcPr>
                </a:tc>
              </a:tr>
              <a:tr h="243334">
                <a:tc>
                  <a:txBody>
                    <a:bodyPr/>
                    <a:lstStyle/>
                    <a:p>
                      <a:pPr algn="r" fontAlgn="b"/>
                      <a:r>
                        <a:rPr lang="en-US" sz="1200" b="0" i="0" u="none" strike="noStrike" dirty="0" smtClean="0">
                          <a:solidFill>
                            <a:srgbClr val="000000"/>
                          </a:solidFill>
                          <a:effectLst/>
                          <a:latin typeface="+mn-lt"/>
                        </a:rPr>
                        <a:t>3</a:t>
                      </a:r>
                      <a:endParaRPr lang="en-US" sz="1200" b="0" i="0" u="none" strike="noStrike" dirty="0">
                        <a:solidFill>
                          <a:srgbClr val="000000"/>
                        </a:solidFill>
                        <a:effectLst/>
                        <a:latin typeface="+mn-lt"/>
                      </a:endParaRPr>
                    </a:p>
                  </a:txBody>
                  <a:tcPr marL="8294" marR="8294" marT="8294" marB="0" anchor="ctr">
                    <a:solidFill>
                      <a:srgbClr val="FFFFFF">
                        <a:alpha val="85098"/>
                      </a:srgbClr>
                    </a:solidFill>
                  </a:tcPr>
                </a:tc>
                <a:tc>
                  <a:txBody>
                    <a:bodyPr/>
                    <a:lstStyle/>
                    <a:p>
                      <a:pPr algn="r" fontAlgn="b"/>
                      <a:r>
                        <a:rPr lang="en-US" sz="1200" b="0" i="0" u="none" strike="noStrike">
                          <a:solidFill>
                            <a:srgbClr val="000000"/>
                          </a:solidFill>
                          <a:effectLst/>
                          <a:latin typeface="+mn-lt"/>
                        </a:rPr>
                        <a:t>5/5/2015</a:t>
                      </a:r>
                    </a:p>
                  </a:txBody>
                  <a:tcPr marL="9525" marR="9525" marT="9525" marB="0" anchor="ctr">
                    <a:solidFill>
                      <a:srgbClr val="FFFFFF">
                        <a:alpha val="85098"/>
                      </a:srgbClr>
                    </a:solidFill>
                  </a:tcPr>
                </a:tc>
                <a:tc>
                  <a:txBody>
                    <a:bodyPr/>
                    <a:lstStyle/>
                    <a:p>
                      <a:pPr algn="r" fontAlgn="b"/>
                      <a:r>
                        <a:rPr lang="en-US" sz="1200" b="0" i="0" u="none" strike="noStrike" dirty="0">
                          <a:solidFill>
                            <a:srgbClr val="000000"/>
                          </a:solidFill>
                          <a:effectLst/>
                          <a:latin typeface="+mn-lt"/>
                        </a:rPr>
                        <a:t>30501</a:t>
                      </a:r>
                    </a:p>
                  </a:txBody>
                  <a:tcPr marL="9525" marR="9525" marT="9525" marB="0" anchor="ctr">
                    <a:solidFill>
                      <a:srgbClr val="FFFFFF">
                        <a:alpha val="85098"/>
                      </a:srgbClr>
                    </a:solidFill>
                  </a:tcPr>
                </a:tc>
                <a:tc>
                  <a:txBody>
                    <a:bodyPr/>
                    <a:lstStyle/>
                    <a:p>
                      <a:pPr algn="r" fontAlgn="b"/>
                      <a:r>
                        <a:rPr lang="en-US" sz="1200" b="0" i="0" u="none" strike="noStrike" dirty="0">
                          <a:solidFill>
                            <a:srgbClr val="000000"/>
                          </a:solidFill>
                          <a:effectLst/>
                          <a:latin typeface="+mn-lt"/>
                        </a:rPr>
                        <a:t>166830</a:t>
                      </a:r>
                    </a:p>
                  </a:txBody>
                  <a:tcPr marL="9525" marR="9525" marT="9525" marB="0" anchor="ctr">
                    <a:solidFill>
                      <a:srgbClr val="FFFFFF">
                        <a:alpha val="85098"/>
                      </a:srgbClr>
                    </a:solidFill>
                  </a:tcPr>
                </a:tc>
                <a:tc>
                  <a:txBody>
                    <a:bodyPr/>
                    <a:lstStyle/>
                    <a:p>
                      <a:pPr algn="l" fontAlgn="b"/>
                      <a:r>
                        <a:rPr lang="en-US" sz="1200" b="0" i="0" u="none" strike="noStrike">
                          <a:solidFill>
                            <a:srgbClr val="000000"/>
                          </a:solidFill>
                          <a:effectLst/>
                          <a:latin typeface="+mn-lt"/>
                        </a:rPr>
                        <a:t>Windows Server 2012 Standard Edition</a:t>
                      </a:r>
                    </a:p>
                  </a:txBody>
                  <a:tcPr marL="9525" marR="9525" marT="9525" marB="0" anchor="ctr">
                    <a:solidFill>
                      <a:srgbClr val="FFFFFF">
                        <a:alpha val="85098"/>
                      </a:srgbClr>
                    </a:solidFill>
                  </a:tcPr>
                </a:tc>
                <a:tc>
                  <a:txBody>
                    <a:bodyPr/>
                    <a:lstStyle/>
                    <a:p>
                      <a:pPr algn="l" fontAlgn="b"/>
                      <a:r>
                        <a:rPr lang="en-US" sz="1200" b="0" i="0" u="none" strike="noStrike">
                          <a:solidFill>
                            <a:srgbClr val="000000"/>
                          </a:solidFill>
                          <a:effectLst/>
                          <a:latin typeface="+mn-lt"/>
                        </a:rPr>
                        <a:t>DB2 10</a:t>
                      </a:r>
                    </a:p>
                  </a:txBody>
                  <a:tcPr marL="9525" marR="9525" marT="9525" marB="0" anchor="ctr">
                    <a:solidFill>
                      <a:srgbClr val="FFFFFF">
                        <a:alpha val="85098"/>
                      </a:srgbClr>
                    </a:solidFill>
                  </a:tcPr>
                </a:tc>
                <a:tc>
                  <a:txBody>
                    <a:bodyPr/>
                    <a:lstStyle/>
                    <a:p>
                      <a:pPr algn="l" fontAlgn="b"/>
                      <a:r>
                        <a:rPr lang="en-US" sz="1200" b="0" i="0" u="none" strike="noStrike">
                          <a:solidFill>
                            <a:srgbClr val="000000"/>
                          </a:solidFill>
                          <a:effectLst/>
                          <a:latin typeface="+mn-lt"/>
                        </a:rPr>
                        <a:t>4/72/144</a:t>
                      </a:r>
                    </a:p>
                  </a:txBody>
                  <a:tcPr marL="9525" marR="9525" marT="9525" marB="0" anchor="ctr">
                    <a:solidFill>
                      <a:srgbClr val="FFFFFF">
                        <a:alpha val="85098"/>
                      </a:srgbClr>
                    </a:solidFill>
                  </a:tcPr>
                </a:tc>
                <a:tc>
                  <a:txBody>
                    <a:bodyPr/>
                    <a:lstStyle/>
                    <a:p>
                      <a:pPr algn="l" fontAlgn="b"/>
                      <a:r>
                        <a:rPr lang="en-US" sz="1200" b="0" i="0" u="none" strike="noStrike" dirty="0">
                          <a:solidFill>
                            <a:srgbClr val="000000"/>
                          </a:solidFill>
                          <a:effectLst/>
                          <a:latin typeface="+mn-lt"/>
                        </a:rPr>
                        <a:t>Intel Xeon </a:t>
                      </a:r>
                      <a:r>
                        <a:rPr lang="en-US" sz="1200" b="0" i="0" u="none" strike="noStrike" dirty="0" smtClean="0">
                          <a:solidFill>
                            <a:srgbClr val="000000"/>
                          </a:solidFill>
                          <a:effectLst/>
                          <a:latin typeface="+mn-lt"/>
                        </a:rPr>
                        <a:t>E7-8890 </a:t>
                      </a:r>
                      <a:r>
                        <a:rPr lang="en-US" sz="1200" b="0" i="0" u="none" strike="noStrike" dirty="0">
                          <a:solidFill>
                            <a:srgbClr val="000000"/>
                          </a:solidFill>
                          <a:effectLst/>
                          <a:latin typeface="+mn-lt"/>
                        </a:rPr>
                        <a:t>v3</a:t>
                      </a:r>
                    </a:p>
                  </a:txBody>
                  <a:tcPr marL="9525" marR="9525" marT="9525" marB="0" anchor="ctr">
                    <a:solidFill>
                      <a:srgbClr val="FFFFFF">
                        <a:alpha val="85098"/>
                      </a:srgbClr>
                    </a:solidFill>
                  </a:tcPr>
                </a:tc>
                <a:tc>
                  <a:txBody>
                    <a:bodyPr/>
                    <a:lstStyle/>
                    <a:p>
                      <a:pPr algn="r" fontAlgn="b"/>
                      <a:r>
                        <a:rPr lang="en-US" sz="1200" b="0" i="0" u="none" strike="noStrike" dirty="0">
                          <a:solidFill>
                            <a:srgbClr val="000000"/>
                          </a:solidFill>
                          <a:effectLst/>
                          <a:latin typeface="+mn-lt"/>
                        </a:rPr>
                        <a:t>2015010</a:t>
                      </a:r>
                    </a:p>
                  </a:txBody>
                  <a:tcPr marL="9525" marR="9525" marT="9525" marB="0" anchor="ctr">
                    <a:solidFill>
                      <a:srgbClr val="FFFFFF">
                        <a:alpha val="85098"/>
                      </a:srgbClr>
                    </a:solidFill>
                  </a:tcPr>
                </a:tc>
              </a:tr>
              <a:tr h="243334">
                <a:tc>
                  <a:txBody>
                    <a:bodyPr/>
                    <a:lstStyle/>
                    <a:p>
                      <a:pPr algn="r" fontAlgn="b"/>
                      <a:r>
                        <a:rPr lang="en-US" sz="1200" b="0" i="0" u="none" strike="noStrike" dirty="0" smtClean="0">
                          <a:solidFill>
                            <a:srgbClr val="000000"/>
                          </a:solidFill>
                          <a:effectLst/>
                          <a:latin typeface="+mn-lt"/>
                        </a:rPr>
                        <a:t>4</a:t>
                      </a:r>
                      <a:endParaRPr lang="en-US" sz="1200" b="0" i="0" u="none" strike="noStrike" dirty="0">
                        <a:solidFill>
                          <a:srgbClr val="000000"/>
                        </a:solidFill>
                        <a:effectLst/>
                        <a:latin typeface="+mn-lt"/>
                      </a:endParaRPr>
                    </a:p>
                  </a:txBody>
                  <a:tcPr marL="8294" marR="8294" marT="8294" marB="0" anchor="ctr">
                    <a:solidFill>
                      <a:srgbClr val="FFFFFF">
                        <a:alpha val="85098"/>
                      </a:srgbClr>
                    </a:solidFill>
                  </a:tcPr>
                </a:tc>
                <a:tc>
                  <a:txBody>
                    <a:bodyPr/>
                    <a:lstStyle/>
                    <a:p>
                      <a:pPr algn="r" fontAlgn="b"/>
                      <a:r>
                        <a:rPr lang="en-US" sz="1200" b="0" i="0" u="none" strike="noStrike">
                          <a:solidFill>
                            <a:srgbClr val="000000"/>
                          </a:solidFill>
                          <a:effectLst/>
                          <a:latin typeface="+mn-lt"/>
                        </a:rPr>
                        <a:t>5/5/2015</a:t>
                      </a:r>
                    </a:p>
                  </a:txBody>
                  <a:tcPr marL="9525" marR="9525" marT="9525" marB="0" anchor="ctr">
                    <a:solidFill>
                      <a:srgbClr val="FFFFFF">
                        <a:alpha val="85098"/>
                      </a:srgbClr>
                    </a:solidFill>
                  </a:tcPr>
                </a:tc>
                <a:tc>
                  <a:txBody>
                    <a:bodyPr/>
                    <a:lstStyle/>
                    <a:p>
                      <a:pPr algn="r" fontAlgn="b"/>
                      <a:r>
                        <a:rPr lang="en-US" sz="1200" b="0" i="0" u="none" strike="noStrike">
                          <a:solidFill>
                            <a:srgbClr val="000000"/>
                          </a:solidFill>
                          <a:effectLst/>
                          <a:latin typeface="+mn-lt"/>
                        </a:rPr>
                        <a:t>29360</a:t>
                      </a:r>
                    </a:p>
                  </a:txBody>
                  <a:tcPr marL="9525" marR="9525" marT="9525" marB="0" anchor="ctr">
                    <a:solidFill>
                      <a:srgbClr val="FFFFFF">
                        <a:alpha val="85098"/>
                      </a:srgbClr>
                    </a:solidFill>
                  </a:tcPr>
                </a:tc>
                <a:tc>
                  <a:txBody>
                    <a:bodyPr/>
                    <a:lstStyle/>
                    <a:p>
                      <a:pPr algn="r" fontAlgn="b"/>
                      <a:r>
                        <a:rPr lang="en-US" sz="1200" b="0" i="0" u="none" strike="noStrike">
                          <a:solidFill>
                            <a:srgbClr val="000000"/>
                          </a:solidFill>
                          <a:effectLst/>
                          <a:latin typeface="+mn-lt"/>
                        </a:rPr>
                        <a:t>160720</a:t>
                      </a:r>
                    </a:p>
                  </a:txBody>
                  <a:tcPr marL="9525" marR="9525" marT="9525" marB="0" anchor="ctr">
                    <a:solidFill>
                      <a:srgbClr val="FFFFFF">
                        <a:alpha val="85098"/>
                      </a:srgbClr>
                    </a:solidFill>
                  </a:tcPr>
                </a:tc>
                <a:tc>
                  <a:txBody>
                    <a:bodyPr/>
                    <a:lstStyle/>
                    <a:p>
                      <a:pPr algn="l" fontAlgn="b"/>
                      <a:r>
                        <a:rPr lang="en-US" sz="1200" b="0" i="0" u="none" strike="noStrike" dirty="0">
                          <a:solidFill>
                            <a:srgbClr val="000000"/>
                          </a:solidFill>
                          <a:effectLst/>
                          <a:latin typeface="+mn-lt"/>
                        </a:rPr>
                        <a:t>Windows Server 2012 Datacenter Edition</a:t>
                      </a:r>
                    </a:p>
                  </a:txBody>
                  <a:tcPr marL="9525" marR="9525" marT="9525" marB="0" anchor="ctr">
                    <a:solidFill>
                      <a:srgbClr val="FFFFFF">
                        <a:alpha val="85098"/>
                      </a:srgbClr>
                    </a:solidFill>
                  </a:tcPr>
                </a:tc>
                <a:tc>
                  <a:txBody>
                    <a:bodyPr/>
                    <a:lstStyle/>
                    <a:p>
                      <a:pPr algn="l" fontAlgn="b"/>
                      <a:r>
                        <a:rPr lang="en-US" sz="1200" b="0" i="0" u="none" strike="noStrike">
                          <a:solidFill>
                            <a:srgbClr val="000000"/>
                          </a:solidFill>
                          <a:effectLst/>
                          <a:latin typeface="+mn-lt"/>
                        </a:rPr>
                        <a:t>SQL Server 2012</a:t>
                      </a:r>
                    </a:p>
                  </a:txBody>
                  <a:tcPr marL="9525" marR="9525" marT="9525" marB="0" anchor="ctr">
                    <a:solidFill>
                      <a:srgbClr val="FFFFFF">
                        <a:alpha val="85098"/>
                      </a:srgbClr>
                    </a:solidFill>
                  </a:tcPr>
                </a:tc>
                <a:tc>
                  <a:txBody>
                    <a:bodyPr/>
                    <a:lstStyle/>
                    <a:p>
                      <a:pPr algn="l" fontAlgn="b"/>
                      <a:r>
                        <a:rPr lang="en-US" sz="1200" b="0" i="0" u="none" strike="noStrike">
                          <a:solidFill>
                            <a:srgbClr val="000000"/>
                          </a:solidFill>
                          <a:effectLst/>
                          <a:latin typeface="+mn-lt"/>
                        </a:rPr>
                        <a:t>4/72/144</a:t>
                      </a:r>
                    </a:p>
                  </a:txBody>
                  <a:tcPr marL="9525" marR="9525" marT="9525" marB="0" anchor="ctr">
                    <a:solidFill>
                      <a:srgbClr val="FFFFFF">
                        <a:alpha val="85098"/>
                      </a:srgbClr>
                    </a:solidFill>
                  </a:tcPr>
                </a:tc>
                <a:tc>
                  <a:txBody>
                    <a:bodyPr/>
                    <a:lstStyle/>
                    <a:p>
                      <a:pPr algn="l" fontAlgn="b"/>
                      <a:r>
                        <a:rPr lang="en-US" sz="1200" b="0" i="0" u="none" strike="noStrike" dirty="0">
                          <a:solidFill>
                            <a:srgbClr val="000000"/>
                          </a:solidFill>
                          <a:effectLst/>
                          <a:latin typeface="+mn-lt"/>
                        </a:rPr>
                        <a:t>Intel Xeon </a:t>
                      </a:r>
                      <a:r>
                        <a:rPr lang="en-US" sz="1200" b="0" i="0" u="none" strike="noStrike" dirty="0" smtClean="0">
                          <a:solidFill>
                            <a:srgbClr val="000000"/>
                          </a:solidFill>
                          <a:effectLst/>
                          <a:latin typeface="+mn-lt"/>
                        </a:rPr>
                        <a:t>E7-8890 </a:t>
                      </a:r>
                      <a:r>
                        <a:rPr lang="en-US" sz="1200" b="0" i="0" u="none" strike="noStrike" dirty="0">
                          <a:solidFill>
                            <a:srgbClr val="000000"/>
                          </a:solidFill>
                          <a:effectLst/>
                          <a:latin typeface="+mn-lt"/>
                        </a:rPr>
                        <a:t>v3</a:t>
                      </a:r>
                    </a:p>
                  </a:txBody>
                  <a:tcPr marL="9525" marR="9525" marT="9525" marB="0" anchor="ctr">
                    <a:solidFill>
                      <a:srgbClr val="FFFFFF">
                        <a:alpha val="85098"/>
                      </a:srgbClr>
                    </a:solidFill>
                  </a:tcPr>
                </a:tc>
                <a:tc>
                  <a:txBody>
                    <a:bodyPr/>
                    <a:lstStyle/>
                    <a:p>
                      <a:pPr algn="r" fontAlgn="b"/>
                      <a:r>
                        <a:rPr lang="en-US" sz="1200" b="0" i="0" u="none" strike="noStrike" dirty="0">
                          <a:solidFill>
                            <a:srgbClr val="000000"/>
                          </a:solidFill>
                          <a:effectLst/>
                          <a:latin typeface="+mn-lt"/>
                        </a:rPr>
                        <a:t>2015021</a:t>
                      </a:r>
                    </a:p>
                  </a:txBody>
                  <a:tcPr marL="9525" marR="9525" marT="9525" marB="0" anchor="ctr">
                    <a:solidFill>
                      <a:srgbClr val="FFFFFF">
                        <a:alpha val="85098"/>
                      </a:srgbClr>
                    </a:solidFill>
                  </a:tcPr>
                </a:tc>
              </a:tr>
              <a:tr h="243334">
                <a:tc>
                  <a:txBody>
                    <a:bodyPr/>
                    <a:lstStyle/>
                    <a:p>
                      <a:pPr algn="r" fontAlgn="b"/>
                      <a:r>
                        <a:rPr lang="en-US" sz="1200" b="0" i="0" u="none" strike="noStrike" dirty="0" smtClean="0">
                          <a:solidFill>
                            <a:srgbClr val="000000"/>
                          </a:solidFill>
                          <a:effectLst/>
                          <a:latin typeface="+mn-lt"/>
                        </a:rPr>
                        <a:t>5</a:t>
                      </a:r>
                      <a:endParaRPr lang="en-US" sz="1200" b="0" i="0" u="none" strike="noStrike" dirty="0">
                        <a:solidFill>
                          <a:srgbClr val="000000"/>
                        </a:solidFill>
                        <a:effectLst/>
                        <a:latin typeface="+mn-lt"/>
                      </a:endParaRPr>
                    </a:p>
                  </a:txBody>
                  <a:tcPr marL="8294" marR="8294" marT="8294" marB="0" anchor="ctr">
                    <a:solidFill>
                      <a:srgbClr val="FFFFCC">
                        <a:alpha val="85098"/>
                      </a:srgbClr>
                    </a:solidFill>
                  </a:tcPr>
                </a:tc>
                <a:tc>
                  <a:txBody>
                    <a:bodyPr/>
                    <a:lstStyle/>
                    <a:p>
                      <a:pPr algn="r" fontAlgn="b"/>
                      <a:r>
                        <a:rPr lang="en-US" sz="1200" b="0" i="0" u="none" strike="noStrike">
                          <a:solidFill>
                            <a:srgbClr val="000000"/>
                          </a:solidFill>
                          <a:effectLst/>
                          <a:latin typeface="+mn-lt"/>
                        </a:rPr>
                        <a:t>6/1/2015</a:t>
                      </a:r>
                    </a:p>
                  </a:txBody>
                  <a:tcPr marL="9525" marR="9525" marT="9525" marB="0" anchor="ctr">
                    <a:solidFill>
                      <a:srgbClr val="FFFFCC">
                        <a:alpha val="85098"/>
                      </a:srgbClr>
                    </a:solidFill>
                  </a:tcPr>
                </a:tc>
                <a:tc>
                  <a:txBody>
                    <a:bodyPr/>
                    <a:lstStyle/>
                    <a:p>
                      <a:pPr algn="r" fontAlgn="b"/>
                      <a:r>
                        <a:rPr lang="en-US" sz="1200" b="0" i="0" u="none" strike="noStrike">
                          <a:solidFill>
                            <a:srgbClr val="000000"/>
                          </a:solidFill>
                          <a:effectLst/>
                          <a:latin typeface="+mn-lt"/>
                        </a:rPr>
                        <a:t>29254</a:t>
                      </a:r>
                    </a:p>
                  </a:txBody>
                  <a:tcPr marL="9525" marR="9525" marT="9525" marB="0" anchor="ctr">
                    <a:solidFill>
                      <a:srgbClr val="FFFFCC">
                        <a:alpha val="85098"/>
                      </a:srgbClr>
                    </a:solidFill>
                  </a:tcPr>
                </a:tc>
                <a:tc>
                  <a:txBody>
                    <a:bodyPr/>
                    <a:lstStyle/>
                    <a:p>
                      <a:pPr algn="r" fontAlgn="b"/>
                      <a:r>
                        <a:rPr lang="en-US" sz="1200" b="0" i="0" u="none" strike="noStrike">
                          <a:solidFill>
                            <a:srgbClr val="000000"/>
                          </a:solidFill>
                          <a:effectLst/>
                          <a:latin typeface="+mn-lt"/>
                        </a:rPr>
                        <a:t>159680</a:t>
                      </a:r>
                    </a:p>
                  </a:txBody>
                  <a:tcPr marL="9525" marR="9525" marT="9525" marB="0" anchor="ctr">
                    <a:solidFill>
                      <a:srgbClr val="FFFFCC">
                        <a:alpha val="85098"/>
                      </a:srgbClr>
                    </a:solidFill>
                  </a:tcPr>
                </a:tc>
                <a:tc>
                  <a:txBody>
                    <a:bodyPr/>
                    <a:lstStyle/>
                    <a:p>
                      <a:pPr algn="l" fontAlgn="b"/>
                      <a:r>
                        <a:rPr lang="de-DE" sz="1200" b="0" i="0" u="none" strike="noStrike" dirty="0" err="1">
                          <a:solidFill>
                            <a:srgbClr val="000000"/>
                          </a:solidFill>
                          <a:effectLst/>
                          <a:latin typeface="+mn-lt"/>
                        </a:rPr>
                        <a:t>Red</a:t>
                      </a:r>
                      <a:r>
                        <a:rPr lang="de-DE" sz="1200" b="0" i="0" u="none" strike="noStrike" dirty="0">
                          <a:solidFill>
                            <a:srgbClr val="000000"/>
                          </a:solidFill>
                          <a:effectLst/>
                          <a:latin typeface="+mn-lt"/>
                        </a:rPr>
                        <a:t> Hat Enterprise Linux 7.0</a:t>
                      </a:r>
                    </a:p>
                  </a:txBody>
                  <a:tcPr marL="9525" marR="9525" marT="9525" marB="0" anchor="ctr">
                    <a:solidFill>
                      <a:srgbClr val="FFFFCC">
                        <a:alpha val="85098"/>
                      </a:srgbClr>
                    </a:solidFill>
                  </a:tcPr>
                </a:tc>
                <a:tc>
                  <a:txBody>
                    <a:bodyPr/>
                    <a:lstStyle/>
                    <a:p>
                      <a:pPr algn="l" fontAlgn="b"/>
                      <a:r>
                        <a:rPr lang="en-US" sz="1200" b="0" i="0" u="none" strike="noStrike">
                          <a:solidFill>
                            <a:srgbClr val="000000"/>
                          </a:solidFill>
                          <a:effectLst/>
                          <a:latin typeface="+mn-lt"/>
                        </a:rPr>
                        <a:t>SAP ASE 16</a:t>
                      </a:r>
                    </a:p>
                  </a:txBody>
                  <a:tcPr marL="9525" marR="9525" marT="9525" marB="0" anchor="ctr">
                    <a:solidFill>
                      <a:srgbClr val="FFFFCC">
                        <a:alpha val="85098"/>
                      </a:srgbClr>
                    </a:solidFill>
                  </a:tcPr>
                </a:tc>
                <a:tc>
                  <a:txBody>
                    <a:bodyPr/>
                    <a:lstStyle/>
                    <a:p>
                      <a:pPr algn="l" fontAlgn="b"/>
                      <a:r>
                        <a:rPr lang="en-US" sz="1200" b="0" i="0" u="none" strike="noStrike">
                          <a:solidFill>
                            <a:srgbClr val="000000"/>
                          </a:solidFill>
                          <a:effectLst/>
                          <a:latin typeface="+mn-lt"/>
                        </a:rPr>
                        <a:t>4/72/144</a:t>
                      </a:r>
                    </a:p>
                  </a:txBody>
                  <a:tcPr marL="9525" marR="9525" marT="9525" marB="0" anchor="ctr">
                    <a:solidFill>
                      <a:srgbClr val="FFFFCC">
                        <a:alpha val="85098"/>
                      </a:srgbClr>
                    </a:solidFill>
                  </a:tcPr>
                </a:tc>
                <a:tc>
                  <a:txBody>
                    <a:bodyPr/>
                    <a:lstStyle/>
                    <a:p>
                      <a:pPr algn="l" fontAlgn="b"/>
                      <a:r>
                        <a:rPr lang="en-US" sz="1200" b="0" i="0" u="none" strike="noStrike" dirty="0">
                          <a:solidFill>
                            <a:srgbClr val="000000"/>
                          </a:solidFill>
                          <a:effectLst/>
                          <a:latin typeface="+mn-lt"/>
                        </a:rPr>
                        <a:t>Intel Xeon </a:t>
                      </a:r>
                      <a:r>
                        <a:rPr lang="en-US" sz="1200" b="0" i="0" u="none" strike="noStrike" dirty="0" smtClean="0">
                          <a:solidFill>
                            <a:srgbClr val="000000"/>
                          </a:solidFill>
                          <a:effectLst/>
                          <a:latin typeface="+mn-lt"/>
                        </a:rPr>
                        <a:t>E5-4669 </a:t>
                      </a:r>
                      <a:r>
                        <a:rPr lang="en-US" sz="1200" b="0" i="0" u="none" strike="noStrike" dirty="0">
                          <a:solidFill>
                            <a:srgbClr val="000000"/>
                          </a:solidFill>
                          <a:effectLst/>
                          <a:latin typeface="+mn-lt"/>
                        </a:rPr>
                        <a:t>v3</a:t>
                      </a:r>
                    </a:p>
                  </a:txBody>
                  <a:tcPr marL="9525" marR="9525" marT="9525" marB="0" anchor="ctr">
                    <a:solidFill>
                      <a:srgbClr val="FFFFCC">
                        <a:alpha val="85098"/>
                      </a:srgbClr>
                    </a:solidFill>
                  </a:tcPr>
                </a:tc>
                <a:tc>
                  <a:txBody>
                    <a:bodyPr/>
                    <a:lstStyle/>
                    <a:p>
                      <a:pPr algn="r" fontAlgn="b"/>
                      <a:r>
                        <a:rPr lang="en-US" sz="1200" b="0" i="0" u="none" strike="noStrike" dirty="0">
                          <a:solidFill>
                            <a:srgbClr val="000000"/>
                          </a:solidFill>
                          <a:effectLst/>
                          <a:latin typeface="+mn-lt"/>
                        </a:rPr>
                        <a:t>2015025</a:t>
                      </a:r>
                    </a:p>
                  </a:txBody>
                  <a:tcPr marL="9525" marR="9525" marT="9525" marB="0" anchor="ctr">
                    <a:solidFill>
                      <a:srgbClr val="FFFFCC">
                        <a:alpha val="85098"/>
                      </a:srgbClr>
                    </a:solidFill>
                  </a:tcPr>
                </a:tc>
              </a:tr>
              <a:tr h="243334">
                <a:tc>
                  <a:txBody>
                    <a:bodyPr/>
                    <a:lstStyle/>
                    <a:p>
                      <a:pPr algn="r" fontAlgn="b"/>
                      <a:r>
                        <a:rPr lang="en-US" sz="1200" b="0" i="0" u="none" strike="noStrike" dirty="0" smtClean="0">
                          <a:solidFill>
                            <a:srgbClr val="000000"/>
                          </a:solidFill>
                          <a:effectLst/>
                          <a:latin typeface="+mn-lt"/>
                        </a:rPr>
                        <a:t>6</a:t>
                      </a:r>
                      <a:endParaRPr lang="en-US" sz="1200" b="0" i="0" u="none" strike="noStrike" dirty="0">
                        <a:solidFill>
                          <a:srgbClr val="000000"/>
                        </a:solidFill>
                        <a:effectLst/>
                        <a:latin typeface="+mn-lt"/>
                      </a:endParaRPr>
                    </a:p>
                  </a:txBody>
                  <a:tcPr marL="8294" marR="8294" marT="8294" marB="0" anchor="ctr">
                    <a:solidFill>
                      <a:srgbClr val="FFFFCC">
                        <a:alpha val="85098"/>
                      </a:srgbClr>
                    </a:solidFill>
                  </a:tcPr>
                </a:tc>
                <a:tc>
                  <a:txBody>
                    <a:bodyPr/>
                    <a:lstStyle/>
                    <a:p>
                      <a:pPr algn="r" fontAlgn="b"/>
                      <a:r>
                        <a:rPr lang="en-US" sz="1200" b="0" i="0" u="none" strike="noStrike" dirty="0">
                          <a:solidFill>
                            <a:srgbClr val="000000"/>
                          </a:solidFill>
                          <a:effectLst/>
                          <a:latin typeface="+mn-lt"/>
                        </a:rPr>
                        <a:t>6/1/2015</a:t>
                      </a:r>
                    </a:p>
                  </a:txBody>
                  <a:tcPr marL="9525" marR="9525" marT="9525" marB="0" anchor="ctr">
                    <a:solidFill>
                      <a:srgbClr val="FFFFCC">
                        <a:alpha val="85098"/>
                      </a:srgbClr>
                    </a:solidFill>
                  </a:tcPr>
                </a:tc>
                <a:tc>
                  <a:txBody>
                    <a:bodyPr/>
                    <a:lstStyle/>
                    <a:p>
                      <a:pPr algn="r" fontAlgn="b"/>
                      <a:r>
                        <a:rPr lang="en-US" sz="1200" b="0" i="0" u="none" strike="noStrike">
                          <a:solidFill>
                            <a:srgbClr val="000000"/>
                          </a:solidFill>
                          <a:effectLst/>
                          <a:latin typeface="+mn-lt"/>
                        </a:rPr>
                        <a:t>27315</a:t>
                      </a:r>
                    </a:p>
                  </a:txBody>
                  <a:tcPr marL="9525" marR="9525" marT="9525" marB="0" anchor="ctr">
                    <a:solidFill>
                      <a:srgbClr val="FFFFCC">
                        <a:alpha val="85098"/>
                      </a:srgbClr>
                    </a:solidFill>
                  </a:tcPr>
                </a:tc>
                <a:tc>
                  <a:txBody>
                    <a:bodyPr/>
                    <a:lstStyle/>
                    <a:p>
                      <a:pPr algn="r" fontAlgn="b"/>
                      <a:r>
                        <a:rPr lang="en-US" sz="1200" b="0" i="0" u="none" strike="noStrike">
                          <a:solidFill>
                            <a:srgbClr val="000000"/>
                          </a:solidFill>
                          <a:effectLst/>
                          <a:latin typeface="+mn-lt"/>
                        </a:rPr>
                        <a:t>149420</a:t>
                      </a:r>
                    </a:p>
                  </a:txBody>
                  <a:tcPr marL="9525" marR="9525" marT="9525" marB="0" anchor="ctr">
                    <a:solidFill>
                      <a:srgbClr val="FFFFCC">
                        <a:alpha val="85098"/>
                      </a:srgbClr>
                    </a:solidFill>
                  </a:tcPr>
                </a:tc>
                <a:tc>
                  <a:txBody>
                    <a:bodyPr/>
                    <a:lstStyle/>
                    <a:p>
                      <a:pPr algn="l" fontAlgn="b"/>
                      <a:r>
                        <a:rPr lang="de-DE" sz="1200" b="0" i="0" u="none" strike="noStrike" dirty="0" err="1">
                          <a:solidFill>
                            <a:srgbClr val="000000"/>
                          </a:solidFill>
                          <a:effectLst/>
                          <a:latin typeface="+mn-lt"/>
                        </a:rPr>
                        <a:t>Red</a:t>
                      </a:r>
                      <a:r>
                        <a:rPr lang="de-DE" sz="1200" b="0" i="0" u="none" strike="noStrike" dirty="0">
                          <a:solidFill>
                            <a:srgbClr val="000000"/>
                          </a:solidFill>
                          <a:effectLst/>
                          <a:latin typeface="+mn-lt"/>
                        </a:rPr>
                        <a:t> Hat Enterprise Linux 7.1</a:t>
                      </a:r>
                    </a:p>
                  </a:txBody>
                  <a:tcPr marL="9525" marR="9525" marT="9525" marB="0" anchor="ctr">
                    <a:solidFill>
                      <a:srgbClr val="FFFFCC">
                        <a:alpha val="85098"/>
                      </a:srgbClr>
                    </a:solidFill>
                  </a:tcPr>
                </a:tc>
                <a:tc>
                  <a:txBody>
                    <a:bodyPr/>
                    <a:lstStyle/>
                    <a:p>
                      <a:pPr algn="l" fontAlgn="b"/>
                      <a:r>
                        <a:rPr lang="en-US" sz="1200" b="0" i="0" u="none" strike="noStrike">
                          <a:solidFill>
                            <a:srgbClr val="000000"/>
                          </a:solidFill>
                          <a:effectLst/>
                          <a:latin typeface="+mn-lt"/>
                        </a:rPr>
                        <a:t>SAP ASE 16</a:t>
                      </a:r>
                    </a:p>
                  </a:txBody>
                  <a:tcPr marL="9525" marR="9525" marT="9525" marB="0" anchor="ctr">
                    <a:solidFill>
                      <a:srgbClr val="FFFFCC">
                        <a:alpha val="85098"/>
                      </a:srgbClr>
                    </a:solidFill>
                  </a:tcPr>
                </a:tc>
                <a:tc>
                  <a:txBody>
                    <a:bodyPr/>
                    <a:lstStyle/>
                    <a:p>
                      <a:pPr algn="l" fontAlgn="b"/>
                      <a:r>
                        <a:rPr lang="en-US" sz="1200" b="0" i="0" u="none" strike="noStrike" dirty="0">
                          <a:solidFill>
                            <a:srgbClr val="000000"/>
                          </a:solidFill>
                          <a:effectLst/>
                          <a:latin typeface="+mn-lt"/>
                        </a:rPr>
                        <a:t>4/72/144</a:t>
                      </a:r>
                    </a:p>
                  </a:txBody>
                  <a:tcPr marL="9525" marR="9525" marT="9525" marB="0" anchor="ctr">
                    <a:solidFill>
                      <a:srgbClr val="FFFFCC">
                        <a:alpha val="85098"/>
                      </a:srgbClr>
                    </a:solidFill>
                  </a:tcPr>
                </a:tc>
                <a:tc>
                  <a:txBody>
                    <a:bodyPr/>
                    <a:lstStyle/>
                    <a:p>
                      <a:pPr algn="l" fontAlgn="b"/>
                      <a:r>
                        <a:rPr lang="en-US" sz="1200" b="0" i="0" u="none" strike="noStrike" dirty="0">
                          <a:solidFill>
                            <a:srgbClr val="000000"/>
                          </a:solidFill>
                          <a:effectLst/>
                          <a:latin typeface="+mn-lt"/>
                        </a:rPr>
                        <a:t>Intel Xeon </a:t>
                      </a:r>
                      <a:r>
                        <a:rPr lang="en-US" sz="1200" b="0" i="0" u="none" strike="noStrike" dirty="0" smtClean="0">
                          <a:solidFill>
                            <a:srgbClr val="000000"/>
                          </a:solidFill>
                          <a:effectLst/>
                          <a:latin typeface="+mn-lt"/>
                        </a:rPr>
                        <a:t>E5-4669 </a:t>
                      </a:r>
                      <a:r>
                        <a:rPr lang="en-US" sz="1200" b="0" i="0" u="none" strike="noStrike" dirty="0">
                          <a:solidFill>
                            <a:srgbClr val="000000"/>
                          </a:solidFill>
                          <a:effectLst/>
                          <a:latin typeface="+mn-lt"/>
                        </a:rPr>
                        <a:t>v3</a:t>
                      </a:r>
                    </a:p>
                  </a:txBody>
                  <a:tcPr marL="9525" marR="9525" marT="9525" marB="0" anchor="ctr">
                    <a:solidFill>
                      <a:srgbClr val="FFFFCC">
                        <a:alpha val="85098"/>
                      </a:srgbClr>
                    </a:solidFill>
                  </a:tcPr>
                </a:tc>
                <a:tc>
                  <a:txBody>
                    <a:bodyPr/>
                    <a:lstStyle/>
                    <a:p>
                      <a:pPr algn="r" fontAlgn="b"/>
                      <a:r>
                        <a:rPr lang="en-US" sz="1200" b="0" i="0" u="none" strike="noStrike" dirty="0">
                          <a:solidFill>
                            <a:srgbClr val="000000"/>
                          </a:solidFill>
                          <a:effectLst/>
                          <a:latin typeface="+mn-lt"/>
                        </a:rPr>
                        <a:t>2015027</a:t>
                      </a:r>
                    </a:p>
                  </a:txBody>
                  <a:tcPr marL="9525" marR="9525" marT="9525" marB="0" anchor="ctr">
                    <a:solidFill>
                      <a:srgbClr val="FFFFCC">
                        <a:alpha val="85098"/>
                      </a:srgbClr>
                    </a:solidFill>
                  </a:tcPr>
                </a:tc>
              </a:tr>
              <a:tr h="243334">
                <a:tc>
                  <a:txBody>
                    <a:bodyPr/>
                    <a:lstStyle/>
                    <a:p>
                      <a:pPr algn="r" fontAlgn="b"/>
                      <a:r>
                        <a:rPr lang="en-US" sz="1200" b="0" i="0" u="none" strike="noStrike" dirty="0" smtClean="0">
                          <a:solidFill>
                            <a:srgbClr val="000000"/>
                          </a:solidFill>
                          <a:effectLst/>
                          <a:latin typeface="+mn-lt"/>
                        </a:rPr>
                        <a:t>7</a:t>
                      </a:r>
                      <a:endParaRPr lang="en-US" sz="1200" b="0" i="0" u="none" strike="noStrike" dirty="0">
                        <a:solidFill>
                          <a:srgbClr val="000000"/>
                        </a:solidFill>
                        <a:effectLst/>
                        <a:latin typeface="+mn-lt"/>
                      </a:endParaRPr>
                    </a:p>
                  </a:txBody>
                  <a:tcPr marL="8294" marR="8294" marT="8294" marB="0" anchor="ctr">
                    <a:solidFill>
                      <a:srgbClr val="FFFFFF">
                        <a:alpha val="85098"/>
                      </a:srgbClr>
                    </a:solidFill>
                  </a:tcPr>
                </a:tc>
                <a:tc>
                  <a:txBody>
                    <a:bodyPr/>
                    <a:lstStyle/>
                    <a:p>
                      <a:pPr algn="r" fontAlgn="b"/>
                      <a:r>
                        <a:rPr lang="en-US" sz="1200" b="0" i="0" u="none" strike="noStrike" dirty="0">
                          <a:solidFill>
                            <a:srgbClr val="000000"/>
                          </a:solidFill>
                          <a:effectLst/>
                          <a:latin typeface="+mn-lt"/>
                        </a:rPr>
                        <a:t>6/1/2015</a:t>
                      </a:r>
                    </a:p>
                  </a:txBody>
                  <a:tcPr marL="9525" marR="9525" marT="9525" marB="0" anchor="ctr">
                    <a:solidFill>
                      <a:srgbClr val="FFFFFF">
                        <a:alpha val="85098"/>
                      </a:srgbClr>
                    </a:solidFill>
                  </a:tcPr>
                </a:tc>
                <a:tc>
                  <a:txBody>
                    <a:bodyPr/>
                    <a:lstStyle/>
                    <a:p>
                      <a:pPr algn="r" fontAlgn="b"/>
                      <a:r>
                        <a:rPr lang="en-US" sz="1200" b="0" i="0" u="none" strike="noStrike" dirty="0">
                          <a:solidFill>
                            <a:srgbClr val="000000"/>
                          </a:solidFill>
                          <a:effectLst/>
                          <a:latin typeface="+mn-lt"/>
                        </a:rPr>
                        <a:t>27200</a:t>
                      </a:r>
                    </a:p>
                  </a:txBody>
                  <a:tcPr marL="9525" marR="9525" marT="9525" marB="0" anchor="ctr">
                    <a:solidFill>
                      <a:srgbClr val="FFFFFF">
                        <a:alpha val="85098"/>
                      </a:srgbClr>
                    </a:solidFill>
                  </a:tcPr>
                </a:tc>
                <a:tc>
                  <a:txBody>
                    <a:bodyPr/>
                    <a:lstStyle/>
                    <a:p>
                      <a:pPr algn="r" fontAlgn="b"/>
                      <a:r>
                        <a:rPr lang="en-US" sz="1200" b="0" i="0" u="none" strike="noStrike" dirty="0">
                          <a:solidFill>
                            <a:srgbClr val="000000"/>
                          </a:solidFill>
                          <a:effectLst/>
                          <a:latin typeface="+mn-lt"/>
                        </a:rPr>
                        <a:t>148850</a:t>
                      </a:r>
                    </a:p>
                  </a:txBody>
                  <a:tcPr marL="9525" marR="9525" marT="9525" marB="0" anchor="ctr">
                    <a:solidFill>
                      <a:srgbClr val="FFFFFF">
                        <a:alpha val="85098"/>
                      </a:srgbClr>
                    </a:solidFill>
                  </a:tcPr>
                </a:tc>
                <a:tc>
                  <a:txBody>
                    <a:bodyPr/>
                    <a:lstStyle/>
                    <a:p>
                      <a:pPr algn="l" fontAlgn="b"/>
                      <a:r>
                        <a:rPr lang="en-US" sz="1200" b="0" i="0" u="none" strike="noStrike" dirty="0">
                          <a:solidFill>
                            <a:srgbClr val="000000"/>
                          </a:solidFill>
                          <a:effectLst/>
                          <a:latin typeface="+mn-lt"/>
                        </a:rPr>
                        <a:t>Windows Server 2012 Datacenter Edition</a:t>
                      </a:r>
                    </a:p>
                  </a:txBody>
                  <a:tcPr marL="9525" marR="9525" marT="9525" marB="0" anchor="ctr">
                    <a:solidFill>
                      <a:srgbClr val="FFFFFF">
                        <a:alpha val="85098"/>
                      </a:srgbClr>
                    </a:solidFill>
                  </a:tcPr>
                </a:tc>
                <a:tc>
                  <a:txBody>
                    <a:bodyPr/>
                    <a:lstStyle/>
                    <a:p>
                      <a:pPr algn="l" fontAlgn="b"/>
                      <a:r>
                        <a:rPr lang="en-US" sz="1200" b="0" i="0" u="none" strike="noStrike" dirty="0">
                          <a:solidFill>
                            <a:srgbClr val="000000"/>
                          </a:solidFill>
                          <a:effectLst/>
                          <a:latin typeface="+mn-lt"/>
                        </a:rPr>
                        <a:t>SQL Server 2012</a:t>
                      </a:r>
                    </a:p>
                  </a:txBody>
                  <a:tcPr marL="9525" marR="9525" marT="9525" marB="0" anchor="ctr">
                    <a:solidFill>
                      <a:srgbClr val="FFFFFF">
                        <a:alpha val="85098"/>
                      </a:srgbClr>
                    </a:solidFill>
                  </a:tcPr>
                </a:tc>
                <a:tc>
                  <a:txBody>
                    <a:bodyPr/>
                    <a:lstStyle/>
                    <a:p>
                      <a:pPr algn="l" fontAlgn="b"/>
                      <a:r>
                        <a:rPr lang="en-US" sz="1200" b="0" i="0" u="none" strike="noStrike">
                          <a:solidFill>
                            <a:srgbClr val="000000"/>
                          </a:solidFill>
                          <a:effectLst/>
                          <a:latin typeface="+mn-lt"/>
                        </a:rPr>
                        <a:t>4/72/144</a:t>
                      </a:r>
                    </a:p>
                  </a:txBody>
                  <a:tcPr marL="9525" marR="9525" marT="9525" marB="0" anchor="ctr">
                    <a:solidFill>
                      <a:srgbClr val="FFFFFF">
                        <a:alpha val="85098"/>
                      </a:srgbClr>
                    </a:solidFill>
                  </a:tcPr>
                </a:tc>
                <a:tc>
                  <a:txBody>
                    <a:bodyPr/>
                    <a:lstStyle/>
                    <a:p>
                      <a:pPr algn="l" fontAlgn="b"/>
                      <a:r>
                        <a:rPr lang="en-US" sz="1200" b="0" i="0" u="none" strike="noStrike" dirty="0">
                          <a:solidFill>
                            <a:srgbClr val="000000"/>
                          </a:solidFill>
                          <a:effectLst/>
                          <a:latin typeface="+mn-lt"/>
                        </a:rPr>
                        <a:t>Intel Xeon </a:t>
                      </a:r>
                      <a:r>
                        <a:rPr lang="en-US" sz="1200" b="0" i="0" u="none" strike="noStrike" dirty="0" smtClean="0">
                          <a:solidFill>
                            <a:srgbClr val="000000"/>
                          </a:solidFill>
                          <a:effectLst/>
                          <a:latin typeface="+mn-lt"/>
                        </a:rPr>
                        <a:t>E5-4669 </a:t>
                      </a:r>
                      <a:r>
                        <a:rPr lang="en-US" sz="1200" b="0" i="0" u="none" strike="noStrike" dirty="0">
                          <a:solidFill>
                            <a:srgbClr val="000000"/>
                          </a:solidFill>
                          <a:effectLst/>
                          <a:latin typeface="+mn-lt"/>
                        </a:rPr>
                        <a:t>v3</a:t>
                      </a:r>
                    </a:p>
                  </a:txBody>
                  <a:tcPr marL="9525" marR="9525" marT="9525" marB="0" anchor="ctr">
                    <a:solidFill>
                      <a:srgbClr val="FFFFFF">
                        <a:alpha val="85098"/>
                      </a:srgbClr>
                    </a:solidFill>
                  </a:tcPr>
                </a:tc>
                <a:tc>
                  <a:txBody>
                    <a:bodyPr/>
                    <a:lstStyle/>
                    <a:p>
                      <a:pPr algn="r" fontAlgn="b"/>
                      <a:r>
                        <a:rPr lang="en-US" sz="1200" b="0" i="0" u="none" strike="noStrike" dirty="0">
                          <a:solidFill>
                            <a:srgbClr val="000000"/>
                          </a:solidFill>
                          <a:effectLst/>
                          <a:latin typeface="+mn-lt"/>
                        </a:rPr>
                        <a:t>2015026</a:t>
                      </a:r>
                    </a:p>
                  </a:txBody>
                  <a:tcPr marL="9525" marR="9525" marT="9525" marB="0" anchor="ctr">
                    <a:solidFill>
                      <a:srgbClr val="FFFFFF">
                        <a:alpha val="85098"/>
                      </a:srgbClr>
                    </a:solidFill>
                  </a:tcPr>
                </a:tc>
              </a:tr>
              <a:tr h="243334">
                <a:tc>
                  <a:txBody>
                    <a:bodyPr/>
                    <a:lstStyle/>
                    <a:p>
                      <a:pPr algn="r" fontAlgn="b"/>
                      <a:r>
                        <a:rPr lang="en-US" sz="1200" b="0" i="0" u="none" strike="noStrike" dirty="0" smtClean="0">
                          <a:solidFill>
                            <a:srgbClr val="000000"/>
                          </a:solidFill>
                          <a:effectLst/>
                          <a:latin typeface="+mn-lt"/>
                        </a:rPr>
                        <a:t>8</a:t>
                      </a:r>
                      <a:endParaRPr lang="en-US" sz="1200" b="0" i="0" u="none" strike="noStrike" dirty="0">
                        <a:solidFill>
                          <a:srgbClr val="000000"/>
                        </a:solidFill>
                        <a:effectLst/>
                        <a:latin typeface="+mn-lt"/>
                      </a:endParaRPr>
                    </a:p>
                  </a:txBody>
                  <a:tcPr marL="8294" marR="8294" marT="8294" marB="0" anchor="ctr">
                    <a:solidFill>
                      <a:srgbClr val="FFFFCC">
                        <a:alpha val="85098"/>
                      </a:srgbClr>
                    </a:solidFill>
                  </a:tcPr>
                </a:tc>
                <a:tc>
                  <a:txBody>
                    <a:bodyPr/>
                    <a:lstStyle/>
                    <a:p>
                      <a:pPr algn="r" fontAlgn="b"/>
                      <a:r>
                        <a:rPr lang="en-US" sz="1200" b="0" i="0" u="none" strike="noStrike" dirty="0">
                          <a:solidFill>
                            <a:srgbClr val="000000"/>
                          </a:solidFill>
                          <a:effectLst/>
                          <a:latin typeface="+mn-lt"/>
                        </a:rPr>
                        <a:t>3/28/2014</a:t>
                      </a:r>
                    </a:p>
                  </a:txBody>
                  <a:tcPr marL="9525" marR="9525" marT="9525" marB="0" anchor="ctr">
                    <a:solidFill>
                      <a:srgbClr val="FFFFCC">
                        <a:alpha val="85098"/>
                      </a:srgbClr>
                    </a:solidFill>
                  </a:tcPr>
                </a:tc>
                <a:tc>
                  <a:txBody>
                    <a:bodyPr/>
                    <a:lstStyle/>
                    <a:p>
                      <a:pPr algn="r" fontAlgn="b"/>
                      <a:r>
                        <a:rPr lang="en-US" sz="1200" b="0" i="0" u="none" strike="noStrike" dirty="0">
                          <a:solidFill>
                            <a:srgbClr val="000000"/>
                          </a:solidFill>
                          <a:effectLst/>
                          <a:latin typeface="+mn-lt"/>
                        </a:rPr>
                        <a:t>25451</a:t>
                      </a:r>
                    </a:p>
                  </a:txBody>
                  <a:tcPr marL="9525" marR="9525" marT="9525" marB="0" anchor="ctr">
                    <a:solidFill>
                      <a:srgbClr val="FFFFCC">
                        <a:alpha val="85098"/>
                      </a:srgbClr>
                    </a:solidFill>
                  </a:tcPr>
                </a:tc>
                <a:tc>
                  <a:txBody>
                    <a:bodyPr/>
                    <a:lstStyle/>
                    <a:p>
                      <a:pPr algn="r" fontAlgn="b"/>
                      <a:r>
                        <a:rPr lang="en-US" sz="1200" b="0" i="0" u="none" strike="noStrike" dirty="0">
                          <a:solidFill>
                            <a:srgbClr val="000000"/>
                          </a:solidFill>
                          <a:effectLst/>
                          <a:latin typeface="+mn-lt"/>
                        </a:rPr>
                        <a:t>138900</a:t>
                      </a:r>
                    </a:p>
                  </a:txBody>
                  <a:tcPr marL="9525" marR="9525" marT="9525" marB="0" anchor="ctr">
                    <a:solidFill>
                      <a:srgbClr val="FFFFCC">
                        <a:alpha val="85098"/>
                      </a:srgbClr>
                    </a:solidFill>
                  </a:tcPr>
                </a:tc>
                <a:tc>
                  <a:txBody>
                    <a:bodyPr/>
                    <a:lstStyle/>
                    <a:p>
                      <a:pPr algn="l" fontAlgn="b"/>
                      <a:r>
                        <a:rPr lang="fr-FR" sz="1200" b="0" i="0" u="none" strike="noStrike" dirty="0">
                          <a:solidFill>
                            <a:srgbClr val="000000"/>
                          </a:solidFill>
                          <a:effectLst/>
                          <a:latin typeface="+mn-lt"/>
                        </a:rPr>
                        <a:t>SUSE Linux Enterprise Server 11</a:t>
                      </a:r>
                    </a:p>
                  </a:txBody>
                  <a:tcPr marL="9525" marR="9525" marT="9525" marB="0" anchor="ctr">
                    <a:solidFill>
                      <a:srgbClr val="FFFFCC">
                        <a:alpha val="85098"/>
                      </a:srgbClr>
                    </a:solidFill>
                  </a:tcPr>
                </a:tc>
                <a:tc>
                  <a:txBody>
                    <a:bodyPr/>
                    <a:lstStyle/>
                    <a:p>
                      <a:pPr algn="l" fontAlgn="b"/>
                      <a:r>
                        <a:rPr lang="en-US" sz="1200" b="0" i="0" u="none" strike="noStrike" dirty="0">
                          <a:solidFill>
                            <a:srgbClr val="000000"/>
                          </a:solidFill>
                          <a:effectLst/>
                          <a:latin typeface="+mn-lt"/>
                        </a:rPr>
                        <a:t>SAP ASE 16</a:t>
                      </a:r>
                    </a:p>
                  </a:txBody>
                  <a:tcPr marL="9525" marR="9525" marT="9525" marB="0" anchor="ctr">
                    <a:solidFill>
                      <a:srgbClr val="FFFFCC">
                        <a:alpha val="85098"/>
                      </a:srgbClr>
                    </a:solidFill>
                  </a:tcPr>
                </a:tc>
                <a:tc>
                  <a:txBody>
                    <a:bodyPr/>
                    <a:lstStyle/>
                    <a:p>
                      <a:pPr algn="l" fontAlgn="b"/>
                      <a:r>
                        <a:rPr lang="en-US" sz="1200" b="0" i="0" u="none" strike="noStrike" dirty="0">
                          <a:solidFill>
                            <a:srgbClr val="000000"/>
                          </a:solidFill>
                          <a:effectLst/>
                          <a:latin typeface="+mn-lt"/>
                        </a:rPr>
                        <a:t>4/60/120</a:t>
                      </a:r>
                    </a:p>
                  </a:txBody>
                  <a:tcPr marL="9525" marR="9525" marT="9525" marB="0" anchor="ctr">
                    <a:solidFill>
                      <a:srgbClr val="FFFFCC">
                        <a:alpha val="85098"/>
                      </a:srgbClr>
                    </a:solidFill>
                  </a:tcPr>
                </a:tc>
                <a:tc>
                  <a:txBody>
                    <a:bodyPr/>
                    <a:lstStyle/>
                    <a:p>
                      <a:pPr algn="l" fontAlgn="b"/>
                      <a:r>
                        <a:rPr lang="en-US" sz="1200" b="0" i="0" u="none" strike="noStrike" dirty="0">
                          <a:solidFill>
                            <a:srgbClr val="000000"/>
                          </a:solidFill>
                          <a:effectLst/>
                          <a:latin typeface="+mn-lt"/>
                        </a:rPr>
                        <a:t>Intel Xeon </a:t>
                      </a:r>
                      <a:r>
                        <a:rPr lang="en-US" sz="1200" b="0" i="0" u="none" strike="noStrike" dirty="0" smtClean="0">
                          <a:solidFill>
                            <a:srgbClr val="000000"/>
                          </a:solidFill>
                          <a:effectLst/>
                          <a:latin typeface="+mn-lt"/>
                        </a:rPr>
                        <a:t>E7-4890 </a:t>
                      </a:r>
                      <a:r>
                        <a:rPr lang="en-US" sz="1200" b="0" i="0" u="none" strike="noStrike" dirty="0">
                          <a:solidFill>
                            <a:srgbClr val="000000"/>
                          </a:solidFill>
                          <a:effectLst/>
                          <a:latin typeface="+mn-lt"/>
                        </a:rPr>
                        <a:t>v2</a:t>
                      </a:r>
                    </a:p>
                  </a:txBody>
                  <a:tcPr marL="9525" marR="9525" marT="9525" marB="0" anchor="ctr">
                    <a:solidFill>
                      <a:srgbClr val="FFFFCC">
                        <a:alpha val="85098"/>
                      </a:srgbClr>
                    </a:solidFill>
                  </a:tcPr>
                </a:tc>
                <a:tc>
                  <a:txBody>
                    <a:bodyPr/>
                    <a:lstStyle/>
                    <a:p>
                      <a:pPr algn="r" fontAlgn="b"/>
                      <a:r>
                        <a:rPr lang="en-US" sz="1200" b="0" i="0" u="none" strike="noStrike" dirty="0">
                          <a:solidFill>
                            <a:srgbClr val="000000"/>
                          </a:solidFill>
                          <a:effectLst/>
                          <a:latin typeface="+mn-lt"/>
                        </a:rPr>
                        <a:t>2014011</a:t>
                      </a:r>
                    </a:p>
                  </a:txBody>
                  <a:tcPr marL="9525" marR="9525" marT="9525" marB="0" anchor="ctr">
                    <a:solidFill>
                      <a:srgbClr val="FFFFCC">
                        <a:alpha val="85098"/>
                      </a:srgbClr>
                    </a:solidFill>
                  </a:tcPr>
                </a:tc>
              </a:tr>
              <a:tr h="243334">
                <a:tc>
                  <a:txBody>
                    <a:bodyPr/>
                    <a:lstStyle/>
                    <a:p>
                      <a:pPr algn="r" fontAlgn="b"/>
                      <a:r>
                        <a:rPr lang="en-US" sz="1200" b="0" i="0" u="none" strike="noStrike" dirty="0" smtClean="0">
                          <a:solidFill>
                            <a:srgbClr val="000000"/>
                          </a:solidFill>
                          <a:effectLst/>
                          <a:latin typeface="+mn-lt"/>
                        </a:rPr>
                        <a:t>9</a:t>
                      </a:r>
                      <a:endParaRPr lang="en-US" sz="1200" b="0" i="0" u="none" strike="noStrike" dirty="0">
                        <a:solidFill>
                          <a:srgbClr val="000000"/>
                        </a:solidFill>
                        <a:effectLst/>
                        <a:latin typeface="+mn-lt"/>
                      </a:endParaRPr>
                    </a:p>
                  </a:txBody>
                  <a:tcPr marL="8294" marR="8294" marT="8294" marB="0" anchor="ctr">
                    <a:solidFill>
                      <a:schemeClr val="bg1">
                        <a:alpha val="85098"/>
                      </a:schemeClr>
                    </a:solidFill>
                  </a:tcPr>
                </a:tc>
                <a:tc>
                  <a:txBody>
                    <a:bodyPr/>
                    <a:lstStyle/>
                    <a:p>
                      <a:pPr algn="r" fontAlgn="b"/>
                      <a:r>
                        <a:rPr lang="en-US" sz="1200" b="0" i="0" u="none" strike="noStrike" dirty="0">
                          <a:solidFill>
                            <a:srgbClr val="000000"/>
                          </a:solidFill>
                          <a:effectLst/>
                          <a:latin typeface="+mn-lt"/>
                        </a:rPr>
                        <a:t>2/18/2014</a:t>
                      </a:r>
                    </a:p>
                  </a:txBody>
                  <a:tcPr marL="9525" marR="9525" marT="9525" marB="0" anchor="ctr">
                    <a:solidFill>
                      <a:schemeClr val="bg1">
                        <a:alpha val="85098"/>
                      </a:schemeClr>
                    </a:solidFill>
                  </a:tcPr>
                </a:tc>
                <a:tc>
                  <a:txBody>
                    <a:bodyPr/>
                    <a:lstStyle/>
                    <a:p>
                      <a:pPr algn="r" fontAlgn="b"/>
                      <a:r>
                        <a:rPr lang="en-US" sz="1200" b="0" i="0" u="none" strike="noStrike" dirty="0">
                          <a:solidFill>
                            <a:srgbClr val="000000"/>
                          </a:solidFill>
                          <a:effectLst/>
                          <a:latin typeface="+mn-lt"/>
                        </a:rPr>
                        <a:t>25000</a:t>
                      </a:r>
                    </a:p>
                  </a:txBody>
                  <a:tcPr marL="9525" marR="9525" marT="9525" marB="0" anchor="ctr">
                    <a:solidFill>
                      <a:schemeClr val="bg1">
                        <a:alpha val="85098"/>
                      </a:schemeClr>
                    </a:solidFill>
                  </a:tcPr>
                </a:tc>
                <a:tc>
                  <a:txBody>
                    <a:bodyPr/>
                    <a:lstStyle/>
                    <a:p>
                      <a:pPr algn="r" fontAlgn="b"/>
                      <a:r>
                        <a:rPr lang="en-US" sz="1200" b="0" i="0" u="none" strike="noStrike" dirty="0">
                          <a:solidFill>
                            <a:srgbClr val="000000"/>
                          </a:solidFill>
                          <a:effectLst/>
                          <a:latin typeface="+mn-lt"/>
                        </a:rPr>
                        <a:t>136670</a:t>
                      </a:r>
                    </a:p>
                  </a:txBody>
                  <a:tcPr marL="9525" marR="9525" marT="9525" marB="0" anchor="ctr">
                    <a:solidFill>
                      <a:schemeClr val="bg1">
                        <a:alpha val="85098"/>
                      </a:schemeClr>
                    </a:solidFill>
                  </a:tcPr>
                </a:tc>
                <a:tc>
                  <a:txBody>
                    <a:bodyPr/>
                    <a:lstStyle/>
                    <a:p>
                      <a:pPr algn="l" fontAlgn="b"/>
                      <a:r>
                        <a:rPr lang="en-US" sz="1200" b="0" i="0" u="none" strike="noStrike" dirty="0">
                          <a:solidFill>
                            <a:srgbClr val="000000"/>
                          </a:solidFill>
                          <a:effectLst/>
                          <a:latin typeface="+mn-lt"/>
                        </a:rPr>
                        <a:t>Windows Server 2012 Standard Edition</a:t>
                      </a:r>
                    </a:p>
                  </a:txBody>
                  <a:tcPr marL="9525" marR="9525" marT="9525" marB="0" anchor="ctr">
                    <a:solidFill>
                      <a:schemeClr val="bg1">
                        <a:alpha val="85098"/>
                      </a:schemeClr>
                    </a:solidFill>
                  </a:tcPr>
                </a:tc>
                <a:tc>
                  <a:txBody>
                    <a:bodyPr/>
                    <a:lstStyle/>
                    <a:p>
                      <a:pPr algn="l" fontAlgn="b"/>
                      <a:r>
                        <a:rPr lang="en-US" sz="1200" b="0" i="0" u="none" strike="noStrike" dirty="0">
                          <a:solidFill>
                            <a:srgbClr val="000000"/>
                          </a:solidFill>
                          <a:effectLst/>
                          <a:latin typeface="+mn-lt"/>
                        </a:rPr>
                        <a:t>DB2 10</a:t>
                      </a:r>
                    </a:p>
                  </a:txBody>
                  <a:tcPr marL="9525" marR="9525" marT="9525" marB="0" anchor="ctr">
                    <a:solidFill>
                      <a:schemeClr val="bg1">
                        <a:alpha val="85098"/>
                      </a:schemeClr>
                    </a:solidFill>
                  </a:tcPr>
                </a:tc>
                <a:tc>
                  <a:txBody>
                    <a:bodyPr/>
                    <a:lstStyle/>
                    <a:p>
                      <a:pPr algn="l" fontAlgn="b"/>
                      <a:r>
                        <a:rPr lang="en-US" sz="1200" b="0" i="0" u="none" strike="noStrike" dirty="0">
                          <a:solidFill>
                            <a:srgbClr val="000000"/>
                          </a:solidFill>
                          <a:effectLst/>
                          <a:latin typeface="+mn-lt"/>
                        </a:rPr>
                        <a:t>4/60/120</a:t>
                      </a:r>
                    </a:p>
                  </a:txBody>
                  <a:tcPr marL="9525" marR="9525" marT="9525" marB="0" anchor="ctr">
                    <a:solidFill>
                      <a:schemeClr val="bg1">
                        <a:alpha val="85098"/>
                      </a:schemeClr>
                    </a:solidFill>
                  </a:tcPr>
                </a:tc>
                <a:tc>
                  <a:txBody>
                    <a:bodyPr/>
                    <a:lstStyle/>
                    <a:p>
                      <a:pPr algn="l" fontAlgn="b"/>
                      <a:r>
                        <a:rPr lang="en-US" sz="1200" b="0" i="0" u="none" strike="noStrike" dirty="0">
                          <a:solidFill>
                            <a:srgbClr val="000000"/>
                          </a:solidFill>
                          <a:effectLst/>
                          <a:latin typeface="+mn-lt"/>
                        </a:rPr>
                        <a:t>Intel Xeon </a:t>
                      </a:r>
                      <a:r>
                        <a:rPr lang="en-US" sz="1200" b="0" i="0" u="none" strike="noStrike" dirty="0" smtClean="0">
                          <a:solidFill>
                            <a:srgbClr val="000000"/>
                          </a:solidFill>
                          <a:effectLst/>
                          <a:latin typeface="+mn-lt"/>
                        </a:rPr>
                        <a:t>E7-4890 </a:t>
                      </a:r>
                      <a:r>
                        <a:rPr lang="en-US" sz="1200" b="0" i="0" u="none" strike="noStrike" dirty="0">
                          <a:solidFill>
                            <a:srgbClr val="000000"/>
                          </a:solidFill>
                          <a:effectLst/>
                          <a:latin typeface="+mn-lt"/>
                        </a:rPr>
                        <a:t>v2</a:t>
                      </a:r>
                    </a:p>
                  </a:txBody>
                  <a:tcPr marL="9525" marR="9525" marT="9525" marB="0" anchor="ctr">
                    <a:solidFill>
                      <a:schemeClr val="bg1">
                        <a:alpha val="85098"/>
                      </a:schemeClr>
                    </a:solidFill>
                  </a:tcPr>
                </a:tc>
                <a:tc>
                  <a:txBody>
                    <a:bodyPr/>
                    <a:lstStyle/>
                    <a:p>
                      <a:pPr algn="r" fontAlgn="b"/>
                      <a:r>
                        <a:rPr lang="en-US" sz="1200" b="0" i="0" u="none" strike="noStrike" dirty="0">
                          <a:solidFill>
                            <a:srgbClr val="000000"/>
                          </a:solidFill>
                          <a:effectLst/>
                          <a:latin typeface="+mn-lt"/>
                        </a:rPr>
                        <a:t>2014004</a:t>
                      </a:r>
                    </a:p>
                  </a:txBody>
                  <a:tcPr marL="9525" marR="9525" marT="9525" marB="0" anchor="ctr">
                    <a:solidFill>
                      <a:schemeClr val="bg1">
                        <a:alpha val="85098"/>
                      </a:schemeClr>
                    </a:solidFill>
                  </a:tcPr>
                </a:tc>
              </a:tr>
              <a:tr h="243334">
                <a:tc>
                  <a:txBody>
                    <a:bodyPr/>
                    <a:lstStyle/>
                    <a:p>
                      <a:pPr algn="r" fontAlgn="b"/>
                      <a:r>
                        <a:rPr lang="en-US" sz="1200" b="0" i="0" u="none" strike="noStrike" dirty="0" smtClean="0">
                          <a:solidFill>
                            <a:srgbClr val="000000"/>
                          </a:solidFill>
                          <a:effectLst/>
                          <a:latin typeface="+mn-lt"/>
                        </a:rPr>
                        <a:t>10</a:t>
                      </a:r>
                      <a:endParaRPr lang="en-US" sz="1200" b="0" i="0" u="none" strike="noStrike" dirty="0">
                        <a:solidFill>
                          <a:srgbClr val="000000"/>
                        </a:solidFill>
                        <a:effectLst/>
                        <a:latin typeface="+mn-lt"/>
                      </a:endParaRPr>
                    </a:p>
                  </a:txBody>
                  <a:tcPr marL="8294" marR="8294" marT="8294" marB="0" anchor="ctr">
                    <a:solidFill>
                      <a:srgbClr val="FFFFFF">
                        <a:alpha val="85098"/>
                      </a:srgbClr>
                    </a:solidFill>
                  </a:tcPr>
                </a:tc>
                <a:tc>
                  <a:txBody>
                    <a:bodyPr/>
                    <a:lstStyle/>
                    <a:p>
                      <a:pPr algn="r" fontAlgn="b"/>
                      <a:r>
                        <a:rPr lang="en-US" sz="1200" b="0" i="0" u="none" strike="noStrike">
                          <a:solidFill>
                            <a:srgbClr val="000000"/>
                          </a:solidFill>
                          <a:effectLst/>
                          <a:latin typeface="+mn-lt"/>
                        </a:rPr>
                        <a:t>7/22/2014</a:t>
                      </a:r>
                    </a:p>
                  </a:txBody>
                  <a:tcPr marL="9525" marR="9525" marT="9525" marB="0" anchor="ctr">
                    <a:solidFill>
                      <a:srgbClr val="FFFFFF">
                        <a:alpha val="85098"/>
                      </a:srgbClr>
                    </a:solidFill>
                  </a:tcPr>
                </a:tc>
                <a:tc>
                  <a:txBody>
                    <a:bodyPr/>
                    <a:lstStyle/>
                    <a:p>
                      <a:pPr algn="r" fontAlgn="b"/>
                      <a:r>
                        <a:rPr lang="en-US" sz="1200" b="0" i="0" u="none" strike="noStrike">
                          <a:solidFill>
                            <a:srgbClr val="000000"/>
                          </a:solidFill>
                          <a:effectLst/>
                          <a:latin typeface="+mn-lt"/>
                        </a:rPr>
                        <a:t>24460</a:t>
                      </a:r>
                    </a:p>
                  </a:txBody>
                  <a:tcPr marL="9525" marR="9525" marT="9525" marB="0" anchor="ctr">
                    <a:solidFill>
                      <a:srgbClr val="FFFFFF">
                        <a:alpha val="85098"/>
                      </a:srgbClr>
                    </a:solidFill>
                  </a:tcPr>
                </a:tc>
                <a:tc>
                  <a:txBody>
                    <a:bodyPr/>
                    <a:lstStyle/>
                    <a:p>
                      <a:pPr algn="r" fontAlgn="b"/>
                      <a:r>
                        <a:rPr lang="en-US" sz="1200" b="0" i="0" u="none" strike="noStrike">
                          <a:solidFill>
                            <a:srgbClr val="000000"/>
                          </a:solidFill>
                          <a:effectLst/>
                          <a:latin typeface="+mn-lt"/>
                        </a:rPr>
                        <a:t>133820</a:t>
                      </a:r>
                    </a:p>
                  </a:txBody>
                  <a:tcPr marL="9525" marR="9525" marT="9525" marB="0" anchor="ctr">
                    <a:solidFill>
                      <a:srgbClr val="FFFFFF">
                        <a:alpha val="85098"/>
                      </a:srgbClr>
                    </a:solidFill>
                  </a:tcPr>
                </a:tc>
                <a:tc>
                  <a:txBody>
                    <a:bodyPr/>
                    <a:lstStyle/>
                    <a:p>
                      <a:pPr algn="l" fontAlgn="b"/>
                      <a:r>
                        <a:rPr lang="en-US" sz="1200" b="0" i="0" u="none" strike="noStrike">
                          <a:solidFill>
                            <a:srgbClr val="000000"/>
                          </a:solidFill>
                          <a:effectLst/>
                          <a:latin typeface="+mn-lt"/>
                        </a:rPr>
                        <a:t>Windows Server 2012 Datacenter Edition</a:t>
                      </a:r>
                    </a:p>
                  </a:txBody>
                  <a:tcPr marL="9525" marR="9525" marT="9525" marB="0" anchor="ctr">
                    <a:solidFill>
                      <a:srgbClr val="FFFFFF">
                        <a:alpha val="85098"/>
                      </a:srgbClr>
                    </a:solidFill>
                  </a:tcPr>
                </a:tc>
                <a:tc>
                  <a:txBody>
                    <a:bodyPr/>
                    <a:lstStyle/>
                    <a:p>
                      <a:pPr algn="l" fontAlgn="b"/>
                      <a:r>
                        <a:rPr lang="en-US" sz="1200" b="0" i="0" u="none" strike="noStrike" dirty="0">
                          <a:solidFill>
                            <a:srgbClr val="000000"/>
                          </a:solidFill>
                          <a:effectLst/>
                          <a:latin typeface="+mn-lt"/>
                        </a:rPr>
                        <a:t>SQL Server 2012</a:t>
                      </a:r>
                    </a:p>
                  </a:txBody>
                  <a:tcPr marL="9525" marR="9525" marT="9525" marB="0" anchor="ctr">
                    <a:solidFill>
                      <a:srgbClr val="FFFFFF">
                        <a:alpha val="85098"/>
                      </a:srgbClr>
                    </a:solidFill>
                  </a:tcPr>
                </a:tc>
                <a:tc>
                  <a:txBody>
                    <a:bodyPr/>
                    <a:lstStyle/>
                    <a:p>
                      <a:pPr algn="l" fontAlgn="b"/>
                      <a:r>
                        <a:rPr lang="en-US" sz="1200" b="0" i="0" u="none" strike="noStrike" dirty="0">
                          <a:solidFill>
                            <a:srgbClr val="000000"/>
                          </a:solidFill>
                          <a:effectLst/>
                          <a:latin typeface="+mn-lt"/>
                        </a:rPr>
                        <a:t>4/60/120</a:t>
                      </a:r>
                    </a:p>
                  </a:txBody>
                  <a:tcPr marL="9525" marR="9525" marT="9525" marB="0" anchor="ctr">
                    <a:solidFill>
                      <a:srgbClr val="FFFFFF">
                        <a:alpha val="85098"/>
                      </a:srgbClr>
                    </a:solidFill>
                  </a:tcPr>
                </a:tc>
                <a:tc>
                  <a:txBody>
                    <a:bodyPr/>
                    <a:lstStyle/>
                    <a:p>
                      <a:pPr algn="l" fontAlgn="b"/>
                      <a:r>
                        <a:rPr lang="en-US" sz="1200" b="0" i="0" u="none" strike="noStrike" dirty="0">
                          <a:solidFill>
                            <a:srgbClr val="000000"/>
                          </a:solidFill>
                          <a:effectLst/>
                          <a:latin typeface="+mn-lt"/>
                        </a:rPr>
                        <a:t>Intel Xeon </a:t>
                      </a:r>
                      <a:r>
                        <a:rPr lang="en-US" sz="1200" b="0" i="0" u="none" strike="noStrike" dirty="0" smtClean="0">
                          <a:solidFill>
                            <a:srgbClr val="000000"/>
                          </a:solidFill>
                          <a:effectLst/>
                          <a:latin typeface="+mn-lt"/>
                        </a:rPr>
                        <a:t>E7-4890 </a:t>
                      </a:r>
                      <a:r>
                        <a:rPr lang="en-US" sz="1200" b="0" i="0" u="none" strike="noStrike" dirty="0">
                          <a:solidFill>
                            <a:srgbClr val="000000"/>
                          </a:solidFill>
                          <a:effectLst/>
                          <a:latin typeface="+mn-lt"/>
                        </a:rPr>
                        <a:t>v2</a:t>
                      </a:r>
                    </a:p>
                  </a:txBody>
                  <a:tcPr marL="9525" marR="9525" marT="9525" marB="0" anchor="ctr">
                    <a:solidFill>
                      <a:srgbClr val="FFFFFF">
                        <a:alpha val="85098"/>
                      </a:srgbClr>
                    </a:solidFill>
                  </a:tcPr>
                </a:tc>
                <a:tc>
                  <a:txBody>
                    <a:bodyPr/>
                    <a:lstStyle/>
                    <a:p>
                      <a:pPr algn="r" fontAlgn="b"/>
                      <a:r>
                        <a:rPr lang="en-US" sz="1200" b="0" i="0" u="none" strike="noStrike" dirty="0">
                          <a:solidFill>
                            <a:srgbClr val="000000"/>
                          </a:solidFill>
                          <a:effectLst/>
                          <a:latin typeface="+mn-lt"/>
                        </a:rPr>
                        <a:t>2014026</a:t>
                      </a:r>
                    </a:p>
                  </a:txBody>
                  <a:tcPr marL="9525" marR="9525" marT="9525" marB="0" anchor="ctr">
                    <a:solidFill>
                      <a:srgbClr val="FFFFFF">
                        <a:alpha val="85098"/>
                      </a:srgbClr>
                    </a:solidFill>
                  </a:tcPr>
                </a:tc>
              </a:tr>
            </a:tbl>
          </a:graphicData>
        </a:graphic>
      </p:graphicFrame>
      <p:sp>
        <p:nvSpPr>
          <p:cNvPr id="32" name="TextBox 31"/>
          <p:cNvSpPr txBox="1"/>
          <p:nvPr/>
        </p:nvSpPr>
        <p:spPr>
          <a:xfrm>
            <a:off x="2213196" y="5273254"/>
            <a:ext cx="6947806" cy="954107"/>
          </a:xfrm>
          <a:prstGeom prst="rect">
            <a:avLst/>
          </a:prstGeom>
          <a:solidFill>
            <a:schemeClr val="tx1">
              <a:alpha val="40000"/>
            </a:schemeClr>
          </a:solidFill>
        </p:spPr>
        <p:txBody>
          <a:bodyPr wrap="square" rtlCol="0">
            <a:spAutoFit/>
          </a:bodyPr>
          <a:lstStyle/>
          <a:p>
            <a:pPr algn="ctr"/>
            <a:r>
              <a:rPr lang="en-US" sz="2800" b="1" dirty="0" smtClean="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60</a:t>
            </a:r>
            <a:r>
              <a:rPr lang="en-US" sz="2800" b="1" dirty="0" smtClean="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Wingdings" panose="05000000000000000000" pitchFamily="2" charset="2"/>
              </a:rPr>
              <a:t></a:t>
            </a:r>
            <a:r>
              <a:rPr lang="en-US" sz="2800" b="1" dirty="0" smtClean="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72 cores = 20% increase.... </a:t>
            </a:r>
          </a:p>
          <a:p>
            <a:pPr algn="ctr"/>
            <a:r>
              <a:rPr lang="en-US" sz="2800" b="1" dirty="0" smtClean="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139K </a:t>
            </a:r>
            <a:r>
              <a:rPr lang="en-US" sz="2800" b="1" dirty="0" smtClean="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Wingdings" panose="05000000000000000000" pitchFamily="2" charset="2"/>
              </a:rPr>
              <a:t> 170K SAPS = 22% increase!!!!</a:t>
            </a:r>
          </a:p>
        </p:txBody>
      </p:sp>
      <p:sp>
        <p:nvSpPr>
          <p:cNvPr id="13" name="Rectangle 12"/>
          <p:cNvSpPr/>
          <p:nvPr/>
        </p:nvSpPr>
        <p:spPr>
          <a:xfrm>
            <a:off x="450137" y="913678"/>
            <a:ext cx="8967240" cy="45719"/>
          </a:xfrm>
          <a:prstGeom prst="rect">
            <a:avLst/>
          </a:prstGeom>
          <a:solidFill>
            <a:srgbClr val="F0AB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lIns="122018" tIns="61009" rIns="122018" bIns="61009" rtlCol="0" anchor="ctr"/>
          <a:lstStyle/>
          <a:p>
            <a:pPr algn="ctr"/>
            <a:endParaRPr lang="en-US" dirty="0">
              <a:latin typeface="Arial"/>
            </a:endParaRPr>
          </a:p>
        </p:txBody>
      </p:sp>
      <p:sp>
        <p:nvSpPr>
          <p:cNvPr id="9" name="TextBox 8"/>
          <p:cNvSpPr txBox="1"/>
          <p:nvPr/>
        </p:nvSpPr>
        <p:spPr>
          <a:xfrm>
            <a:off x="403161" y="4812912"/>
            <a:ext cx="2489208" cy="307777"/>
          </a:xfrm>
          <a:prstGeom prst="rect">
            <a:avLst/>
          </a:prstGeom>
          <a:noFill/>
        </p:spPr>
        <p:txBody>
          <a:bodyPr wrap="square" rtlCol="0">
            <a:spAutoFit/>
          </a:bodyPr>
          <a:lstStyle/>
          <a:p>
            <a:r>
              <a:rPr lang="en-US" sz="1400" b="1" dirty="0" smtClean="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*As of 01Jun2015</a:t>
            </a:r>
            <a:endParaRPr lang="en-US" sz="1400" b="1" dirty="0" smtClean="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722846833"/>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ASE Cluster Edition</a:t>
            </a:r>
            <a:endParaRPr lang="en-US" dirty="0"/>
          </a:p>
        </p:txBody>
      </p:sp>
      <p:sp>
        <p:nvSpPr>
          <p:cNvPr id="4" name="Text Placeholder 3"/>
          <p:cNvSpPr>
            <a:spLocks noGrp="1"/>
          </p:cNvSpPr>
          <p:nvPr>
            <p:ph type="body" sz="quarter" idx="10"/>
          </p:nvPr>
        </p:nvSpPr>
        <p:spPr/>
        <p:txBody>
          <a:bodyPr/>
          <a:lstStyle/>
          <a:p>
            <a:r>
              <a:rPr lang="en-US" dirty="0"/>
              <a:t>High Availability Clustering + Roadmap</a:t>
            </a:r>
          </a:p>
        </p:txBody>
      </p:sp>
      <p:pic>
        <p:nvPicPr>
          <p:cNvPr id="6" name="Picture Placeholder 5"/>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954076457"/>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ASE/Cluster Edition (CE)</a:t>
            </a:r>
            <a:endParaRPr lang="en-US" dirty="0"/>
          </a:p>
        </p:txBody>
      </p:sp>
      <p:sp>
        <p:nvSpPr>
          <p:cNvPr id="3" name="Text Placeholder 2"/>
          <p:cNvSpPr>
            <a:spLocks noGrp="1"/>
          </p:cNvSpPr>
          <p:nvPr>
            <p:ph type="body" sz="quarter" idx="11"/>
          </p:nvPr>
        </p:nvSpPr>
        <p:spPr>
          <a:xfrm>
            <a:off x="432112" y="1456343"/>
            <a:ext cx="8720052" cy="4924833"/>
          </a:xfrm>
        </p:spPr>
        <p:txBody>
          <a:bodyPr>
            <a:normAutofit fontScale="92500" lnSpcReduction="20000"/>
          </a:bodyPr>
          <a:lstStyle/>
          <a:p>
            <a:r>
              <a:rPr lang="en-US" dirty="0"/>
              <a:t>Third ASE Clustering Implementation (ASE 15.0 ~2009)</a:t>
            </a:r>
          </a:p>
          <a:p>
            <a:pPr lvl="1"/>
            <a:r>
              <a:rPr lang="en-US" dirty="0"/>
              <a:t>ASE/CE was based on Shared Disk Clusters (SDC)</a:t>
            </a:r>
          </a:p>
          <a:p>
            <a:r>
              <a:rPr lang="en-US" dirty="0"/>
              <a:t>Primarily for Availability</a:t>
            </a:r>
          </a:p>
          <a:p>
            <a:pPr lvl="1"/>
            <a:r>
              <a:rPr lang="en-US" dirty="0"/>
              <a:t>N+1 availability reduced extra hardware</a:t>
            </a:r>
          </a:p>
          <a:p>
            <a:pPr lvl="1"/>
            <a:r>
              <a:rPr lang="en-US" dirty="0"/>
              <a:t>Reduced downtime over ASE/HA (dynamically add nodes, etc.)</a:t>
            </a:r>
          </a:p>
          <a:p>
            <a:pPr lvl="1"/>
            <a:r>
              <a:rPr lang="en-US" dirty="0"/>
              <a:t>Eliminated OS clustering requirement</a:t>
            </a:r>
          </a:p>
          <a:p>
            <a:pPr lvl="1"/>
            <a:r>
              <a:rPr lang="en-US" dirty="0"/>
              <a:t>Workload Management was far above competition</a:t>
            </a:r>
          </a:p>
          <a:p>
            <a:pPr lvl="1"/>
            <a:r>
              <a:rPr lang="en-US" dirty="0"/>
              <a:t>Not yet certified for SAP applications (planned in ASE/CE 16.x)</a:t>
            </a:r>
          </a:p>
          <a:p>
            <a:r>
              <a:rPr lang="en-US" dirty="0"/>
              <a:t>Problem</a:t>
            </a:r>
          </a:p>
          <a:p>
            <a:pPr lvl="1"/>
            <a:r>
              <a:rPr lang="en-US" dirty="0"/>
              <a:t>All SDC implementations have </a:t>
            </a:r>
            <a:r>
              <a:rPr lang="en-US" i="1" dirty="0"/>
              <a:t>significant</a:t>
            </a:r>
            <a:r>
              <a:rPr lang="en-US" dirty="0"/>
              <a:t> scalability issues</a:t>
            </a:r>
          </a:p>
          <a:p>
            <a:pPr lvl="2"/>
            <a:r>
              <a:rPr lang="en-US" dirty="0"/>
              <a:t>Requires hybrid MPP + SDC for any form of real pay-off (e.g. Oracle </a:t>
            </a:r>
            <a:r>
              <a:rPr lang="en-US" dirty="0" err="1"/>
              <a:t>Exadata</a:t>
            </a:r>
            <a:r>
              <a:rPr lang="en-US" dirty="0"/>
              <a:t>™)</a:t>
            </a:r>
          </a:p>
          <a:p>
            <a:pPr lvl="2"/>
            <a:r>
              <a:rPr lang="en-US" dirty="0"/>
              <a:t>Scalability is highly dependent on the </a:t>
            </a:r>
            <a:r>
              <a:rPr lang="en-US" dirty="0" smtClean="0"/>
              <a:t>application – e.g. read isolation vs. writes</a:t>
            </a:r>
            <a:endParaRPr lang="en-US" dirty="0"/>
          </a:p>
          <a:p>
            <a:pPr lvl="1"/>
            <a:r>
              <a:rPr lang="en-US" dirty="0"/>
              <a:t>Unfortunately most IT expectations were pipe dreams of clustering dozens of smaller boxes</a:t>
            </a:r>
          </a:p>
          <a:p>
            <a:pPr lvl="2"/>
            <a:r>
              <a:rPr lang="en-US" dirty="0"/>
              <a:t>Far cheaper, easier, faster, more efficient to scale SMP</a:t>
            </a:r>
          </a:p>
        </p:txBody>
      </p:sp>
      <p:sp>
        <p:nvSpPr>
          <p:cNvPr id="15" name="Line 13"/>
          <p:cNvSpPr>
            <a:spLocks noChangeShapeType="1"/>
          </p:cNvSpPr>
          <p:nvPr/>
        </p:nvSpPr>
        <p:spPr bwMode="auto">
          <a:xfrm>
            <a:off x="10354481" y="3785422"/>
            <a:ext cx="0" cy="2484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Rectangle 11"/>
          <p:cNvSpPr>
            <a:spLocks noChangeArrowheads="1"/>
          </p:cNvSpPr>
          <p:nvPr/>
        </p:nvSpPr>
        <p:spPr bwMode="auto">
          <a:xfrm>
            <a:off x="9277825" y="4033865"/>
            <a:ext cx="2151534" cy="62071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00CC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1" name="Elbow Connector 10"/>
          <p:cNvCxnSpPr/>
          <p:nvPr/>
        </p:nvCxnSpPr>
        <p:spPr>
          <a:xfrm rot="16200000" flipH="1">
            <a:off x="10134699" y="2252227"/>
            <a:ext cx="12700" cy="2560320"/>
          </a:xfrm>
          <a:prstGeom prst="bentConnector3">
            <a:avLst>
              <a:gd name="adj1" fmla="val 205715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710796" y="3526036"/>
            <a:ext cx="1" cy="2593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0530394" y="3526036"/>
            <a:ext cx="1" cy="2593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84342" y="3215767"/>
            <a:ext cx="755075" cy="322971"/>
          </a:xfrm>
          <a:prstGeom prst="rect">
            <a:avLst/>
          </a:prstGeom>
          <a:noFill/>
          <a:ln w="9525">
            <a:noFill/>
            <a:miter lim="800000"/>
            <a:headEnd/>
            <a:tailEnd/>
          </a:ln>
        </p:spPr>
      </p:pic>
      <p:pic>
        <p:nvPicPr>
          <p:cNvPr id="32" name="Picture 22" descr="ASE FINAL LOGO - 2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9947" y="3161158"/>
            <a:ext cx="423863" cy="423862"/>
          </a:xfrm>
          <a:prstGeom prst="rect">
            <a:avLst/>
          </a:prstGeom>
          <a:noFill/>
          <a:ln w="9525">
            <a:noFill/>
            <a:miter lim="800000"/>
            <a:headEnd/>
            <a:tailEnd/>
          </a:ln>
        </p:spPr>
      </p:pic>
      <p:pic>
        <p:nvPicPr>
          <p:cNvPr id="49" name="Picture 48"/>
          <p:cNvPicPr>
            <a:picLocks noChangeAspect="1"/>
          </p:cNvPicPr>
          <p:nvPr/>
        </p:nvPicPr>
        <p:blipFill>
          <a:blip r:embed="rId4" cstate="screen">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9825504" y="4094251"/>
            <a:ext cx="532123" cy="499937"/>
          </a:xfrm>
          <a:prstGeom prst="rect">
            <a:avLst/>
          </a:prstGeom>
        </p:spPr>
      </p:pic>
      <p:pic>
        <p:nvPicPr>
          <p:cNvPr id="54"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19921" y="3215767"/>
            <a:ext cx="755075" cy="322971"/>
          </a:xfrm>
          <a:prstGeom prst="rect">
            <a:avLst/>
          </a:prstGeom>
          <a:noFill/>
          <a:ln w="9525">
            <a:noFill/>
            <a:miter lim="800000"/>
            <a:headEnd/>
            <a:tailEnd/>
          </a:ln>
        </p:spPr>
      </p:pic>
      <p:pic>
        <p:nvPicPr>
          <p:cNvPr id="55"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55500" y="3215767"/>
            <a:ext cx="755075" cy="322971"/>
          </a:xfrm>
          <a:prstGeom prst="rect">
            <a:avLst/>
          </a:prstGeom>
          <a:noFill/>
          <a:ln w="9525">
            <a:noFill/>
            <a:miter lim="800000"/>
            <a:headEnd/>
            <a:tailEnd/>
          </a:ln>
        </p:spPr>
      </p:pic>
      <p:pic>
        <p:nvPicPr>
          <p:cNvPr id="5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91080" y="3215767"/>
            <a:ext cx="755075" cy="322971"/>
          </a:xfrm>
          <a:prstGeom prst="rect">
            <a:avLst/>
          </a:prstGeom>
          <a:noFill/>
          <a:ln w="9525">
            <a:noFill/>
            <a:miter lim="800000"/>
            <a:headEnd/>
            <a:tailEnd/>
          </a:ln>
        </p:spPr>
      </p:pic>
      <p:pic>
        <p:nvPicPr>
          <p:cNvPr id="57" name="Picture 22" descr="ASE FINAL LOGO - 2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5880" y="3161158"/>
            <a:ext cx="423863" cy="423862"/>
          </a:xfrm>
          <a:prstGeom prst="rect">
            <a:avLst/>
          </a:prstGeom>
          <a:noFill/>
          <a:ln w="9525">
            <a:noFill/>
            <a:miter lim="800000"/>
            <a:headEnd/>
            <a:tailEnd/>
          </a:ln>
        </p:spPr>
      </p:pic>
      <p:pic>
        <p:nvPicPr>
          <p:cNvPr id="58" name="Picture 22" descr="ASE FINAL LOGO - 2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24461" y="3148432"/>
            <a:ext cx="423863" cy="423862"/>
          </a:xfrm>
          <a:prstGeom prst="rect">
            <a:avLst/>
          </a:prstGeom>
          <a:noFill/>
          <a:ln w="9525">
            <a:noFill/>
            <a:miter lim="800000"/>
            <a:headEnd/>
            <a:tailEnd/>
          </a:ln>
        </p:spPr>
      </p:pic>
      <p:pic>
        <p:nvPicPr>
          <p:cNvPr id="59" name="Picture 22" descr="ASE FINAL LOGO - 2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09610" y="3161158"/>
            <a:ext cx="423863" cy="423862"/>
          </a:xfrm>
          <a:prstGeom prst="rect">
            <a:avLst/>
          </a:prstGeom>
          <a:noFill/>
          <a:ln w="9525">
            <a:noFill/>
            <a:miter lim="800000"/>
            <a:headEnd/>
            <a:tailEnd/>
          </a:ln>
        </p:spPr>
      </p:pic>
      <p:pic>
        <p:nvPicPr>
          <p:cNvPr id="60" name="Picture 5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289638" y="4094252"/>
            <a:ext cx="532123" cy="499937"/>
          </a:xfrm>
          <a:prstGeom prst="rect">
            <a:avLst/>
          </a:prstGeom>
        </p:spPr>
      </p:pic>
      <p:pic>
        <p:nvPicPr>
          <p:cNvPr id="61" name="Picture 60"/>
          <p:cNvPicPr>
            <a:picLocks noChangeAspect="1"/>
          </p:cNvPicPr>
          <p:nvPr/>
        </p:nvPicPr>
        <p:blipFill>
          <a:blip r:embed="rId4" cstate="screen">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0361370" y="4100514"/>
            <a:ext cx="532123" cy="499937"/>
          </a:xfrm>
          <a:prstGeom prst="rect">
            <a:avLst/>
          </a:prstGeom>
        </p:spPr>
      </p:pic>
      <p:pic>
        <p:nvPicPr>
          <p:cNvPr id="62" name="Picture 61"/>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897235" y="4100514"/>
            <a:ext cx="532123" cy="499937"/>
          </a:xfrm>
          <a:prstGeom prst="rect">
            <a:avLst/>
          </a:prstGeom>
        </p:spPr>
      </p:pic>
    </p:spTree>
    <p:extLst>
      <p:ext uri="{BB962C8B-B14F-4D97-AF65-F5344CB8AC3E}">
        <p14:creationId xmlns:p14="http://schemas.microsoft.com/office/powerpoint/2010/main" val="1863728826"/>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N+1 / N+M Availability</a:t>
            </a:r>
            <a:endParaRPr lang="en-US" dirty="0"/>
          </a:p>
        </p:txBody>
      </p:sp>
      <p:sp>
        <p:nvSpPr>
          <p:cNvPr id="3" name="Text Placeholder 2"/>
          <p:cNvSpPr>
            <a:spLocks noGrp="1"/>
          </p:cNvSpPr>
          <p:nvPr>
            <p:ph type="body" sz="quarter" idx="11"/>
          </p:nvPr>
        </p:nvSpPr>
        <p:spPr>
          <a:xfrm>
            <a:off x="432112" y="1456343"/>
            <a:ext cx="6977979" cy="4924833"/>
          </a:xfrm>
        </p:spPr>
        <p:txBody>
          <a:bodyPr>
            <a:normAutofit fontScale="92500" lnSpcReduction="20000"/>
          </a:bodyPr>
          <a:lstStyle/>
          <a:p>
            <a:r>
              <a:rPr lang="en-US" dirty="0" smtClean="0"/>
              <a:t>Multiple applications consolidated onto single cluster</a:t>
            </a:r>
            <a:endParaRPr lang="en-US" dirty="0"/>
          </a:p>
          <a:p>
            <a:pPr lvl="1"/>
            <a:r>
              <a:rPr lang="en-US" dirty="0" smtClean="0"/>
              <a:t>Each application/database has a primary node</a:t>
            </a:r>
          </a:p>
          <a:p>
            <a:pPr lvl="1"/>
            <a:r>
              <a:rPr lang="en-US" dirty="0" smtClean="0"/>
              <a:t>One or more spares in case of failover or hardware/OS maintenance</a:t>
            </a:r>
          </a:p>
          <a:p>
            <a:pPr lvl="1"/>
            <a:r>
              <a:rPr lang="en-US" dirty="0" smtClean="0"/>
              <a:t>In case of multiple failures, some apps may be running on a single host</a:t>
            </a:r>
          </a:p>
          <a:p>
            <a:pPr lvl="1"/>
            <a:r>
              <a:rPr lang="en-US" dirty="0" smtClean="0"/>
              <a:t>SIDB (HA only) or </a:t>
            </a:r>
            <a:r>
              <a:rPr lang="en-US" i="1" u="sng" dirty="0" smtClean="0"/>
              <a:t>light</a:t>
            </a:r>
            <a:r>
              <a:rPr lang="en-US" dirty="0" smtClean="0"/>
              <a:t> data sharing (not scalability)</a:t>
            </a:r>
          </a:p>
          <a:p>
            <a:pPr lvl="2"/>
            <a:r>
              <a:rPr lang="en-US" i="1" u="sng" dirty="0"/>
              <a:t>Light</a:t>
            </a:r>
            <a:r>
              <a:rPr lang="en-US" dirty="0"/>
              <a:t> data sharing (via single system image) could reduce need to replicate data between systems</a:t>
            </a:r>
          </a:p>
          <a:p>
            <a:pPr lvl="3"/>
            <a:r>
              <a:rPr lang="en-US" dirty="0"/>
              <a:t>E.g. Shipping application could look up customer address from CRM or Order Entry </a:t>
            </a:r>
            <a:r>
              <a:rPr lang="en-US" dirty="0" smtClean="0"/>
              <a:t>system</a:t>
            </a:r>
          </a:p>
          <a:p>
            <a:r>
              <a:rPr lang="en-US" dirty="0" smtClean="0"/>
              <a:t>Use Case Consideration</a:t>
            </a:r>
          </a:p>
          <a:p>
            <a:pPr lvl="1"/>
            <a:r>
              <a:rPr lang="en-US" dirty="0" smtClean="0"/>
              <a:t>Light data sharing could involve cluster overhead/impact on application</a:t>
            </a:r>
          </a:p>
          <a:p>
            <a:pPr lvl="2"/>
            <a:r>
              <a:rPr lang="en-US" dirty="0" smtClean="0"/>
              <a:t>Need to balance the overhead of cluster vs. the reduced latency/complexity of not replicating data</a:t>
            </a:r>
          </a:p>
          <a:p>
            <a:pPr lvl="1"/>
            <a:r>
              <a:rPr lang="en-US" dirty="0" smtClean="0"/>
              <a:t>Simplifies runtime user administration</a:t>
            </a:r>
          </a:p>
          <a:p>
            <a:pPr lvl="2"/>
            <a:r>
              <a:rPr lang="en-US" dirty="0" smtClean="0"/>
              <a:t>Single login on cluster vs. multiple for each app</a:t>
            </a:r>
            <a:endParaRPr lang="en-US" dirty="0"/>
          </a:p>
        </p:txBody>
      </p:sp>
      <p:sp>
        <p:nvSpPr>
          <p:cNvPr id="15" name="Line 13"/>
          <p:cNvSpPr>
            <a:spLocks noChangeShapeType="1"/>
          </p:cNvSpPr>
          <p:nvPr/>
        </p:nvSpPr>
        <p:spPr bwMode="auto">
          <a:xfrm>
            <a:off x="9525496" y="3839634"/>
            <a:ext cx="889" cy="194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Rectangle 11"/>
          <p:cNvSpPr>
            <a:spLocks noChangeArrowheads="1"/>
          </p:cNvSpPr>
          <p:nvPr/>
        </p:nvSpPr>
        <p:spPr bwMode="auto">
          <a:xfrm>
            <a:off x="8449729" y="4033865"/>
            <a:ext cx="2151534" cy="62071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00CC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20" name="Straight Connector 19"/>
          <p:cNvCxnSpPr/>
          <p:nvPr/>
        </p:nvCxnSpPr>
        <p:spPr>
          <a:xfrm flipH="1">
            <a:off x="8882700" y="3569166"/>
            <a:ext cx="1" cy="2593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9702298" y="3569166"/>
            <a:ext cx="1" cy="2593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6246" y="3215767"/>
            <a:ext cx="755075" cy="322971"/>
          </a:xfrm>
          <a:prstGeom prst="rect">
            <a:avLst/>
          </a:prstGeom>
          <a:noFill/>
          <a:ln w="9525">
            <a:noFill/>
            <a:miter lim="800000"/>
            <a:headEnd/>
            <a:tailEnd/>
          </a:ln>
        </p:spPr>
      </p:pic>
      <p:pic>
        <p:nvPicPr>
          <p:cNvPr id="32" name="Picture 22" descr="ASE FINAL LOGO - 2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1851" y="3161158"/>
            <a:ext cx="423863" cy="423862"/>
          </a:xfrm>
          <a:prstGeom prst="rect">
            <a:avLst/>
          </a:prstGeom>
          <a:noFill/>
          <a:ln w="9525">
            <a:noFill/>
            <a:miter lim="800000"/>
            <a:headEnd/>
            <a:tailEnd/>
          </a:ln>
        </p:spPr>
      </p:pic>
      <p:pic>
        <p:nvPicPr>
          <p:cNvPr id="49" name="Picture 48"/>
          <p:cNvPicPr>
            <a:picLocks noChangeAspect="1"/>
          </p:cNvPicPr>
          <p:nvPr/>
        </p:nvPicPr>
        <p:blipFill>
          <a:blip r:embed="rId4" cstate="screen">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97408" y="4094251"/>
            <a:ext cx="532123" cy="499937"/>
          </a:xfrm>
          <a:prstGeom prst="rect">
            <a:avLst/>
          </a:prstGeom>
        </p:spPr>
      </p:pic>
      <p:pic>
        <p:nvPicPr>
          <p:cNvPr id="54"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91825" y="3215767"/>
            <a:ext cx="755075" cy="322971"/>
          </a:xfrm>
          <a:prstGeom prst="rect">
            <a:avLst/>
          </a:prstGeom>
          <a:noFill/>
          <a:ln w="9525">
            <a:noFill/>
            <a:miter lim="800000"/>
            <a:headEnd/>
            <a:tailEnd/>
          </a:ln>
        </p:spPr>
      </p:pic>
      <p:pic>
        <p:nvPicPr>
          <p:cNvPr id="55"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27404" y="3215767"/>
            <a:ext cx="755075" cy="322971"/>
          </a:xfrm>
          <a:prstGeom prst="rect">
            <a:avLst/>
          </a:prstGeom>
          <a:noFill/>
          <a:ln w="9525">
            <a:noFill/>
            <a:miter lim="800000"/>
            <a:headEnd/>
            <a:tailEnd/>
          </a:ln>
        </p:spPr>
      </p:pic>
      <p:pic>
        <p:nvPicPr>
          <p:cNvPr id="5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2984" y="3215767"/>
            <a:ext cx="755075" cy="322971"/>
          </a:xfrm>
          <a:prstGeom prst="rect">
            <a:avLst/>
          </a:prstGeom>
          <a:noFill/>
          <a:ln w="9525">
            <a:noFill/>
            <a:miter lim="800000"/>
            <a:headEnd/>
            <a:tailEnd/>
          </a:ln>
        </p:spPr>
      </p:pic>
      <p:pic>
        <p:nvPicPr>
          <p:cNvPr id="57" name="Picture 22" descr="ASE FINAL LOGO - 2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97784" y="3161158"/>
            <a:ext cx="423863" cy="423862"/>
          </a:xfrm>
          <a:prstGeom prst="rect">
            <a:avLst/>
          </a:prstGeom>
          <a:noFill/>
          <a:ln w="9525">
            <a:noFill/>
            <a:miter lim="800000"/>
            <a:headEnd/>
            <a:tailEnd/>
          </a:ln>
        </p:spPr>
      </p:pic>
      <p:pic>
        <p:nvPicPr>
          <p:cNvPr id="58" name="Picture 22" descr="ASE FINAL LOGO - 2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96365" y="3148432"/>
            <a:ext cx="423863" cy="423862"/>
          </a:xfrm>
          <a:prstGeom prst="rect">
            <a:avLst/>
          </a:prstGeom>
          <a:noFill/>
          <a:ln w="9525">
            <a:noFill/>
            <a:miter lim="800000"/>
            <a:headEnd/>
            <a:tailEnd/>
          </a:ln>
        </p:spPr>
      </p:pic>
      <p:pic>
        <p:nvPicPr>
          <p:cNvPr id="59" name="Picture 22" descr="ASE FINAL LOGO - 2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81514" y="3161158"/>
            <a:ext cx="423863" cy="423862"/>
          </a:xfrm>
          <a:prstGeom prst="rect">
            <a:avLst/>
          </a:prstGeom>
          <a:noFill/>
          <a:ln w="9525">
            <a:noFill/>
            <a:miter lim="800000"/>
            <a:headEnd/>
            <a:tailEnd/>
          </a:ln>
        </p:spPr>
      </p:pic>
      <p:pic>
        <p:nvPicPr>
          <p:cNvPr id="60" name="Picture 5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461542" y="4094252"/>
            <a:ext cx="532123" cy="499937"/>
          </a:xfrm>
          <a:prstGeom prst="rect">
            <a:avLst/>
          </a:prstGeom>
        </p:spPr>
      </p:pic>
      <p:pic>
        <p:nvPicPr>
          <p:cNvPr id="61" name="Picture 60"/>
          <p:cNvPicPr>
            <a:picLocks noChangeAspect="1"/>
          </p:cNvPicPr>
          <p:nvPr/>
        </p:nvPicPr>
        <p:blipFill>
          <a:blip r:embed="rId4" cstate="screen">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533274" y="4100514"/>
            <a:ext cx="532123" cy="499937"/>
          </a:xfrm>
          <a:prstGeom prst="rect">
            <a:avLst/>
          </a:prstGeom>
        </p:spPr>
      </p:pic>
      <p:pic>
        <p:nvPicPr>
          <p:cNvPr id="62" name="Picture 61"/>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069139" y="4100514"/>
            <a:ext cx="532123" cy="499937"/>
          </a:xfrm>
          <a:prstGeom prst="rect">
            <a:avLst/>
          </a:prstGeom>
        </p:spPr>
      </p:pic>
      <p:pic>
        <p:nvPicPr>
          <p:cNvPr id="21" name="Picture 63" descr="C:\Users\i826459\AppData\Local\Microsoft\Windows\Temporary Internet Files\Content.IE5\2G0Q52HV\MC90043394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19676" y="1453053"/>
            <a:ext cx="745721" cy="7457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5" descr="C:\Users\i826459\AppData\Local\Microsoft\Windows\Temporary Internet Files\Content.IE5\PDW4JUXI\MC900433942[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0253" y="1339299"/>
            <a:ext cx="859475" cy="8594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6" descr="C:\Users\i826459\AppData\Local\Microsoft\Windows\Temporary Internet Files\Content.IE5\1ZTQ2Y1E\MC900433944[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6229" y="1421534"/>
            <a:ext cx="777240" cy="7772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7" descr="C:\Users\i826459\AppData\Local\Microsoft\Windows\Temporary Internet Files\Content.IE5\2G0Q52HV\MC900433941[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02869" y="1394105"/>
            <a:ext cx="804669" cy="80466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stCxn id="40" idx="2"/>
            <a:endCxn id="32" idx="0"/>
          </p:cNvCxnSpPr>
          <p:nvPr/>
        </p:nvCxnSpPr>
        <p:spPr>
          <a:xfrm>
            <a:off x="8026887" y="2533781"/>
            <a:ext cx="6896" cy="627377"/>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2" idx="2"/>
            <a:endCxn id="60" idx="0"/>
          </p:cNvCxnSpPr>
          <p:nvPr/>
        </p:nvCxnSpPr>
        <p:spPr>
          <a:xfrm>
            <a:off x="8033783" y="3585020"/>
            <a:ext cx="693821" cy="509232"/>
          </a:xfrm>
          <a:prstGeom prst="straightConnector1">
            <a:avLst/>
          </a:prstGeom>
          <a:ln w="28575">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57" idx="0"/>
          </p:cNvCxnSpPr>
          <p:nvPr/>
        </p:nvCxnSpPr>
        <p:spPr>
          <a:xfrm>
            <a:off x="8892282" y="2533781"/>
            <a:ext cx="17434" cy="627377"/>
          </a:xfrm>
          <a:prstGeom prst="straightConnector1">
            <a:avLst/>
          </a:prstGeom>
          <a:ln w="28575">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57" idx="2"/>
            <a:endCxn id="49" idx="0"/>
          </p:cNvCxnSpPr>
          <p:nvPr/>
        </p:nvCxnSpPr>
        <p:spPr>
          <a:xfrm>
            <a:off x="8909716" y="3585020"/>
            <a:ext cx="353754" cy="509231"/>
          </a:xfrm>
          <a:prstGeom prst="straightConnector1">
            <a:avLst/>
          </a:prstGeom>
          <a:ln w="28575">
            <a:solidFill>
              <a:schemeClr val="accent4">
                <a:lumMod val="60000"/>
                <a:lumOff val="4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58" idx="0"/>
          </p:cNvCxnSpPr>
          <p:nvPr/>
        </p:nvCxnSpPr>
        <p:spPr>
          <a:xfrm>
            <a:off x="9704941" y="2533781"/>
            <a:ext cx="3356" cy="614651"/>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58" idx="2"/>
            <a:endCxn id="61" idx="0"/>
          </p:cNvCxnSpPr>
          <p:nvPr/>
        </p:nvCxnSpPr>
        <p:spPr>
          <a:xfrm>
            <a:off x="9708297" y="3572294"/>
            <a:ext cx="91039" cy="528220"/>
          </a:xfrm>
          <a:prstGeom prst="straightConnector1">
            <a:avLst/>
          </a:prstGeom>
          <a:ln w="28575">
            <a:solidFill>
              <a:srgbClr val="7030A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59" idx="0"/>
          </p:cNvCxnSpPr>
          <p:nvPr/>
        </p:nvCxnSpPr>
        <p:spPr>
          <a:xfrm flipH="1">
            <a:off x="10593446" y="2533781"/>
            <a:ext cx="7817" cy="627377"/>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9" idx="2"/>
            <a:endCxn id="62" idx="0"/>
          </p:cNvCxnSpPr>
          <p:nvPr/>
        </p:nvCxnSpPr>
        <p:spPr>
          <a:xfrm flipH="1">
            <a:off x="10335201" y="3585020"/>
            <a:ext cx="258245" cy="515494"/>
          </a:xfrm>
          <a:prstGeom prst="straightConnector1">
            <a:avLst/>
          </a:prstGeom>
          <a:ln w="28575">
            <a:solidFill>
              <a:schemeClr val="accent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48"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07538" y="3215767"/>
            <a:ext cx="755075" cy="322971"/>
          </a:xfrm>
          <a:prstGeom prst="rect">
            <a:avLst/>
          </a:prstGeom>
          <a:noFill/>
          <a:ln w="9525">
            <a:noFill/>
            <a:miter lim="800000"/>
            <a:headEnd/>
            <a:tailEnd/>
          </a:ln>
        </p:spPr>
      </p:pic>
      <p:pic>
        <p:nvPicPr>
          <p:cNvPr id="50" name="Picture 22" descr="ASE FINAL LOGO - 2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26068" y="3161158"/>
            <a:ext cx="423863" cy="423862"/>
          </a:xfrm>
          <a:prstGeom prst="rect">
            <a:avLst/>
          </a:prstGeom>
          <a:noFill/>
          <a:ln w="9525">
            <a:noFill/>
            <a:miter lim="800000"/>
            <a:headEnd/>
            <a:tailEnd/>
          </a:ln>
        </p:spPr>
      </p:pic>
      <p:cxnSp>
        <p:nvCxnSpPr>
          <p:cNvPr id="51" name="Straight Connector 50"/>
          <p:cNvCxnSpPr/>
          <p:nvPr/>
        </p:nvCxnSpPr>
        <p:spPr>
          <a:xfrm flipH="1">
            <a:off x="10590755" y="3583382"/>
            <a:ext cx="1" cy="2593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11437998" y="3572294"/>
            <a:ext cx="1" cy="2593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8026887" y="3576394"/>
            <a:ext cx="1" cy="2593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033783" y="3840305"/>
            <a:ext cx="340421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bwMode="gray">
          <a:xfrm>
            <a:off x="7677517" y="2198774"/>
            <a:ext cx="698740" cy="335007"/>
          </a:xfrm>
          <a:prstGeom prst="roundRect">
            <a:avLst/>
          </a:prstGeom>
          <a:solidFill>
            <a:srgbClr val="00B0F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1" i="0" u="none" strike="noStrike" kern="0" cap="none" spc="0" normalizeH="0" baseline="0" noProof="0" dirty="0" smtClean="0">
                <a:ln>
                  <a:noFill/>
                </a:ln>
                <a:effectLst/>
                <a:uLnTx/>
                <a:uFillTx/>
                <a:ea typeface="Arial Unicode MS" pitchFamily="34" charset="-128"/>
                <a:cs typeface="Arial Unicode MS" pitchFamily="34" charset="-128"/>
              </a:rPr>
              <a:t>App 1</a:t>
            </a:r>
          </a:p>
        </p:txBody>
      </p:sp>
      <p:sp>
        <p:nvSpPr>
          <p:cNvPr id="64" name="Rounded Rectangle 63"/>
          <p:cNvSpPr/>
          <p:nvPr/>
        </p:nvSpPr>
        <p:spPr bwMode="gray">
          <a:xfrm>
            <a:off x="8538393" y="2198774"/>
            <a:ext cx="698740" cy="335007"/>
          </a:xfrm>
          <a:prstGeom prst="roundRect">
            <a:avLst/>
          </a:prstGeom>
          <a:solidFill>
            <a:schemeClr val="accent4">
              <a:lumMod val="40000"/>
              <a:lumOff val="60000"/>
            </a:schemeClr>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1" i="0" u="none" strike="noStrike" kern="0" cap="none" spc="0" normalizeH="0" baseline="0" noProof="0" dirty="0" smtClean="0">
                <a:ln>
                  <a:noFill/>
                </a:ln>
                <a:effectLst/>
                <a:uLnTx/>
                <a:uFillTx/>
                <a:ea typeface="Arial Unicode MS" pitchFamily="34" charset="-128"/>
                <a:cs typeface="Arial Unicode MS" pitchFamily="34" charset="-128"/>
              </a:rPr>
              <a:t>App 2</a:t>
            </a:r>
          </a:p>
        </p:txBody>
      </p:sp>
      <p:sp>
        <p:nvSpPr>
          <p:cNvPr id="65" name="Rounded Rectangle 64"/>
          <p:cNvSpPr/>
          <p:nvPr/>
        </p:nvSpPr>
        <p:spPr bwMode="gray">
          <a:xfrm>
            <a:off x="9351792" y="2202140"/>
            <a:ext cx="698740" cy="335007"/>
          </a:xfrm>
          <a:prstGeom prst="roundRect">
            <a:avLst/>
          </a:prstGeom>
          <a:solidFill>
            <a:srgbClr val="CFAFE7"/>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1" i="0" u="none" strike="noStrike" kern="0" cap="none" spc="0" normalizeH="0" baseline="0" noProof="0" dirty="0" smtClean="0">
                <a:ln>
                  <a:noFill/>
                </a:ln>
                <a:effectLst/>
                <a:uLnTx/>
                <a:uFillTx/>
                <a:ea typeface="Arial Unicode MS" pitchFamily="34" charset="-128"/>
                <a:cs typeface="Arial Unicode MS" pitchFamily="34" charset="-128"/>
              </a:rPr>
              <a:t>App 3</a:t>
            </a:r>
          </a:p>
        </p:txBody>
      </p:sp>
      <p:sp>
        <p:nvSpPr>
          <p:cNvPr id="66" name="Rounded Rectangle 65"/>
          <p:cNvSpPr/>
          <p:nvPr/>
        </p:nvSpPr>
        <p:spPr bwMode="gray">
          <a:xfrm>
            <a:off x="10246759" y="2208872"/>
            <a:ext cx="698740" cy="335007"/>
          </a:xfrm>
          <a:prstGeom prst="roundRect">
            <a:avLst/>
          </a:prstGeom>
          <a:solidFill>
            <a:schemeClr val="accent1">
              <a:lumMod val="60000"/>
              <a:lumOff val="40000"/>
            </a:schemeClr>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1" i="0" u="none" strike="noStrike" kern="0" cap="none" spc="0" normalizeH="0" baseline="0" noProof="0" dirty="0" smtClean="0">
                <a:ln>
                  <a:noFill/>
                </a:ln>
                <a:effectLst/>
                <a:uLnTx/>
                <a:uFillTx/>
                <a:ea typeface="Arial Unicode MS" pitchFamily="34" charset="-128"/>
                <a:cs typeface="Arial Unicode MS" pitchFamily="34" charset="-128"/>
              </a:rPr>
              <a:t>App 4</a:t>
            </a:r>
          </a:p>
        </p:txBody>
      </p:sp>
      <p:sp>
        <p:nvSpPr>
          <p:cNvPr id="67" name="TextBox 66"/>
          <p:cNvSpPr txBox="1"/>
          <p:nvPr/>
        </p:nvSpPr>
        <p:spPr>
          <a:xfrm>
            <a:off x="11113996" y="2864729"/>
            <a:ext cx="596317"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b="1" kern="0" dirty="0" smtClean="0">
                <a:ea typeface="Arial Unicode MS" pitchFamily="34" charset="-128"/>
                <a:cs typeface="Arial Unicode MS" pitchFamily="34" charset="-128"/>
              </a:rPr>
              <a:t>(spare)</a:t>
            </a:r>
          </a:p>
        </p:txBody>
      </p:sp>
    </p:spTree>
    <p:extLst>
      <p:ext uri="{BB962C8B-B14F-4D97-AF65-F5344CB8AC3E}">
        <p14:creationId xmlns:p14="http://schemas.microsoft.com/office/powerpoint/2010/main" val="2336059188"/>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the focus on availability …a lesson in scalability</a:t>
            </a:r>
            <a:endParaRPr lang="en-US" dirty="0"/>
          </a:p>
        </p:txBody>
      </p:sp>
      <p:sp>
        <p:nvSpPr>
          <p:cNvPr id="3" name="Text Placeholder 2"/>
          <p:cNvSpPr>
            <a:spLocks noGrp="1"/>
          </p:cNvSpPr>
          <p:nvPr>
            <p:ph type="body" sz="quarter" idx="10"/>
          </p:nvPr>
        </p:nvSpPr>
        <p:spPr/>
        <p:txBody>
          <a:bodyPr>
            <a:normAutofit lnSpcReduction="10000"/>
          </a:bodyPr>
          <a:lstStyle/>
          <a:p>
            <a:r>
              <a:rPr lang="en-US" dirty="0" smtClean="0"/>
              <a:t>FSI customer benchmark (early 2009)</a:t>
            </a:r>
          </a:p>
          <a:p>
            <a:pPr lvl="1"/>
            <a:r>
              <a:rPr lang="en-US" dirty="0" smtClean="0"/>
              <a:t>100+ column wide table with 9 indexes</a:t>
            </a:r>
          </a:p>
          <a:p>
            <a:pPr lvl="1"/>
            <a:r>
              <a:rPr lang="en-US" dirty="0" smtClean="0"/>
              <a:t>Multiple clients slamming inserts (e.g. ~100 concurrent into same table – no partitioning)</a:t>
            </a:r>
          </a:p>
          <a:p>
            <a:pPr lvl="1"/>
            <a:r>
              <a:rPr lang="en-US" dirty="0" smtClean="0"/>
              <a:t>Host was a 6-core (new) quad socket HP DL580</a:t>
            </a:r>
          </a:p>
          <a:p>
            <a:r>
              <a:rPr lang="en-US" dirty="0" smtClean="0"/>
              <a:t>Test Scenario #1 – EMC high end SAN</a:t>
            </a:r>
          </a:p>
          <a:p>
            <a:pPr lvl="1"/>
            <a:r>
              <a:rPr lang="en-US" dirty="0" smtClean="0"/>
              <a:t>Results:  3000 inserts/second</a:t>
            </a:r>
          </a:p>
          <a:p>
            <a:r>
              <a:rPr lang="en-US" dirty="0" smtClean="0"/>
              <a:t>Test Scenario #2 – </a:t>
            </a:r>
            <a:r>
              <a:rPr lang="en-US" dirty="0" err="1" smtClean="0"/>
              <a:t>FusionIO</a:t>
            </a:r>
            <a:r>
              <a:rPr lang="en-US" dirty="0" smtClean="0"/>
              <a:t> </a:t>
            </a:r>
            <a:r>
              <a:rPr lang="en-US" dirty="0" err="1" smtClean="0"/>
              <a:t>PCIe</a:t>
            </a:r>
            <a:r>
              <a:rPr lang="en-US" dirty="0" smtClean="0"/>
              <a:t> SSD</a:t>
            </a:r>
          </a:p>
          <a:p>
            <a:pPr lvl="1"/>
            <a:r>
              <a:rPr lang="en-US" dirty="0" smtClean="0"/>
              <a:t>Results: 100000 inserts/second  (33x improvement)</a:t>
            </a:r>
          </a:p>
          <a:p>
            <a:r>
              <a:rPr lang="en-US" dirty="0" smtClean="0"/>
              <a:t>Lessons Learned</a:t>
            </a:r>
          </a:p>
          <a:p>
            <a:pPr lvl="1"/>
            <a:r>
              <a:rPr lang="en-US" dirty="0" smtClean="0"/>
              <a:t>Scalability had nothing to do with CPU or memory limits – it was an IO bottleneck</a:t>
            </a:r>
          </a:p>
          <a:p>
            <a:pPr lvl="1"/>
            <a:r>
              <a:rPr lang="en-US" dirty="0" smtClean="0"/>
              <a:t>Any SDC would have had extreme </a:t>
            </a:r>
            <a:r>
              <a:rPr lang="en-US" dirty="0"/>
              <a:t>difficulty </a:t>
            </a:r>
            <a:r>
              <a:rPr lang="en-US" dirty="0" smtClean="0"/>
              <a:t>(impossible?) scaling 33x due to shared storage</a:t>
            </a:r>
          </a:p>
          <a:p>
            <a:pPr lvl="1"/>
            <a:r>
              <a:rPr lang="en-US" dirty="0" smtClean="0"/>
              <a:t>Non-Host storage may have scalability limits due to HBA limitations similar to disk interface</a:t>
            </a:r>
          </a:p>
          <a:p>
            <a:pPr lvl="2"/>
            <a:r>
              <a:rPr lang="en-US" dirty="0" smtClean="0"/>
              <a:t>E.g. a 8Gbps HBA is barely faster than a SATA 6 interface….   vs. </a:t>
            </a:r>
            <a:r>
              <a:rPr lang="en-US" dirty="0" err="1" smtClean="0"/>
              <a:t>PCIe</a:t>
            </a:r>
            <a:endParaRPr lang="en-US" dirty="0"/>
          </a:p>
        </p:txBody>
      </p:sp>
    </p:spTree>
    <p:extLst>
      <p:ext uri="{BB962C8B-B14F-4D97-AF65-F5344CB8AC3E}">
        <p14:creationId xmlns:p14="http://schemas.microsoft.com/office/powerpoint/2010/main" val="3249231351"/>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reality of horizontal scaling…from Wikipedia </a:t>
            </a:r>
            <a:r>
              <a:rPr lang="en-US" dirty="0" err="1" smtClean="0"/>
              <a:t>wrt</a:t>
            </a:r>
            <a:r>
              <a:rPr lang="en-US" dirty="0" smtClean="0"/>
              <a:t> Oracle RAC™</a:t>
            </a:r>
            <a:endParaRPr lang="en-US" dirty="0"/>
          </a:p>
        </p:txBody>
      </p:sp>
      <p:sp>
        <p:nvSpPr>
          <p:cNvPr id="3" name="TextBox 2"/>
          <p:cNvSpPr txBox="1"/>
          <p:nvPr/>
        </p:nvSpPr>
        <p:spPr>
          <a:xfrm>
            <a:off x="375557" y="1363434"/>
            <a:ext cx="11389179" cy="4555093"/>
          </a:xfrm>
          <a:prstGeom prst="rect">
            <a:avLst/>
          </a:prstGeom>
          <a:noFill/>
        </p:spPr>
        <p:txBody>
          <a:bodyPr wrap="square" lIns="0" tIns="0" rIns="0" bIns="0" rtlCol="0">
            <a:spAutoFit/>
          </a:bodyPr>
          <a:lstStyle/>
          <a:p>
            <a:r>
              <a:rPr lang="en-US" sz="1600" dirty="0"/>
              <a:t>In RAC, the write-transaction must take ownership of the relevant area of the database: typically, this involves a request across the cluster interconnection (local IP network) to transfer the </a:t>
            </a:r>
            <a:r>
              <a:rPr lang="en-US" sz="1600" dirty="0">
                <a:hlinkClick r:id="rId2" tooltip="Block (data storage)"/>
              </a:rPr>
              <a:t>data-block</a:t>
            </a:r>
            <a:r>
              <a:rPr lang="en-US" sz="1600" dirty="0"/>
              <a:t> ownership from another node to the one wishing to do the write. </a:t>
            </a:r>
            <a:r>
              <a:rPr lang="en-US" sz="1600" dirty="0">
                <a:solidFill>
                  <a:srgbClr val="C00000"/>
                </a:solidFill>
              </a:rPr>
              <a:t>This takes a relatively long time (from a few to tens of </a:t>
            </a:r>
            <a:r>
              <a:rPr lang="en-US" sz="1600" dirty="0">
                <a:solidFill>
                  <a:srgbClr val="C00000"/>
                </a:solidFill>
                <a:hlinkClick r:id="rId3" tooltip="Millisecond"/>
              </a:rPr>
              <a:t>milliseconds</a:t>
            </a:r>
            <a:r>
              <a:rPr lang="en-US" sz="1600" dirty="0">
                <a:solidFill>
                  <a:srgbClr val="C00000"/>
                </a:solidFill>
              </a:rPr>
              <a:t>) compared to single database-node using in-memory operations</a:t>
            </a:r>
            <a:r>
              <a:rPr lang="en-US" sz="1600" dirty="0"/>
              <a:t>. For many types of applications, the time spent coordinating block access across systems is low relative to the many operations on the system, and RAC will </a:t>
            </a:r>
            <a:r>
              <a:rPr lang="en-US" sz="1600" dirty="0">
                <a:hlinkClick r:id="rId4" tooltip="Scalability"/>
              </a:rPr>
              <a:t>scale</a:t>
            </a:r>
            <a:r>
              <a:rPr lang="en-US" sz="1600" dirty="0"/>
              <a:t> comparably to a single system.</a:t>
            </a:r>
            <a:r>
              <a:rPr lang="en-US" sz="1600" baseline="30000" dirty="0"/>
              <a:t>[</a:t>
            </a:r>
            <a:r>
              <a:rPr lang="en-US" sz="1600" u="sng" baseline="30000" dirty="0">
                <a:hlinkClick r:id="rId5" tooltip="Wikipedia:Citation needed"/>
              </a:rPr>
              <a:t>citation needed</a:t>
            </a:r>
            <a:r>
              <a:rPr lang="en-US" sz="1600" baseline="30000" dirty="0"/>
              <a:t>]</a:t>
            </a:r>
            <a:r>
              <a:rPr lang="en-US" sz="1600" dirty="0"/>
              <a:t> </a:t>
            </a:r>
            <a:r>
              <a:rPr lang="en-US" sz="1600" dirty="0">
                <a:solidFill>
                  <a:srgbClr val="0070C0"/>
                </a:solidFill>
              </a:rPr>
              <a:t>Moreover, high read-transactional databases (such as </a:t>
            </a:r>
            <a:r>
              <a:rPr lang="en-US" sz="1600" dirty="0">
                <a:solidFill>
                  <a:srgbClr val="0070C0"/>
                </a:solidFill>
                <a:hlinkClick r:id="rId6" tooltip="Data warehousing"/>
              </a:rPr>
              <a:t>data-warehousing</a:t>
            </a:r>
            <a:r>
              <a:rPr lang="en-US" sz="1600" dirty="0">
                <a:solidFill>
                  <a:srgbClr val="0070C0"/>
                </a:solidFill>
              </a:rPr>
              <a:t> applications) work very well under RAC</a:t>
            </a:r>
            <a:r>
              <a:rPr lang="en-US" sz="1600" dirty="0"/>
              <a:t>, </a:t>
            </a:r>
            <a:r>
              <a:rPr lang="en-US" sz="1600" dirty="0">
                <a:solidFill>
                  <a:srgbClr val="C00000"/>
                </a:solidFill>
              </a:rPr>
              <a:t>as no need for ownership-transfer exists</a:t>
            </a:r>
            <a:r>
              <a:rPr lang="en-US" sz="1600" dirty="0"/>
              <a:t>. (Oracle 11g has made many enhancements in this area and performs a lot better than earlier versions for read-only workloads.</a:t>
            </a:r>
            <a:r>
              <a:rPr lang="en-US" sz="1600" baseline="30000" dirty="0"/>
              <a:t>[</a:t>
            </a:r>
            <a:r>
              <a:rPr lang="en-US" sz="1600" u="sng" baseline="30000" dirty="0">
                <a:hlinkClick r:id="rId5" tooltip="Wikipedia:Citation needed"/>
              </a:rPr>
              <a:t>citation needed</a:t>
            </a:r>
            <a:r>
              <a:rPr lang="en-US" sz="1600" baseline="30000" dirty="0"/>
              <a:t>]</a:t>
            </a:r>
            <a:r>
              <a:rPr lang="en-US" sz="1600" dirty="0"/>
              <a:t>)</a:t>
            </a:r>
          </a:p>
          <a:p>
            <a:endParaRPr lang="en-US" sz="1600" dirty="0" smtClean="0"/>
          </a:p>
          <a:p>
            <a:r>
              <a:rPr lang="en-US" sz="1600" dirty="0" smtClean="0"/>
              <a:t>…</a:t>
            </a:r>
          </a:p>
          <a:p>
            <a:endParaRPr lang="en-US" sz="1600" dirty="0" smtClean="0"/>
          </a:p>
          <a:p>
            <a:r>
              <a:rPr lang="en-US" sz="1600" dirty="0" smtClean="0">
                <a:solidFill>
                  <a:srgbClr val="0070C0"/>
                </a:solidFill>
              </a:rPr>
              <a:t>For </a:t>
            </a:r>
            <a:r>
              <a:rPr lang="en-US" sz="1600" dirty="0">
                <a:solidFill>
                  <a:srgbClr val="0070C0"/>
                </a:solidFill>
              </a:rPr>
              <a:t>some</a:t>
            </a:r>
            <a:r>
              <a:rPr lang="en-US" sz="1600" baseline="30000" dirty="0">
                <a:solidFill>
                  <a:srgbClr val="0070C0"/>
                </a:solidFill>
              </a:rPr>
              <a:t>[</a:t>
            </a:r>
            <a:r>
              <a:rPr lang="en-US" sz="1600" u="sng" baseline="30000" dirty="0">
                <a:solidFill>
                  <a:srgbClr val="0070C0"/>
                </a:solidFill>
                <a:hlinkClick r:id="rId7" tooltip="Wikipedia:Avoid weasel words"/>
              </a:rPr>
              <a:t>which?</a:t>
            </a:r>
            <a:r>
              <a:rPr lang="en-US" sz="1600" baseline="30000" dirty="0">
                <a:solidFill>
                  <a:srgbClr val="0070C0"/>
                </a:solidFill>
              </a:rPr>
              <a:t>]</a:t>
            </a:r>
            <a:r>
              <a:rPr lang="en-US" sz="1600" dirty="0">
                <a:solidFill>
                  <a:srgbClr val="0070C0"/>
                </a:solidFill>
              </a:rPr>
              <a:t> applications, RAC may require careful application partitioning to enhance </a:t>
            </a:r>
            <a:r>
              <a:rPr lang="en-US" sz="1600" dirty="0">
                <a:solidFill>
                  <a:srgbClr val="0070C0"/>
                </a:solidFill>
                <a:hlinkClick r:id="rId8" tooltip="Performance"/>
              </a:rPr>
              <a:t>performance</a:t>
            </a:r>
            <a:r>
              <a:rPr lang="en-US" sz="1600" dirty="0"/>
              <a:t>. An application that scales </a:t>
            </a:r>
            <a:r>
              <a:rPr lang="en-US" sz="1600" dirty="0">
                <a:hlinkClick r:id="rId9" tooltip="Linearly"/>
              </a:rPr>
              <a:t>linearly</a:t>
            </a:r>
            <a:r>
              <a:rPr lang="en-US" sz="1600" dirty="0"/>
              <a:t> on an </a:t>
            </a:r>
            <a:r>
              <a:rPr lang="en-US" sz="1600" dirty="0">
                <a:hlinkClick r:id="rId10" tooltip="Symmetric multiprocessing"/>
              </a:rPr>
              <a:t>SMP</a:t>
            </a:r>
            <a:r>
              <a:rPr lang="en-US" sz="1600" dirty="0"/>
              <a:t> machine </a:t>
            </a:r>
            <a:r>
              <a:rPr lang="en-US" sz="1600" i="1" dirty="0">
                <a:solidFill>
                  <a:srgbClr val="0070C0"/>
                </a:solidFill>
              </a:rPr>
              <a:t>may</a:t>
            </a:r>
            <a:r>
              <a:rPr lang="en-US" sz="1600" dirty="0">
                <a:solidFill>
                  <a:srgbClr val="0070C0"/>
                </a:solidFill>
              </a:rPr>
              <a:t> </a:t>
            </a:r>
            <a:r>
              <a:rPr lang="en-US" sz="1600" dirty="0"/>
              <a:t>scale linearly under RAC. However, if the application cannot scale linearly on SMP, it will not scale when ported to RAC. </a:t>
            </a:r>
            <a:r>
              <a:rPr lang="en-US" sz="1600" dirty="0">
                <a:solidFill>
                  <a:srgbClr val="C00000"/>
                </a:solidFill>
              </a:rPr>
              <a:t>In short, the application </a:t>
            </a:r>
            <a:r>
              <a:rPr lang="en-US" sz="1600" dirty="0">
                <a:solidFill>
                  <a:srgbClr val="C00000"/>
                </a:solidFill>
                <a:hlinkClick r:id="rId4" tooltip="Scalability"/>
              </a:rPr>
              <a:t>scalability</a:t>
            </a:r>
            <a:r>
              <a:rPr lang="en-US" sz="1600" dirty="0">
                <a:solidFill>
                  <a:srgbClr val="C00000"/>
                </a:solidFill>
              </a:rPr>
              <a:t> is based on how well the application scales in a single </a:t>
            </a:r>
            <a:r>
              <a:rPr lang="en-US" sz="1600" dirty="0">
                <a:solidFill>
                  <a:srgbClr val="C00000"/>
                </a:solidFill>
                <a:hlinkClick r:id="rId11" tooltip="Instance (computer science)"/>
              </a:rPr>
              <a:t>instance</a:t>
            </a:r>
            <a:r>
              <a:rPr lang="en-US" sz="1600" dirty="0">
                <a:solidFill>
                  <a:srgbClr val="C00000"/>
                </a:solidFill>
              </a:rPr>
              <a:t>.</a:t>
            </a:r>
          </a:p>
          <a:p>
            <a:endParaRPr lang="en-US" sz="1600" b="1" u="sng" dirty="0" smtClean="0"/>
          </a:p>
          <a:p>
            <a:r>
              <a:rPr lang="en-US" sz="1600" b="1" u="sng" dirty="0" smtClean="0"/>
              <a:t>Source</a:t>
            </a:r>
            <a:r>
              <a:rPr lang="en-US" sz="1600" dirty="0"/>
              <a:t>:  </a:t>
            </a:r>
            <a:r>
              <a:rPr lang="en-US" sz="1600" i="1" u="sng" dirty="0">
                <a:hlinkClick r:id="rId12"/>
              </a:rPr>
              <a:t>http://en.wikipedia.org/wiki/Oracle_RAC</a:t>
            </a:r>
            <a:r>
              <a:rPr lang="en-US" sz="1600" i="1" dirty="0"/>
              <a:t> </a:t>
            </a:r>
            <a:r>
              <a:rPr lang="en-US" sz="1600" dirty="0" smtClean="0">
                <a:solidFill>
                  <a:srgbClr val="777777"/>
                </a:solidFill>
              </a:rPr>
              <a:t>(as of mid-April 2015)</a:t>
            </a:r>
            <a:endParaRPr lang="en-US" sz="1600" dirty="0">
              <a:solidFill>
                <a:srgbClr val="777777"/>
              </a:solidFill>
            </a:endParaRPr>
          </a:p>
          <a:p>
            <a:pPr fontAlgn="base">
              <a:spcBef>
                <a:spcPct val="50000"/>
              </a:spcBef>
              <a:spcAft>
                <a:spcPct val="0"/>
              </a:spcAft>
              <a:buClr>
                <a:srgbClr val="F0AB00"/>
              </a:buClr>
              <a:buSzPct val="80000"/>
            </a:pPr>
            <a:endParaRPr lang="en-US" sz="1600" kern="0" dirty="0" err="1" smtClean="0">
              <a:ea typeface="Arial Unicode MS" pitchFamily="34" charset="-128"/>
              <a:cs typeface="Arial Unicode MS" pitchFamily="34" charset="-128"/>
            </a:endParaRPr>
          </a:p>
        </p:txBody>
      </p:sp>
      <p:sp>
        <p:nvSpPr>
          <p:cNvPr id="4" name="TextBox 3"/>
          <p:cNvSpPr txBox="1"/>
          <p:nvPr/>
        </p:nvSpPr>
        <p:spPr>
          <a:xfrm>
            <a:off x="465365" y="5738596"/>
            <a:ext cx="10874828" cy="64633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i="1" kern="0" dirty="0" smtClean="0">
                <a:solidFill>
                  <a:schemeClr val="accent5"/>
                </a:solidFill>
                <a:ea typeface="Arial Unicode MS" pitchFamily="34" charset="-128"/>
                <a:cs typeface="Arial Unicode MS" pitchFamily="34" charset="-128"/>
              </a:rPr>
              <a:t>Presenter’s Note:  This is not meant to disparage Oracle RAC™ as presenter feels it scales extremely well within the </a:t>
            </a:r>
            <a:r>
              <a:rPr lang="en-US" sz="1400" i="1" u="sng" kern="0" dirty="0" smtClean="0">
                <a:solidFill>
                  <a:schemeClr val="accent5"/>
                </a:solidFill>
                <a:ea typeface="Arial Unicode MS" pitchFamily="34" charset="-128"/>
                <a:cs typeface="Arial Unicode MS" pitchFamily="34" charset="-128"/>
              </a:rPr>
              <a:t>limitations</a:t>
            </a:r>
            <a:r>
              <a:rPr lang="en-US" sz="1400" i="1" kern="0" dirty="0" smtClean="0">
                <a:solidFill>
                  <a:schemeClr val="accent5"/>
                </a:solidFill>
                <a:ea typeface="Arial Unicode MS" pitchFamily="34" charset="-128"/>
                <a:cs typeface="Arial Unicode MS" pitchFamily="34" charset="-128"/>
              </a:rPr>
              <a:t> of SDC.  Intent is to interject some reality into discussion from a quasi-neutral source.  Highlighting &amp; italics in above from presenter.  Links &amp; superscripts are embedded as is from Wikipedia source.</a:t>
            </a:r>
          </a:p>
        </p:txBody>
      </p:sp>
    </p:spTree>
    <p:extLst>
      <p:ext uri="{BB962C8B-B14F-4D97-AF65-F5344CB8AC3E}">
        <p14:creationId xmlns:p14="http://schemas.microsoft.com/office/powerpoint/2010/main" val="993256802"/>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applications need horizontal scalability</a:t>
            </a:r>
            <a:endParaRPr lang="en-US" dirty="0"/>
          </a:p>
        </p:txBody>
      </p:sp>
      <p:sp>
        <p:nvSpPr>
          <p:cNvPr id="3" name="Text Placeholder 2"/>
          <p:cNvSpPr>
            <a:spLocks noGrp="1"/>
          </p:cNvSpPr>
          <p:nvPr>
            <p:ph type="body" sz="quarter" idx="10"/>
          </p:nvPr>
        </p:nvSpPr>
        <p:spPr>
          <a:xfrm>
            <a:off x="324000" y="1828800"/>
            <a:ext cx="5662800" cy="4661011"/>
          </a:xfrm>
        </p:spPr>
        <p:txBody>
          <a:bodyPr>
            <a:normAutofit fontScale="85000" lnSpcReduction="20000"/>
          </a:bodyPr>
          <a:lstStyle/>
          <a:p>
            <a:r>
              <a:rPr lang="en-US" dirty="0" smtClean="0"/>
              <a:t>Processor Bottleneck</a:t>
            </a:r>
          </a:p>
          <a:p>
            <a:pPr lvl="1"/>
            <a:r>
              <a:rPr lang="en-US" dirty="0" smtClean="0"/>
              <a:t>Workload volume exceeds the capacity of a single host machine</a:t>
            </a:r>
          </a:p>
          <a:p>
            <a:pPr lvl="1"/>
            <a:r>
              <a:rPr lang="en-US" dirty="0" smtClean="0"/>
              <a:t>e.g. 100000 active users all running very fast queries</a:t>
            </a:r>
          </a:p>
          <a:p>
            <a:pPr lvl="1"/>
            <a:r>
              <a:rPr lang="en-US" dirty="0" smtClean="0"/>
              <a:t>Solution </a:t>
            </a:r>
            <a:r>
              <a:rPr lang="en-US" dirty="0" smtClean="0">
                <a:sym typeface="Wingdings" panose="05000000000000000000" pitchFamily="2" charset="2"/>
              </a:rPr>
              <a:t> Application Partitioning + Data partitioning or duplication/synchronization</a:t>
            </a:r>
            <a:endParaRPr lang="en-US" dirty="0" smtClean="0"/>
          </a:p>
          <a:p>
            <a:r>
              <a:rPr lang="en-US" dirty="0" smtClean="0"/>
              <a:t>Memory Bottleneck</a:t>
            </a:r>
          </a:p>
          <a:p>
            <a:pPr lvl="1"/>
            <a:r>
              <a:rPr lang="en-US" dirty="0" smtClean="0"/>
              <a:t>Data caching requirement exceeds the memory capacity of a single host machine</a:t>
            </a:r>
          </a:p>
          <a:p>
            <a:pPr lvl="2"/>
            <a:r>
              <a:rPr lang="en-US" dirty="0" smtClean="0">
                <a:solidFill>
                  <a:srgbClr val="C00000"/>
                </a:solidFill>
              </a:rPr>
              <a:t>See IO Bottleneck</a:t>
            </a:r>
          </a:p>
          <a:p>
            <a:pPr lvl="1"/>
            <a:r>
              <a:rPr lang="en-US" dirty="0" smtClean="0"/>
              <a:t>Solution </a:t>
            </a:r>
            <a:r>
              <a:rPr lang="en-US" dirty="0" smtClean="0">
                <a:sym typeface="Wingdings" panose="05000000000000000000" pitchFamily="2" charset="2"/>
              </a:rPr>
              <a:t> Data Partitioning + Distributed Query Processing (DQP) (DSS) or Federated Query (OLTP)</a:t>
            </a:r>
          </a:p>
          <a:p>
            <a:r>
              <a:rPr lang="en-US" dirty="0" smtClean="0">
                <a:sym typeface="Wingdings" panose="05000000000000000000" pitchFamily="2" charset="2"/>
              </a:rPr>
              <a:t>IO Volume/Capacity</a:t>
            </a:r>
          </a:p>
          <a:p>
            <a:pPr lvl="1"/>
            <a:r>
              <a:rPr lang="en-US" dirty="0" smtClean="0">
                <a:sym typeface="Wingdings" panose="05000000000000000000" pitchFamily="2" charset="2"/>
              </a:rPr>
              <a:t>Typically a DSS use case</a:t>
            </a:r>
          </a:p>
          <a:p>
            <a:pPr lvl="1"/>
            <a:r>
              <a:rPr lang="en-US" dirty="0" smtClean="0">
                <a:sym typeface="Wingdings" panose="05000000000000000000" pitchFamily="2" charset="2"/>
              </a:rPr>
              <a:t>Solution  Column store + compression + semantic indexing (vs. B-tree) + DQP</a:t>
            </a:r>
          </a:p>
        </p:txBody>
      </p:sp>
      <p:sp>
        <p:nvSpPr>
          <p:cNvPr id="4" name="Text Placeholder 3"/>
          <p:cNvSpPr>
            <a:spLocks noGrp="1"/>
          </p:cNvSpPr>
          <p:nvPr>
            <p:ph type="body" sz="quarter" idx="11"/>
          </p:nvPr>
        </p:nvSpPr>
        <p:spPr>
          <a:xfrm>
            <a:off x="6208016" y="1828800"/>
            <a:ext cx="5662800" cy="4661011"/>
          </a:xfrm>
        </p:spPr>
        <p:txBody>
          <a:bodyPr>
            <a:normAutofit/>
          </a:bodyPr>
          <a:lstStyle/>
          <a:p>
            <a:r>
              <a:rPr lang="en-US" sz="1800" dirty="0">
                <a:sym typeface="Wingdings" panose="05000000000000000000" pitchFamily="2" charset="2"/>
              </a:rPr>
              <a:t>Start small  grow big</a:t>
            </a:r>
          </a:p>
          <a:p>
            <a:pPr lvl="1"/>
            <a:r>
              <a:rPr lang="en-US" sz="1800" dirty="0">
                <a:sym typeface="Wingdings" panose="05000000000000000000" pitchFamily="2" charset="2"/>
              </a:rPr>
              <a:t>This is not cost effective as the increase in cores/chip and memory/host has far outpaced any business </a:t>
            </a:r>
            <a:r>
              <a:rPr lang="en-US" sz="1800" dirty="0" smtClean="0">
                <a:sym typeface="Wingdings" panose="05000000000000000000" pitchFamily="2" charset="2"/>
              </a:rPr>
              <a:t>expansion</a:t>
            </a:r>
          </a:p>
          <a:p>
            <a:pPr lvl="1"/>
            <a:r>
              <a:rPr lang="en-US" sz="1800" dirty="0" smtClean="0">
                <a:sym typeface="Wingdings" panose="05000000000000000000" pitchFamily="2" charset="2"/>
              </a:rPr>
              <a:t>E.g.</a:t>
            </a:r>
          </a:p>
          <a:p>
            <a:pPr lvl="2"/>
            <a:r>
              <a:rPr lang="en-US" sz="1600" dirty="0" smtClean="0">
                <a:sym typeface="Wingdings" panose="05000000000000000000" pitchFamily="2" charset="2"/>
              </a:rPr>
              <a:t>5 years ago (2010) – 4-6 core CPU’s</a:t>
            </a:r>
          </a:p>
          <a:p>
            <a:pPr lvl="2"/>
            <a:r>
              <a:rPr lang="en-US" sz="1600" dirty="0" smtClean="0">
                <a:sym typeface="Wingdings" panose="05000000000000000000" pitchFamily="2" charset="2"/>
              </a:rPr>
              <a:t>2 years ago (2013) – 8 core CPU’s</a:t>
            </a:r>
          </a:p>
          <a:p>
            <a:pPr lvl="2"/>
            <a:r>
              <a:rPr lang="en-US" sz="1600" dirty="0" smtClean="0">
                <a:sym typeface="Wingdings" panose="05000000000000000000" pitchFamily="2" charset="2"/>
              </a:rPr>
              <a:t>Today (2015) – 18 core CPU’s</a:t>
            </a:r>
          </a:p>
          <a:p>
            <a:pPr lvl="2"/>
            <a:r>
              <a:rPr lang="en-US" sz="1600" dirty="0" smtClean="0">
                <a:sym typeface="Wingdings" panose="05000000000000000000" pitchFamily="2" charset="2"/>
              </a:rPr>
              <a:t>Cost of fully populated HP DL580 fairly steady</a:t>
            </a:r>
            <a:endParaRPr lang="en-US" sz="1600" dirty="0">
              <a:sym typeface="Wingdings" panose="05000000000000000000" pitchFamily="2" charset="2"/>
            </a:endParaRPr>
          </a:p>
          <a:p>
            <a:r>
              <a:rPr lang="en-US" sz="1800" dirty="0">
                <a:sym typeface="Wingdings" panose="05000000000000000000" pitchFamily="2" charset="2"/>
              </a:rPr>
              <a:t>IO Bottleneck</a:t>
            </a:r>
          </a:p>
          <a:p>
            <a:pPr lvl="1"/>
            <a:r>
              <a:rPr lang="en-US" sz="1800" dirty="0" err="1">
                <a:sym typeface="Wingdings" panose="05000000000000000000" pitchFamily="2" charset="2"/>
              </a:rPr>
              <a:t>Ooopps</a:t>
            </a:r>
            <a:r>
              <a:rPr lang="en-US" sz="1800" dirty="0">
                <a:sym typeface="Wingdings" panose="05000000000000000000" pitchFamily="2" charset="2"/>
              </a:rPr>
              <a:t>…this doesn’t scale well with SDC</a:t>
            </a:r>
          </a:p>
          <a:p>
            <a:pPr lvl="1"/>
            <a:r>
              <a:rPr lang="en-US" sz="1800" dirty="0" smtClean="0">
                <a:sym typeface="Wingdings" panose="05000000000000000000" pitchFamily="2" charset="2"/>
              </a:rPr>
              <a:t>Solutions typically used as work-</a:t>
            </a:r>
            <a:r>
              <a:rPr lang="en-US" sz="1800" dirty="0" err="1" smtClean="0">
                <a:sym typeface="Wingdings" panose="05000000000000000000" pitchFamily="2" charset="2"/>
              </a:rPr>
              <a:t>arounds</a:t>
            </a:r>
            <a:r>
              <a:rPr lang="en-US" sz="1800" dirty="0" smtClean="0">
                <a:sym typeface="Wingdings" panose="05000000000000000000" pitchFamily="2" charset="2"/>
              </a:rPr>
              <a:t> </a:t>
            </a:r>
            <a:endParaRPr lang="en-US" sz="1800" dirty="0">
              <a:sym typeface="Wingdings" panose="05000000000000000000" pitchFamily="2" charset="2"/>
            </a:endParaRPr>
          </a:p>
          <a:p>
            <a:pPr lvl="2"/>
            <a:r>
              <a:rPr lang="en-US" sz="1600" dirty="0">
                <a:sym typeface="Wingdings" panose="05000000000000000000" pitchFamily="2" charset="2"/>
              </a:rPr>
              <a:t>MPP w/ K-Factor data redundancy</a:t>
            </a:r>
          </a:p>
          <a:p>
            <a:pPr lvl="2"/>
            <a:r>
              <a:rPr lang="en-US" sz="1600" dirty="0" smtClean="0">
                <a:sym typeface="Wingdings" panose="05000000000000000000" pitchFamily="2" charset="2"/>
              </a:rPr>
              <a:t>In-Memory MPP</a:t>
            </a:r>
          </a:p>
          <a:p>
            <a:pPr lvl="2"/>
            <a:r>
              <a:rPr lang="en-US" sz="1600" dirty="0" smtClean="0">
                <a:sym typeface="Wingdings" panose="05000000000000000000" pitchFamily="2" charset="2"/>
              </a:rPr>
              <a:t>SDC layered on top of MPP </a:t>
            </a:r>
            <a:endParaRPr lang="en-US" sz="1600" dirty="0"/>
          </a:p>
          <a:p>
            <a:endParaRPr lang="en-US" sz="1800" dirty="0"/>
          </a:p>
        </p:txBody>
      </p:sp>
      <p:sp>
        <p:nvSpPr>
          <p:cNvPr id="5" name="TextBox 4"/>
          <p:cNvSpPr txBox="1"/>
          <p:nvPr/>
        </p:nvSpPr>
        <p:spPr>
          <a:xfrm>
            <a:off x="342900" y="1355271"/>
            <a:ext cx="280846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C00000"/>
                </a:solidFill>
                <a:ea typeface="Arial Unicode MS" pitchFamily="34" charset="-128"/>
                <a:cs typeface="Arial Unicode MS" pitchFamily="34" charset="-128"/>
              </a:rPr>
              <a:t>Driving Technical Reasons </a:t>
            </a:r>
          </a:p>
        </p:txBody>
      </p:sp>
      <p:sp>
        <p:nvSpPr>
          <p:cNvPr id="6" name="TextBox 5"/>
          <p:cNvSpPr txBox="1"/>
          <p:nvPr/>
        </p:nvSpPr>
        <p:spPr>
          <a:xfrm>
            <a:off x="6193972" y="1369171"/>
            <a:ext cx="219290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C00000"/>
                </a:solidFill>
                <a:ea typeface="Arial Unicode MS" pitchFamily="34" charset="-128"/>
                <a:cs typeface="Arial Unicode MS" pitchFamily="34" charset="-128"/>
              </a:rPr>
              <a:t>Irrational Exuberance</a:t>
            </a:r>
          </a:p>
        </p:txBody>
      </p:sp>
      <p:sp>
        <p:nvSpPr>
          <p:cNvPr id="7" name="Right Brace 6"/>
          <p:cNvSpPr/>
          <p:nvPr/>
        </p:nvSpPr>
        <p:spPr>
          <a:xfrm>
            <a:off x="10033907" y="3363686"/>
            <a:ext cx="416379" cy="653143"/>
          </a:xfrm>
          <a:prstGeom prst="rightBrace">
            <a:avLst/>
          </a:prstGeom>
          <a:ln w="63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0540092" y="3582535"/>
            <a:ext cx="152672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0070C0"/>
                </a:solidFill>
                <a:ea typeface="Arial Unicode MS" pitchFamily="34" charset="-128"/>
                <a:cs typeface="Arial Unicode MS" pitchFamily="34" charset="-128"/>
              </a:rPr>
              <a:t>~2x every ~2 years</a:t>
            </a:r>
          </a:p>
        </p:txBody>
      </p:sp>
    </p:spTree>
    <p:extLst>
      <p:ext uri="{BB962C8B-B14F-4D97-AF65-F5344CB8AC3E}">
        <p14:creationId xmlns:p14="http://schemas.microsoft.com/office/powerpoint/2010/main" val="1355152682"/>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ASE 16 </a:t>
            </a:r>
            <a:endParaRPr lang="en-US" dirty="0"/>
          </a:p>
        </p:txBody>
      </p:sp>
      <p:sp>
        <p:nvSpPr>
          <p:cNvPr id="3" name="Text Placeholder 2"/>
          <p:cNvSpPr>
            <a:spLocks noGrp="1"/>
          </p:cNvSpPr>
          <p:nvPr>
            <p:ph type="body" sz="quarter" idx="10"/>
          </p:nvPr>
        </p:nvSpPr>
        <p:spPr/>
        <p:txBody>
          <a:bodyPr/>
          <a:lstStyle/>
          <a:p>
            <a:r>
              <a:rPr lang="en-US" dirty="0" smtClean="0"/>
              <a:t>Altering your perception of ASE</a:t>
            </a:r>
          </a:p>
          <a:p>
            <a:r>
              <a:rPr lang="en-US" dirty="0" smtClean="0"/>
              <a:t>ASE Cluster Edition Roadmap</a:t>
            </a:r>
          </a:p>
          <a:p>
            <a:pPr lvl="1"/>
            <a:r>
              <a:rPr lang="en-US" dirty="0" smtClean="0"/>
              <a:t>Clustering for availability vs. horizontal scaling</a:t>
            </a:r>
          </a:p>
          <a:p>
            <a:pPr lvl="1"/>
            <a:r>
              <a:rPr lang="en-US" dirty="0" smtClean="0"/>
              <a:t>ASE CE 15.7 sp130+</a:t>
            </a:r>
          </a:p>
          <a:p>
            <a:pPr lvl="1"/>
            <a:r>
              <a:rPr lang="en-US" dirty="0" smtClean="0"/>
              <a:t>ASE CE 16.0 and beyond</a:t>
            </a:r>
          </a:p>
          <a:p>
            <a:r>
              <a:rPr lang="en-US" dirty="0" smtClean="0"/>
              <a:t>ASE 16 sp02 Features</a:t>
            </a:r>
          </a:p>
          <a:p>
            <a:pPr lvl="1"/>
            <a:r>
              <a:rPr lang="en-US" dirty="0" smtClean="0"/>
              <a:t>DSAM </a:t>
            </a:r>
            <a:r>
              <a:rPr lang="en-US" smtClean="0"/>
              <a:t>(Storage Tiering)</a:t>
            </a:r>
          </a:p>
          <a:p>
            <a:pPr lvl="1"/>
            <a:r>
              <a:rPr lang="en-US" dirty="0" smtClean="0"/>
              <a:t>Accelerator </a:t>
            </a:r>
            <a:r>
              <a:rPr lang="en-US" dirty="0"/>
              <a:t>for ASE (A4A)</a:t>
            </a:r>
          </a:p>
          <a:p>
            <a:pPr lvl="1"/>
            <a:r>
              <a:rPr lang="en-US" dirty="0" smtClean="0"/>
              <a:t>Always On (HADR)</a:t>
            </a:r>
          </a:p>
          <a:p>
            <a:pPr lvl="1"/>
            <a:r>
              <a:rPr lang="en-US" dirty="0" err="1" smtClean="0"/>
              <a:t>MemScale</a:t>
            </a:r>
            <a:r>
              <a:rPr lang="en-US" dirty="0" smtClean="0"/>
              <a:t> (XOLTP)</a:t>
            </a:r>
          </a:p>
          <a:p>
            <a:pPr lvl="1"/>
            <a:r>
              <a:rPr lang="en-US" dirty="0" smtClean="0"/>
              <a:t>SSD Buffer Extensions</a:t>
            </a:r>
          </a:p>
          <a:p>
            <a:pPr lvl="1"/>
            <a:r>
              <a:rPr lang="en-US" dirty="0" smtClean="0"/>
              <a:t>Workload </a:t>
            </a:r>
            <a:r>
              <a:rPr lang="en-US" dirty="0"/>
              <a:t>Analyzer (Capture Replay)</a:t>
            </a:r>
          </a:p>
          <a:p>
            <a:pPr marL="0" lvl="1" indent="0">
              <a:buNone/>
            </a:pPr>
            <a:endParaRPr lang="en-US" dirty="0" smtClean="0"/>
          </a:p>
        </p:txBody>
      </p:sp>
    </p:spTree>
    <p:extLst>
      <p:ext uri="{BB962C8B-B14F-4D97-AF65-F5344CB8AC3E}">
        <p14:creationId xmlns:p14="http://schemas.microsoft.com/office/powerpoint/2010/main" val="89959663"/>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did look at this….ASE </a:t>
            </a:r>
            <a:r>
              <a:rPr lang="en-US" dirty="0" err="1" smtClean="0"/>
              <a:t>DataGrid</a:t>
            </a:r>
            <a:r>
              <a:rPr lang="en-US" dirty="0" smtClean="0"/>
              <a:t> Project  </a:t>
            </a:r>
            <a:endParaRPr lang="en-US" dirty="0"/>
          </a:p>
        </p:txBody>
      </p:sp>
      <p:sp>
        <p:nvSpPr>
          <p:cNvPr id="3" name="Text Placeholder 2"/>
          <p:cNvSpPr>
            <a:spLocks noGrp="1"/>
          </p:cNvSpPr>
          <p:nvPr>
            <p:ph type="body" sz="quarter" idx="11"/>
          </p:nvPr>
        </p:nvSpPr>
        <p:spPr/>
        <p:txBody>
          <a:bodyPr/>
          <a:lstStyle/>
          <a:p>
            <a:r>
              <a:rPr lang="en-US" dirty="0" smtClean="0"/>
              <a:t>True SDC Scalability Requires</a:t>
            </a:r>
          </a:p>
          <a:p>
            <a:pPr lvl="1"/>
            <a:r>
              <a:rPr lang="en-US" dirty="0" smtClean="0"/>
              <a:t>Processing scalability</a:t>
            </a:r>
          </a:p>
          <a:p>
            <a:pPr lvl="2"/>
            <a:r>
              <a:rPr lang="en-US" dirty="0" smtClean="0"/>
              <a:t>Data duplication + Workload partitioning/distribution</a:t>
            </a:r>
          </a:p>
          <a:p>
            <a:pPr lvl="1"/>
            <a:r>
              <a:rPr lang="en-US" dirty="0" smtClean="0"/>
              <a:t>Memory scalability </a:t>
            </a:r>
            <a:endParaRPr lang="en-US" dirty="0" smtClean="0">
              <a:sym typeface="Wingdings" panose="05000000000000000000" pitchFamily="2" charset="2"/>
            </a:endParaRPr>
          </a:p>
          <a:p>
            <a:pPr lvl="2"/>
            <a:r>
              <a:rPr lang="en-US" dirty="0" smtClean="0">
                <a:sym typeface="Wingdings" panose="05000000000000000000" pitchFamily="2" charset="2"/>
              </a:rPr>
              <a:t>Data partitioning + distributed query processing</a:t>
            </a:r>
          </a:p>
          <a:p>
            <a:r>
              <a:rPr lang="en-US" dirty="0" smtClean="0">
                <a:sym typeface="Wingdings" panose="05000000000000000000" pitchFamily="2" charset="2"/>
              </a:rPr>
              <a:t>ASE Grid Edition (then-SY Project)</a:t>
            </a:r>
          </a:p>
          <a:p>
            <a:pPr lvl="1"/>
            <a:r>
              <a:rPr lang="en-US" dirty="0" smtClean="0">
                <a:sym typeface="Wingdings" panose="05000000000000000000" pitchFamily="2" charset="2"/>
              </a:rPr>
              <a:t>ASE/CE follow-on for horizontal scaling</a:t>
            </a:r>
          </a:p>
          <a:p>
            <a:pPr lvl="1"/>
            <a:r>
              <a:rPr lang="en-US" dirty="0" smtClean="0">
                <a:sym typeface="Wingdings" panose="05000000000000000000" pitchFamily="2" charset="2"/>
              </a:rPr>
              <a:t>Data fabric with partitioned &amp; read-only copies</a:t>
            </a:r>
          </a:p>
          <a:p>
            <a:pPr lvl="1"/>
            <a:r>
              <a:rPr lang="en-US" dirty="0" smtClean="0">
                <a:sym typeface="Wingdings" panose="05000000000000000000" pitchFamily="2" charset="2"/>
              </a:rPr>
              <a:t>In-memory runtime with persistence</a:t>
            </a:r>
          </a:p>
          <a:p>
            <a:r>
              <a:rPr lang="en-US" dirty="0" smtClean="0">
                <a:solidFill>
                  <a:schemeClr val="accent3"/>
                </a:solidFill>
                <a:sym typeface="Wingdings" panose="05000000000000000000" pitchFamily="2" charset="2"/>
              </a:rPr>
              <a:t>Sounds like HANA doesn’t it???</a:t>
            </a:r>
          </a:p>
          <a:p>
            <a:pPr lvl="1"/>
            <a:r>
              <a:rPr lang="en-US" dirty="0" smtClean="0">
                <a:sym typeface="Wingdings" panose="05000000000000000000" pitchFamily="2" charset="2"/>
              </a:rPr>
              <a:t>…so then why bother scaling ASE??</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3289" y="1769503"/>
            <a:ext cx="5427776" cy="4073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6870752"/>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ASE w/ HADR</a:t>
            </a:r>
            <a:endParaRPr lang="en-US" dirty="0"/>
          </a:p>
        </p:txBody>
      </p:sp>
      <p:sp>
        <p:nvSpPr>
          <p:cNvPr id="3" name="Text Placeholder 2"/>
          <p:cNvSpPr>
            <a:spLocks noGrp="1"/>
          </p:cNvSpPr>
          <p:nvPr>
            <p:ph type="body" sz="quarter" idx="11"/>
          </p:nvPr>
        </p:nvSpPr>
        <p:spPr>
          <a:xfrm>
            <a:off x="432112" y="1456343"/>
            <a:ext cx="8720052" cy="4924833"/>
          </a:xfrm>
        </p:spPr>
        <p:txBody>
          <a:bodyPr>
            <a:normAutofit/>
          </a:bodyPr>
          <a:lstStyle/>
          <a:p>
            <a:r>
              <a:rPr lang="en-US" dirty="0" smtClean="0"/>
              <a:t>Virtual Cluster </a:t>
            </a:r>
          </a:p>
          <a:p>
            <a:pPr lvl="1"/>
            <a:r>
              <a:rPr lang="en-US" dirty="0" smtClean="0"/>
              <a:t>Planned for ASE 16.0 sp02 (Q3 2015)(in beta now)</a:t>
            </a:r>
          </a:p>
          <a:p>
            <a:pPr lvl="1"/>
            <a:r>
              <a:rPr lang="en-US" dirty="0" smtClean="0"/>
              <a:t>To be certified with Business Suite </a:t>
            </a:r>
          </a:p>
          <a:p>
            <a:pPr lvl="2"/>
            <a:r>
              <a:rPr lang="en-US" dirty="0" smtClean="0">
                <a:solidFill>
                  <a:srgbClr val="C00000"/>
                </a:solidFill>
              </a:rPr>
              <a:t>Integrated management with DBA Cockpit</a:t>
            </a:r>
          </a:p>
          <a:p>
            <a:r>
              <a:rPr lang="en-US" dirty="0" smtClean="0"/>
              <a:t>Key Availability Features</a:t>
            </a:r>
          </a:p>
          <a:p>
            <a:pPr lvl="1"/>
            <a:r>
              <a:rPr lang="en-US" dirty="0" smtClean="0"/>
              <a:t>Zero Data Loss w/ minimal impact on application</a:t>
            </a:r>
          </a:p>
          <a:p>
            <a:pPr lvl="1"/>
            <a:r>
              <a:rPr lang="en-US" dirty="0" smtClean="0"/>
              <a:t>Standby site is controlled read-only </a:t>
            </a:r>
          </a:p>
          <a:p>
            <a:pPr lvl="1"/>
            <a:r>
              <a:rPr lang="en-US" dirty="0" smtClean="0"/>
              <a:t>Automatic client failover (</a:t>
            </a:r>
            <a:r>
              <a:rPr lang="en-US" dirty="0" err="1" smtClean="0"/>
              <a:t>ala</a:t>
            </a:r>
            <a:r>
              <a:rPr lang="en-US" dirty="0" smtClean="0"/>
              <a:t> ASE/HA &amp; ASE/CE)</a:t>
            </a:r>
          </a:p>
          <a:p>
            <a:pPr lvl="1"/>
            <a:r>
              <a:rPr lang="en-US" dirty="0" smtClean="0"/>
              <a:t>Zero Downtime DBMS maintenance</a:t>
            </a:r>
          </a:p>
          <a:p>
            <a:pPr lvl="2"/>
            <a:r>
              <a:rPr lang="en-US" dirty="0" smtClean="0"/>
              <a:t>Including major versions (not just patches)</a:t>
            </a:r>
          </a:p>
          <a:p>
            <a:pPr lvl="1"/>
            <a:r>
              <a:rPr lang="en-US" dirty="0" smtClean="0"/>
              <a:t>Supports both HA &amp; DR</a:t>
            </a:r>
          </a:p>
          <a:p>
            <a:pPr lvl="2"/>
            <a:r>
              <a:rPr lang="en-US" dirty="0" smtClean="0"/>
              <a:t>HA with Synchronous Rep Agent for Zero Data Loss</a:t>
            </a:r>
          </a:p>
          <a:p>
            <a:pPr lvl="2"/>
            <a:r>
              <a:rPr lang="en-US" dirty="0" smtClean="0"/>
              <a:t>DR with Asynchronous Replication for longer distances (&gt;30km)</a:t>
            </a:r>
          </a:p>
        </p:txBody>
      </p:sp>
      <p:pic>
        <p:nvPicPr>
          <p:cNvPr id="41" name="Picture 22" descr="ASE FINAL LOGO - 2 cop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0701" y="1704920"/>
            <a:ext cx="423863" cy="423862"/>
          </a:xfrm>
          <a:prstGeom prst="rect">
            <a:avLst/>
          </a:prstGeom>
          <a:noFill/>
          <a:ln w="9525">
            <a:noFill/>
            <a:miter lim="800000"/>
            <a:headEnd/>
            <a:tailEnd/>
          </a:ln>
        </p:spPr>
      </p:pic>
      <p:pic>
        <p:nvPicPr>
          <p:cNvPr id="35" name="Picture 48" descr="small gray DB.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7818" y="2128783"/>
            <a:ext cx="492124" cy="463035"/>
          </a:xfrm>
          <a:prstGeom prst="rect">
            <a:avLst/>
          </a:prstGeom>
          <a:noFill/>
          <a:ln w="9525">
            <a:noFill/>
            <a:miter lim="800000"/>
            <a:headEnd/>
            <a:tailEnd/>
          </a:ln>
        </p:spPr>
      </p:pic>
      <p:pic>
        <p:nvPicPr>
          <p:cNvPr id="36" name="Picture 48" descr="small gray DB.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2633" y="2128782"/>
            <a:ext cx="492124" cy="463035"/>
          </a:xfrm>
          <a:prstGeom prst="rect">
            <a:avLst/>
          </a:prstGeom>
          <a:noFill/>
          <a:ln w="9525">
            <a:noFill/>
            <a:miter lim="800000"/>
            <a:headEnd/>
            <a:tailEnd/>
          </a:ln>
        </p:spPr>
      </p:pic>
      <p:pic>
        <p:nvPicPr>
          <p:cNvPr id="26" name="Picture 24" descr="Replication Agent - 2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02333" y="2366361"/>
            <a:ext cx="265113" cy="260350"/>
          </a:xfrm>
          <a:prstGeom prst="rect">
            <a:avLst/>
          </a:prstGeom>
          <a:noFill/>
          <a:ln w="9525">
            <a:noFill/>
            <a:miter lim="800000"/>
            <a:headEnd/>
            <a:tailEnd/>
          </a:ln>
        </p:spPr>
      </p:pic>
      <p:pic>
        <p:nvPicPr>
          <p:cNvPr id="27" name="Picture 26" descr="ReplicationServer_116x11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63904" y="2800348"/>
            <a:ext cx="493087" cy="493087"/>
          </a:xfrm>
          <a:prstGeom prst="rect">
            <a:avLst/>
          </a:prstGeom>
        </p:spPr>
      </p:pic>
      <p:pic>
        <p:nvPicPr>
          <p:cNvPr id="28" name="Picture 24" descr="Replication Agent - 2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25329" y="2378264"/>
            <a:ext cx="265113" cy="260350"/>
          </a:xfrm>
          <a:prstGeom prst="rect">
            <a:avLst/>
          </a:prstGeom>
          <a:noFill/>
          <a:ln w="9525">
            <a:noFill/>
            <a:miter lim="800000"/>
            <a:headEnd/>
            <a:tailEnd/>
          </a:ln>
        </p:spPr>
      </p:pic>
      <p:pic>
        <p:nvPicPr>
          <p:cNvPr id="29" name="Picture 22" descr="ASE FINAL LOGO - 2 cop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4832" y="5909772"/>
            <a:ext cx="423863" cy="423862"/>
          </a:xfrm>
          <a:prstGeom prst="rect">
            <a:avLst/>
          </a:prstGeom>
          <a:noFill/>
          <a:ln w="9525">
            <a:noFill/>
            <a:miter lim="800000"/>
            <a:headEnd/>
            <a:tailEnd/>
          </a:ln>
        </p:spPr>
      </p:pic>
      <p:pic>
        <p:nvPicPr>
          <p:cNvPr id="30" name="Picture 48" descr="small gray DB.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85316" y="5399941"/>
            <a:ext cx="492124" cy="463035"/>
          </a:xfrm>
          <a:prstGeom prst="rect">
            <a:avLst/>
          </a:prstGeom>
          <a:noFill/>
          <a:ln w="9525">
            <a:noFill/>
            <a:miter lim="800000"/>
            <a:headEnd/>
            <a:tailEnd/>
          </a:ln>
        </p:spPr>
      </p:pic>
      <p:pic>
        <p:nvPicPr>
          <p:cNvPr id="31" name="Picture 48" descr="small gray DB.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0131" y="5399940"/>
            <a:ext cx="492124" cy="463035"/>
          </a:xfrm>
          <a:prstGeom prst="rect">
            <a:avLst/>
          </a:prstGeom>
          <a:noFill/>
          <a:ln w="9525">
            <a:noFill/>
            <a:miter lim="800000"/>
            <a:headEnd/>
            <a:tailEnd/>
          </a:ln>
        </p:spPr>
      </p:pic>
      <p:pic>
        <p:nvPicPr>
          <p:cNvPr id="32" name="Picture 24" descr="Replication Agent - 2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9831" y="5384435"/>
            <a:ext cx="265113" cy="260350"/>
          </a:xfrm>
          <a:prstGeom prst="rect">
            <a:avLst/>
          </a:prstGeom>
          <a:noFill/>
          <a:ln w="9525">
            <a:noFill/>
            <a:miter lim="800000"/>
            <a:headEnd/>
            <a:tailEnd/>
          </a:ln>
        </p:spPr>
      </p:pic>
      <p:pic>
        <p:nvPicPr>
          <p:cNvPr id="39" name="Picture 38" descr="ReplicationServer_116x11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96262" y="4708070"/>
            <a:ext cx="493087" cy="493087"/>
          </a:xfrm>
          <a:prstGeom prst="rect">
            <a:avLst/>
          </a:prstGeom>
        </p:spPr>
      </p:pic>
      <p:pic>
        <p:nvPicPr>
          <p:cNvPr id="48" name="Picture 24" descr="Replication Agent - 2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62827" y="5396338"/>
            <a:ext cx="265113" cy="260350"/>
          </a:xfrm>
          <a:prstGeom prst="rect">
            <a:avLst/>
          </a:prstGeom>
          <a:noFill/>
          <a:ln w="9525">
            <a:noFill/>
            <a:miter lim="800000"/>
            <a:headEnd/>
            <a:tailEnd/>
          </a:ln>
        </p:spPr>
      </p:pic>
      <p:cxnSp>
        <p:nvCxnSpPr>
          <p:cNvPr id="7" name="Straight Arrow Connector 6"/>
          <p:cNvCxnSpPr>
            <a:stCxn id="26" idx="2"/>
            <a:endCxn id="39" idx="0"/>
          </p:cNvCxnSpPr>
          <p:nvPr/>
        </p:nvCxnSpPr>
        <p:spPr>
          <a:xfrm>
            <a:off x="10534890" y="2626711"/>
            <a:ext cx="1107916" cy="2081359"/>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8" idx="2"/>
            <a:endCxn id="39" idx="0"/>
          </p:cNvCxnSpPr>
          <p:nvPr/>
        </p:nvCxnSpPr>
        <p:spPr>
          <a:xfrm>
            <a:off x="11057886" y="2638614"/>
            <a:ext cx="584920" cy="2069456"/>
          </a:xfrm>
          <a:prstGeom prst="straightConnector1">
            <a:avLst/>
          </a:prstGeom>
          <a:ln w="19050">
            <a:solidFill>
              <a:schemeClr val="accent4">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9" idx="1"/>
            <a:endCxn id="30" idx="3"/>
          </p:cNvCxnSpPr>
          <p:nvPr/>
        </p:nvCxnSpPr>
        <p:spPr>
          <a:xfrm flipH="1">
            <a:off x="10777440" y="4954614"/>
            <a:ext cx="618822" cy="676845"/>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9" idx="2"/>
            <a:endCxn id="31" idx="3"/>
          </p:cNvCxnSpPr>
          <p:nvPr/>
        </p:nvCxnSpPr>
        <p:spPr>
          <a:xfrm flipH="1">
            <a:off x="11322255" y="5201157"/>
            <a:ext cx="320551" cy="430301"/>
          </a:xfrm>
          <a:prstGeom prst="straightConnector1">
            <a:avLst/>
          </a:prstGeom>
          <a:ln w="19050">
            <a:solidFill>
              <a:schemeClr val="accent4">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0"/>
            <a:endCxn id="27" idx="2"/>
          </p:cNvCxnSpPr>
          <p:nvPr/>
        </p:nvCxnSpPr>
        <p:spPr>
          <a:xfrm flipH="1" flipV="1">
            <a:off x="9910448" y="3293435"/>
            <a:ext cx="661940" cy="2091000"/>
          </a:xfrm>
          <a:prstGeom prst="straightConnector1">
            <a:avLst/>
          </a:prstGeom>
          <a:ln w="1905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1" idx="0"/>
            <a:endCxn id="27" idx="2"/>
          </p:cNvCxnSpPr>
          <p:nvPr/>
        </p:nvCxnSpPr>
        <p:spPr>
          <a:xfrm flipH="1" flipV="1">
            <a:off x="9910448" y="3293435"/>
            <a:ext cx="1165745" cy="2106505"/>
          </a:xfrm>
          <a:prstGeom prst="straightConnector1">
            <a:avLst/>
          </a:prstGeom>
          <a:ln w="19050">
            <a:solidFill>
              <a:schemeClr val="accent4">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7" idx="3"/>
            <a:endCxn id="36" idx="1"/>
          </p:cNvCxnSpPr>
          <p:nvPr/>
        </p:nvCxnSpPr>
        <p:spPr>
          <a:xfrm flipV="1">
            <a:off x="10156991" y="2360300"/>
            <a:ext cx="635642" cy="686592"/>
          </a:xfrm>
          <a:prstGeom prst="straightConnector1">
            <a:avLst/>
          </a:prstGeom>
          <a:ln w="19050">
            <a:solidFill>
              <a:schemeClr val="accent4">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7" idx="0"/>
            <a:endCxn id="35" idx="1"/>
          </p:cNvCxnSpPr>
          <p:nvPr/>
        </p:nvCxnSpPr>
        <p:spPr>
          <a:xfrm flipV="1">
            <a:off x="9910448" y="2360301"/>
            <a:ext cx="337370" cy="440047"/>
          </a:xfrm>
          <a:prstGeom prst="straightConnector1">
            <a:avLst/>
          </a:prstGeom>
          <a:ln w="1905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grpSp>
        <p:nvGrpSpPr>
          <p:cNvPr id="34" name="Group 157"/>
          <p:cNvGrpSpPr>
            <a:grpSpLocks noChangeAspect="1"/>
          </p:cNvGrpSpPr>
          <p:nvPr/>
        </p:nvGrpSpPr>
        <p:grpSpPr bwMode="auto">
          <a:xfrm>
            <a:off x="9331195" y="2766228"/>
            <a:ext cx="277454" cy="274320"/>
            <a:chOff x="5179" y="2280"/>
            <a:chExt cx="345" cy="345"/>
          </a:xfrm>
        </p:grpSpPr>
        <p:sp>
          <p:nvSpPr>
            <p:cNvPr id="37" name="Oval 158"/>
            <p:cNvSpPr>
              <a:spLocks noChangeArrowheads="1"/>
            </p:cNvSpPr>
            <p:nvPr/>
          </p:nvSpPr>
          <p:spPr bwMode="auto">
            <a:xfrm>
              <a:off x="5179" y="2280"/>
              <a:ext cx="345" cy="345"/>
            </a:xfrm>
            <a:prstGeom prst="ellipse">
              <a:avLst/>
            </a:prstGeom>
            <a:solidFill>
              <a:schemeClr val="bg1"/>
            </a:solidFill>
            <a:ln w="19050">
              <a:solidFill>
                <a:srgbClr val="A50021"/>
              </a:solidFill>
              <a:round/>
              <a:headEnd/>
              <a:tailEnd/>
            </a:ln>
          </p:spPr>
          <p:txBody>
            <a:bodyPr wrap="none" anchor="ctr"/>
            <a:lstStyle/>
            <a:p>
              <a:endParaRPr lang="en-US"/>
            </a:p>
          </p:txBody>
        </p:sp>
        <p:pic>
          <p:nvPicPr>
            <p:cNvPr id="38" name="Picture 159" descr="agent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6" y="2337"/>
              <a:ext cx="230" cy="230"/>
            </a:xfrm>
            <a:prstGeom prst="rect">
              <a:avLst/>
            </a:prstGeom>
            <a:noFill/>
            <a:ln w="9525">
              <a:noFill/>
              <a:miter lim="800000"/>
              <a:headEnd/>
              <a:tailEnd/>
            </a:ln>
          </p:spPr>
        </p:pic>
      </p:grpSp>
      <p:grpSp>
        <p:nvGrpSpPr>
          <p:cNvPr id="40" name="Group 157"/>
          <p:cNvGrpSpPr>
            <a:grpSpLocks noChangeAspect="1"/>
          </p:cNvGrpSpPr>
          <p:nvPr/>
        </p:nvGrpSpPr>
        <p:grpSpPr bwMode="auto">
          <a:xfrm>
            <a:off x="11205076" y="4570910"/>
            <a:ext cx="277454" cy="274320"/>
            <a:chOff x="5179" y="2280"/>
            <a:chExt cx="345" cy="345"/>
          </a:xfrm>
        </p:grpSpPr>
        <p:sp>
          <p:nvSpPr>
            <p:cNvPr id="42" name="Oval 158"/>
            <p:cNvSpPr>
              <a:spLocks noChangeArrowheads="1"/>
            </p:cNvSpPr>
            <p:nvPr/>
          </p:nvSpPr>
          <p:spPr bwMode="auto">
            <a:xfrm>
              <a:off x="5179" y="2280"/>
              <a:ext cx="345" cy="345"/>
            </a:xfrm>
            <a:prstGeom prst="ellipse">
              <a:avLst/>
            </a:prstGeom>
            <a:solidFill>
              <a:schemeClr val="bg1"/>
            </a:solidFill>
            <a:ln w="19050">
              <a:solidFill>
                <a:srgbClr val="A50021"/>
              </a:solidFill>
              <a:round/>
              <a:headEnd/>
              <a:tailEnd/>
            </a:ln>
          </p:spPr>
          <p:txBody>
            <a:bodyPr wrap="none" anchor="ctr"/>
            <a:lstStyle/>
            <a:p>
              <a:endParaRPr lang="en-US"/>
            </a:p>
          </p:txBody>
        </p:sp>
        <p:pic>
          <p:nvPicPr>
            <p:cNvPr id="43" name="Picture 159" descr="agent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6" y="2337"/>
              <a:ext cx="230" cy="230"/>
            </a:xfrm>
            <a:prstGeom prst="rect">
              <a:avLst/>
            </a:prstGeom>
            <a:noFill/>
            <a:ln w="9525">
              <a:noFill/>
              <a:miter lim="800000"/>
              <a:headEnd/>
              <a:tailEnd/>
            </a:ln>
          </p:spPr>
        </p:pic>
      </p:grpSp>
      <p:grpSp>
        <p:nvGrpSpPr>
          <p:cNvPr id="44" name="Group 157"/>
          <p:cNvGrpSpPr>
            <a:grpSpLocks noChangeAspect="1"/>
          </p:cNvGrpSpPr>
          <p:nvPr/>
        </p:nvGrpSpPr>
        <p:grpSpPr bwMode="auto">
          <a:xfrm>
            <a:off x="10263606" y="5946384"/>
            <a:ext cx="277454" cy="274320"/>
            <a:chOff x="5179" y="2280"/>
            <a:chExt cx="345" cy="345"/>
          </a:xfrm>
        </p:grpSpPr>
        <p:sp>
          <p:nvSpPr>
            <p:cNvPr id="45" name="Oval 158"/>
            <p:cNvSpPr>
              <a:spLocks noChangeArrowheads="1"/>
            </p:cNvSpPr>
            <p:nvPr/>
          </p:nvSpPr>
          <p:spPr bwMode="auto">
            <a:xfrm>
              <a:off x="5179" y="2280"/>
              <a:ext cx="345" cy="345"/>
            </a:xfrm>
            <a:prstGeom prst="ellipse">
              <a:avLst/>
            </a:prstGeom>
            <a:solidFill>
              <a:schemeClr val="bg1"/>
            </a:solidFill>
            <a:ln w="19050">
              <a:solidFill>
                <a:srgbClr val="A50021"/>
              </a:solidFill>
              <a:round/>
              <a:headEnd/>
              <a:tailEnd/>
            </a:ln>
          </p:spPr>
          <p:txBody>
            <a:bodyPr wrap="none" anchor="ctr"/>
            <a:lstStyle/>
            <a:p>
              <a:endParaRPr lang="en-US"/>
            </a:p>
          </p:txBody>
        </p:sp>
        <p:pic>
          <p:nvPicPr>
            <p:cNvPr id="46" name="Picture 159" descr="agent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6" y="2337"/>
              <a:ext cx="230" cy="230"/>
            </a:xfrm>
            <a:prstGeom prst="rect">
              <a:avLst/>
            </a:prstGeom>
            <a:noFill/>
            <a:ln w="9525">
              <a:noFill/>
              <a:miter lim="800000"/>
              <a:headEnd/>
              <a:tailEnd/>
            </a:ln>
          </p:spPr>
        </p:pic>
      </p:grpSp>
      <p:grpSp>
        <p:nvGrpSpPr>
          <p:cNvPr id="47" name="Group 157"/>
          <p:cNvGrpSpPr>
            <a:grpSpLocks noChangeAspect="1"/>
          </p:cNvGrpSpPr>
          <p:nvPr/>
        </p:nvGrpSpPr>
        <p:grpSpPr bwMode="auto">
          <a:xfrm>
            <a:off x="10285316" y="1704920"/>
            <a:ext cx="277454" cy="274320"/>
            <a:chOff x="5179" y="2280"/>
            <a:chExt cx="345" cy="345"/>
          </a:xfrm>
        </p:grpSpPr>
        <p:sp>
          <p:nvSpPr>
            <p:cNvPr id="56" name="Oval 158"/>
            <p:cNvSpPr>
              <a:spLocks noChangeArrowheads="1"/>
            </p:cNvSpPr>
            <p:nvPr/>
          </p:nvSpPr>
          <p:spPr bwMode="auto">
            <a:xfrm>
              <a:off x="5179" y="2280"/>
              <a:ext cx="345" cy="345"/>
            </a:xfrm>
            <a:prstGeom prst="ellipse">
              <a:avLst/>
            </a:prstGeom>
            <a:solidFill>
              <a:schemeClr val="bg1"/>
            </a:solidFill>
            <a:ln w="19050">
              <a:solidFill>
                <a:srgbClr val="A50021"/>
              </a:solidFill>
              <a:round/>
              <a:headEnd/>
              <a:tailEnd/>
            </a:ln>
          </p:spPr>
          <p:txBody>
            <a:bodyPr wrap="none" anchor="ctr"/>
            <a:lstStyle/>
            <a:p>
              <a:endParaRPr lang="en-US"/>
            </a:p>
          </p:txBody>
        </p:sp>
        <p:pic>
          <p:nvPicPr>
            <p:cNvPr id="57" name="Picture 159" descr="agent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6" y="2337"/>
              <a:ext cx="230" cy="230"/>
            </a:xfrm>
            <a:prstGeom prst="rect">
              <a:avLst/>
            </a:prstGeom>
            <a:noFill/>
            <a:ln w="9525">
              <a:noFill/>
              <a:miter lim="800000"/>
              <a:headEnd/>
              <a:tailEnd/>
            </a:ln>
          </p:spPr>
        </p:pic>
      </p:grpSp>
      <p:pic>
        <p:nvPicPr>
          <p:cNvPr id="58" name="Picture 12" descr="SCC_icon_116x1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8346" y="3523657"/>
            <a:ext cx="618869" cy="599529"/>
          </a:xfrm>
          <a:prstGeom prst="rect">
            <a:avLst/>
          </a:prstGeom>
          <a:noFill/>
          <a:ln w="9525">
            <a:noFill/>
            <a:miter lim="800000"/>
            <a:headEnd/>
            <a:tailEnd/>
          </a:ln>
        </p:spPr>
      </p:pic>
      <p:cxnSp>
        <p:nvCxnSpPr>
          <p:cNvPr id="59" name="Straight Arrow Connector 58"/>
          <p:cNvCxnSpPr>
            <a:stCxn id="58" idx="0"/>
            <a:endCxn id="56" idx="2"/>
          </p:cNvCxnSpPr>
          <p:nvPr/>
        </p:nvCxnSpPr>
        <p:spPr>
          <a:xfrm flipV="1">
            <a:off x="8087781" y="1842080"/>
            <a:ext cx="2197535" cy="1681577"/>
          </a:xfrm>
          <a:prstGeom prst="straightConnector1">
            <a:avLst/>
          </a:prstGeom>
          <a:ln w="190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8" idx="3"/>
            <a:endCxn id="37" idx="3"/>
          </p:cNvCxnSpPr>
          <p:nvPr/>
        </p:nvCxnSpPr>
        <p:spPr>
          <a:xfrm flipV="1">
            <a:off x="8397215" y="3000375"/>
            <a:ext cx="974612" cy="823047"/>
          </a:xfrm>
          <a:prstGeom prst="straightConnector1">
            <a:avLst/>
          </a:prstGeom>
          <a:ln w="190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8" idx="3"/>
            <a:endCxn id="42" idx="2"/>
          </p:cNvCxnSpPr>
          <p:nvPr/>
        </p:nvCxnSpPr>
        <p:spPr>
          <a:xfrm>
            <a:off x="8397215" y="3823422"/>
            <a:ext cx="2807861" cy="884648"/>
          </a:xfrm>
          <a:prstGeom prst="straightConnector1">
            <a:avLst/>
          </a:prstGeom>
          <a:ln w="190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8" idx="2"/>
            <a:endCxn id="45" idx="2"/>
          </p:cNvCxnSpPr>
          <p:nvPr/>
        </p:nvCxnSpPr>
        <p:spPr>
          <a:xfrm>
            <a:off x="8087781" y="4123186"/>
            <a:ext cx="2175825" cy="1960358"/>
          </a:xfrm>
          <a:prstGeom prst="straightConnector1">
            <a:avLst/>
          </a:prstGeom>
          <a:ln w="190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331195" y="1612587"/>
            <a:ext cx="896079"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solidFill>
                  <a:srgbClr val="C00000"/>
                </a:solidFill>
                <a:ea typeface="Arial Unicode MS" pitchFamily="34" charset="-128"/>
                <a:cs typeface="Arial Unicode MS" pitchFamily="34" charset="-128"/>
              </a:rPr>
              <a:t>Fault Monitor</a:t>
            </a:r>
          </a:p>
        </p:txBody>
      </p:sp>
      <p:sp>
        <p:nvSpPr>
          <p:cNvPr id="63" name="TextBox 62"/>
          <p:cNvSpPr txBox="1"/>
          <p:nvPr/>
        </p:nvSpPr>
        <p:spPr>
          <a:xfrm>
            <a:off x="9354157" y="3131600"/>
            <a:ext cx="341440"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solidFill>
                  <a:srgbClr val="C00000"/>
                </a:solidFill>
                <a:ea typeface="Arial Unicode MS" pitchFamily="34" charset="-128"/>
                <a:cs typeface="Arial Unicode MS" pitchFamily="34" charset="-128"/>
              </a:rPr>
              <a:t>RMA</a:t>
            </a:r>
          </a:p>
        </p:txBody>
      </p:sp>
    </p:spTree>
    <p:extLst>
      <p:ext uri="{BB962C8B-B14F-4D97-AF65-F5344CB8AC3E}">
        <p14:creationId xmlns:p14="http://schemas.microsoft.com/office/powerpoint/2010/main" val="56507001"/>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the Availability Options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057179251"/>
              </p:ext>
            </p:extLst>
          </p:nvPr>
        </p:nvGraphicFramePr>
        <p:xfrm>
          <a:off x="870639" y="1328903"/>
          <a:ext cx="10099221" cy="5084867"/>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4286251"/>
                <a:gridCol w="1551214"/>
                <a:gridCol w="1494393"/>
                <a:gridCol w="1356119"/>
                <a:gridCol w="1411244"/>
              </a:tblGrid>
              <a:tr h="644783">
                <a:tc>
                  <a:txBody>
                    <a:bodyPr/>
                    <a:lstStyle/>
                    <a:p>
                      <a:r>
                        <a:rPr lang="en-US" sz="1800" dirty="0" smtClean="0"/>
                        <a:t>HADR</a:t>
                      </a:r>
                      <a:r>
                        <a:rPr lang="en-US" sz="1800" baseline="0" dirty="0" smtClean="0"/>
                        <a:t> Capability</a:t>
                      </a:r>
                      <a:endParaRPr lang="en-US" sz="18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002060"/>
                    </a:solidFill>
                  </a:tcPr>
                </a:tc>
                <a:tc>
                  <a:txBody>
                    <a:bodyPr/>
                    <a:lstStyle/>
                    <a:p>
                      <a:r>
                        <a:rPr lang="en-US" sz="1800" dirty="0" smtClean="0"/>
                        <a:t>ASE/HA</a:t>
                      </a:r>
                      <a:endParaRPr lang="en-US" sz="18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002060"/>
                    </a:solidFill>
                  </a:tcPr>
                </a:tc>
                <a:tc>
                  <a:txBody>
                    <a:bodyPr/>
                    <a:lstStyle/>
                    <a:p>
                      <a:r>
                        <a:rPr lang="en-US" sz="1800" dirty="0" smtClean="0"/>
                        <a:t>ASE/CE </a:t>
                      </a:r>
                      <a:endParaRPr lang="en-US" sz="18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002060"/>
                    </a:solidFill>
                  </a:tcPr>
                </a:tc>
                <a:tc>
                  <a:txBody>
                    <a:bodyPr/>
                    <a:lstStyle/>
                    <a:p>
                      <a:r>
                        <a:rPr lang="en-US" sz="1800" dirty="0" smtClean="0"/>
                        <a:t>RS/WS</a:t>
                      </a:r>
                      <a:r>
                        <a:rPr lang="en-US" sz="1800" baseline="0" dirty="0" smtClean="0"/>
                        <a:t> or RS/MSA</a:t>
                      </a:r>
                      <a:endParaRPr lang="en-US" sz="18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002060"/>
                    </a:solidFill>
                  </a:tcPr>
                </a:tc>
                <a:tc>
                  <a:txBody>
                    <a:bodyPr/>
                    <a:lstStyle/>
                    <a:p>
                      <a:r>
                        <a:rPr lang="en-US" sz="1800" dirty="0" smtClean="0"/>
                        <a:t>ASE 16.x Always-On</a:t>
                      </a:r>
                      <a:endParaRPr lang="en-US" sz="18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002060"/>
                    </a:solidFill>
                  </a:tcPr>
                </a:tc>
              </a:tr>
              <a:tr h="403644">
                <a:tc>
                  <a:txBody>
                    <a:bodyPr/>
                    <a:lstStyle/>
                    <a:p>
                      <a:r>
                        <a:rPr lang="en-US" sz="1600" dirty="0" smtClean="0"/>
                        <a:t>Short distance HA (Zero Data Loss)</a:t>
                      </a:r>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1">
                              <a:lumMod val="50000"/>
                            </a:schemeClr>
                          </a:solidFill>
                        </a:rPr>
                        <a:t>Single</a:t>
                      </a:r>
                      <a:r>
                        <a:rPr lang="en-US" sz="1600" baseline="0" dirty="0" smtClean="0">
                          <a:solidFill>
                            <a:schemeClr val="bg1">
                              <a:lumMod val="50000"/>
                            </a:schemeClr>
                          </a:solidFill>
                        </a:rPr>
                        <a:t> Copy</a:t>
                      </a:r>
                      <a:endParaRPr lang="en-US" sz="1600" dirty="0" smtClean="0">
                        <a:solidFill>
                          <a:schemeClr val="bg1">
                            <a:lumMod val="50000"/>
                          </a:schemeClr>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1">
                              <a:lumMod val="50000"/>
                            </a:schemeClr>
                          </a:solidFill>
                        </a:rPr>
                        <a:t>Single</a:t>
                      </a:r>
                      <a:r>
                        <a:rPr lang="en-US" sz="1600" baseline="0" dirty="0" smtClean="0">
                          <a:solidFill>
                            <a:schemeClr val="bg1">
                              <a:lumMod val="50000"/>
                            </a:schemeClr>
                          </a:solidFill>
                        </a:rPr>
                        <a:t> Copy</a:t>
                      </a:r>
                      <a:endParaRPr lang="en-US" sz="1600" dirty="0" smtClean="0">
                        <a:solidFill>
                          <a:schemeClr val="bg1">
                            <a:lumMod val="50000"/>
                          </a:schemeClr>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403644">
                <a:tc>
                  <a:txBody>
                    <a:bodyPr/>
                    <a:lstStyle/>
                    <a:p>
                      <a:r>
                        <a:rPr lang="en-US" sz="1600" dirty="0" smtClean="0"/>
                        <a:t>Long distance DR</a:t>
                      </a:r>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403644">
                <a:tc>
                  <a:txBody>
                    <a:bodyPr/>
                    <a:lstStyle/>
                    <a:p>
                      <a:r>
                        <a:rPr lang="en-US" sz="1600" dirty="0" smtClean="0"/>
                        <a:t>N+1</a:t>
                      </a:r>
                      <a:r>
                        <a:rPr lang="en-US" sz="1600" baseline="0" dirty="0" smtClean="0"/>
                        <a:t> or N+M Availability</a:t>
                      </a:r>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403644">
                <a:tc>
                  <a:txBody>
                    <a:bodyPr/>
                    <a:lstStyle/>
                    <a:p>
                      <a:r>
                        <a:rPr lang="en-US" sz="1600" dirty="0" smtClean="0"/>
                        <a:t>Failover</a:t>
                      </a:r>
                      <a:r>
                        <a:rPr lang="en-US" sz="1600" baseline="0" dirty="0" smtClean="0"/>
                        <a:t> Speed (Recovery Time Objective)</a:t>
                      </a:r>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600" dirty="0" smtClean="0"/>
                        <a:t>1-5min</a:t>
                      </a:r>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600" dirty="0" smtClean="0"/>
                        <a:t>&lt;1-2 min</a:t>
                      </a:r>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600" dirty="0" smtClean="0"/>
                        <a:t>10-30min</a:t>
                      </a:r>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600" dirty="0" smtClean="0"/>
                        <a:t>2-5min</a:t>
                      </a:r>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403644">
                <a:tc>
                  <a:txBody>
                    <a:bodyPr/>
                    <a:lstStyle/>
                    <a:p>
                      <a:r>
                        <a:rPr lang="en-US" sz="1600" dirty="0" smtClean="0"/>
                        <a:t>Workload Management/Logical Clusters</a:t>
                      </a:r>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403644">
                <a:tc>
                  <a:txBody>
                    <a:bodyPr/>
                    <a:lstStyle/>
                    <a:p>
                      <a:r>
                        <a:rPr lang="en-US" sz="1600" dirty="0" smtClean="0"/>
                        <a:t>Automated Client</a:t>
                      </a:r>
                      <a:r>
                        <a:rPr lang="en-US" sz="1600" baseline="0" dirty="0" smtClean="0"/>
                        <a:t> Failover</a:t>
                      </a:r>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403644">
                <a:tc>
                  <a:txBody>
                    <a:bodyPr/>
                    <a:lstStyle/>
                    <a:p>
                      <a:r>
                        <a:rPr lang="en-US" sz="1600" dirty="0" smtClean="0"/>
                        <a:t>Automated Fault</a:t>
                      </a:r>
                      <a:r>
                        <a:rPr lang="en-US" sz="1600" baseline="0" dirty="0" smtClean="0"/>
                        <a:t> Detection</a:t>
                      </a:r>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403644">
                <a:tc>
                  <a:txBody>
                    <a:bodyPr/>
                    <a:lstStyle/>
                    <a:p>
                      <a:r>
                        <a:rPr lang="en-US" sz="1600" dirty="0" smtClean="0"/>
                        <a:t>Automated Materialization/</a:t>
                      </a:r>
                      <a:r>
                        <a:rPr lang="en-US" sz="1600" dirty="0" err="1" smtClean="0"/>
                        <a:t>ReSync</a:t>
                      </a:r>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indent="0" algn="ctr" defTabSz="1088776" rtl="0" eaLnBrk="1" fontAlgn="auto" latinLnBrk="0" hangingPunct="1">
                        <a:lnSpc>
                          <a:spcPct val="100000"/>
                        </a:lnSpc>
                        <a:spcBef>
                          <a:spcPts val="0"/>
                        </a:spcBef>
                        <a:spcAft>
                          <a:spcPts val="0"/>
                        </a:spcAft>
                        <a:buClrTx/>
                        <a:buSzTx/>
                        <a:buFontTx/>
                        <a:buNone/>
                        <a:tabLst/>
                        <a:defRPr/>
                      </a:pPr>
                      <a:r>
                        <a:rPr lang="en-US" sz="1600" dirty="0" smtClean="0">
                          <a:solidFill>
                            <a:schemeClr val="bg1">
                              <a:lumMod val="50000"/>
                            </a:schemeClr>
                          </a:solidFill>
                        </a:rPr>
                        <a:t>Single</a:t>
                      </a:r>
                      <a:r>
                        <a:rPr lang="en-US" sz="1600" baseline="0" dirty="0" smtClean="0">
                          <a:solidFill>
                            <a:schemeClr val="bg1">
                              <a:lumMod val="50000"/>
                            </a:schemeClr>
                          </a:solidFill>
                        </a:rPr>
                        <a:t> Copy</a:t>
                      </a:r>
                      <a:endParaRPr lang="en-US" sz="1600" dirty="0" smtClean="0">
                        <a:solidFill>
                          <a:schemeClr val="bg1">
                            <a:lumMod val="50000"/>
                          </a:schemeClr>
                        </a:solidFill>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indent="0" algn="ctr" defTabSz="1088776" rtl="0" eaLnBrk="1" fontAlgn="auto" latinLnBrk="0" hangingPunct="1">
                        <a:lnSpc>
                          <a:spcPct val="100000"/>
                        </a:lnSpc>
                        <a:spcBef>
                          <a:spcPts val="0"/>
                        </a:spcBef>
                        <a:spcAft>
                          <a:spcPts val="0"/>
                        </a:spcAft>
                        <a:buClrTx/>
                        <a:buSzTx/>
                        <a:buFontTx/>
                        <a:buNone/>
                        <a:tabLst/>
                        <a:defRPr/>
                      </a:pPr>
                      <a:r>
                        <a:rPr lang="en-US" sz="1600" dirty="0" smtClean="0">
                          <a:solidFill>
                            <a:schemeClr val="bg1">
                              <a:lumMod val="50000"/>
                            </a:schemeClr>
                          </a:solidFill>
                        </a:rPr>
                        <a:t>Single</a:t>
                      </a:r>
                      <a:r>
                        <a:rPr lang="en-US" sz="1600" baseline="0" dirty="0" smtClean="0">
                          <a:solidFill>
                            <a:schemeClr val="bg1">
                              <a:lumMod val="50000"/>
                            </a:schemeClr>
                          </a:solidFill>
                        </a:rPr>
                        <a:t> Copy</a:t>
                      </a:r>
                      <a:endParaRPr lang="en-US" sz="1600" dirty="0" smtClean="0">
                        <a:solidFill>
                          <a:schemeClr val="bg1">
                            <a:lumMod val="50000"/>
                          </a:schemeClr>
                        </a:solidFill>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4036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Minimizes Planned Downtime</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endParaRPr lang="en-US" sz="1600" dirty="0">
                        <a:solidFill>
                          <a:schemeClr val="bg1">
                            <a:lumMod val="50000"/>
                          </a:schemeClr>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403644">
                <a:tc>
                  <a:txBody>
                    <a:bodyPr/>
                    <a:lstStyle/>
                    <a:p>
                      <a:r>
                        <a:rPr lang="en-US" sz="1600" dirty="0" smtClean="0"/>
                        <a:t>Multiple Standby Support</a:t>
                      </a:r>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indent="0" algn="ctr" defTabSz="1088776" rtl="0" eaLnBrk="1" fontAlgn="auto" latinLnBrk="0" hangingPunct="1">
                        <a:lnSpc>
                          <a:spcPct val="100000"/>
                        </a:lnSpc>
                        <a:spcBef>
                          <a:spcPts val="0"/>
                        </a:spcBef>
                        <a:spcAft>
                          <a:spcPts val="0"/>
                        </a:spcAft>
                        <a:buClrTx/>
                        <a:buSzTx/>
                        <a:buFontTx/>
                        <a:buNone/>
                        <a:tabLst/>
                        <a:defRPr/>
                      </a:pPr>
                      <a:r>
                        <a:rPr lang="en-US" sz="1600" dirty="0" smtClean="0">
                          <a:solidFill>
                            <a:schemeClr val="bg1">
                              <a:lumMod val="50000"/>
                            </a:schemeClr>
                          </a:solidFill>
                        </a:rPr>
                        <a:t>Single</a:t>
                      </a:r>
                      <a:r>
                        <a:rPr lang="en-US" sz="1600" baseline="0" dirty="0" smtClean="0">
                          <a:solidFill>
                            <a:schemeClr val="bg1">
                              <a:lumMod val="50000"/>
                            </a:schemeClr>
                          </a:solidFill>
                        </a:rPr>
                        <a:t> Copy</a:t>
                      </a:r>
                      <a:endParaRPr lang="en-US" sz="1600" dirty="0" smtClean="0">
                        <a:solidFill>
                          <a:schemeClr val="bg1">
                            <a:lumMod val="50000"/>
                          </a:schemeClr>
                        </a:solidFill>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600" dirty="0" smtClean="0">
                          <a:solidFill>
                            <a:schemeClr val="bg1">
                              <a:lumMod val="50000"/>
                            </a:schemeClr>
                          </a:solidFill>
                        </a:rPr>
                        <a:t>Single Copy</a:t>
                      </a:r>
                      <a:endParaRPr lang="en-US" sz="1600" dirty="0">
                        <a:solidFill>
                          <a:schemeClr val="bg1">
                            <a:lumMod val="50000"/>
                          </a:schemeClr>
                        </a:solidFill>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403644">
                <a:tc>
                  <a:txBody>
                    <a:bodyPr/>
                    <a:lstStyle/>
                    <a:p>
                      <a:r>
                        <a:rPr lang="en-US" sz="1600" dirty="0" smtClean="0"/>
                        <a:t>Zero</a:t>
                      </a:r>
                      <a:r>
                        <a:rPr lang="en-US" sz="1600" baseline="0" dirty="0" smtClean="0"/>
                        <a:t> Downtime DBMS maintenance</a:t>
                      </a:r>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solidFill>
                          <a:schemeClr val="bg1">
                            <a:lumMod val="50000"/>
                          </a:schemeClr>
                        </a:solidFill>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solidFill>
                          <a:schemeClr val="bg1">
                            <a:lumMod val="50000"/>
                          </a:schemeClr>
                        </a:solidFill>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bl>
          </a:graphicData>
        </a:graphic>
      </p:graphicFrame>
      <p:pic>
        <p:nvPicPr>
          <p:cNvPr id="27" name="Picture 6" descr="C:\Users\ericro\AppData\Local\Microsoft\Windows\Temporary Internet Files\Content.IE5\XAU56MAI\MC90043255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91223" y="5592392"/>
            <a:ext cx="457200" cy="457200"/>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444" name="TextBox 443"/>
          <p:cNvSpPr txBox="1"/>
          <p:nvPr/>
        </p:nvSpPr>
        <p:spPr>
          <a:xfrm>
            <a:off x="10350452" y="5690187"/>
            <a:ext cx="734496" cy="261610"/>
          </a:xfrm>
          <a:prstGeom prst="rect">
            <a:avLst/>
          </a:prstGeom>
          <a:noFill/>
        </p:spPr>
        <p:txBody>
          <a:bodyPr wrap="none" rtlCol="0">
            <a:spAutoFit/>
          </a:bodyPr>
          <a:lstStyle/>
          <a:p>
            <a:pPr fontAlgn="base">
              <a:spcBef>
                <a:spcPct val="50000"/>
              </a:spcBef>
              <a:spcAft>
                <a:spcPct val="0"/>
              </a:spcAft>
              <a:buClr>
                <a:srgbClr val="F0AB00"/>
              </a:buClr>
              <a:buSzPct val="80000"/>
            </a:pPr>
            <a:r>
              <a:rPr lang="en-US" sz="1100" b="1" kern="0" dirty="0" smtClean="0">
                <a:solidFill>
                  <a:schemeClr val="bg1">
                    <a:lumMod val="50000"/>
                  </a:schemeClr>
                </a:solidFill>
                <a:ea typeface="Arial Unicode MS" pitchFamily="34" charset="-128"/>
                <a:cs typeface="Arial Unicode MS" pitchFamily="34" charset="-128"/>
              </a:rPr>
              <a:t>Planned</a:t>
            </a:r>
          </a:p>
        </p:txBody>
      </p:sp>
      <p:pic>
        <p:nvPicPr>
          <p:cNvPr id="46" name="Picture 9" descr="PPP_CSPHE_CLP_Ball_Fill_Orange_5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60631" y="5235653"/>
            <a:ext cx="400018" cy="393192"/>
          </a:xfrm>
          <a:prstGeom prst="rect">
            <a:avLst/>
          </a:prstGeom>
          <a:noFill/>
          <a:ln w="9525">
            <a:noFill/>
            <a:miter lim="800000"/>
            <a:headEnd/>
            <a:tailEnd/>
          </a:ln>
        </p:spPr>
      </p:pic>
      <p:pic>
        <p:nvPicPr>
          <p:cNvPr id="48" name="Picture 8" descr="PPP_CSPHE_CLP_Ball_Fill_Red_20.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96368" y="2400282"/>
            <a:ext cx="400018" cy="393192"/>
          </a:xfrm>
          <a:prstGeom prst="rect">
            <a:avLst/>
          </a:prstGeom>
          <a:noFill/>
          <a:ln w="9525">
            <a:noFill/>
            <a:miter lim="800000"/>
            <a:headEnd/>
            <a:tailEnd/>
          </a:ln>
        </p:spPr>
      </p:pic>
      <p:pic>
        <p:nvPicPr>
          <p:cNvPr id="49" name="Picture 10" descr="PPP_CSPHE_CLP_Ball_Fill_Green_100.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60631" y="2817929"/>
            <a:ext cx="400018" cy="393192"/>
          </a:xfrm>
          <a:prstGeom prst="rect">
            <a:avLst/>
          </a:prstGeom>
          <a:noFill/>
          <a:ln w="9525">
            <a:noFill/>
            <a:miter lim="800000"/>
            <a:headEnd/>
            <a:tailEnd/>
          </a:ln>
        </p:spPr>
      </p:pic>
      <p:pic>
        <p:nvPicPr>
          <p:cNvPr id="51" name="Picture 9" descr="PPP_CSPHE_CLP_Ball_Fill_Orange_5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60631" y="6044768"/>
            <a:ext cx="400018" cy="393192"/>
          </a:xfrm>
          <a:prstGeom prst="rect">
            <a:avLst/>
          </a:prstGeom>
          <a:noFill/>
          <a:ln w="9525">
            <a:noFill/>
            <a:miter lim="800000"/>
            <a:headEnd/>
            <a:tailEnd/>
          </a:ln>
        </p:spPr>
      </p:pic>
      <p:pic>
        <p:nvPicPr>
          <p:cNvPr id="52" name="Picture 9" descr="PPP_CSPHE_CLP_Ball_Fill_Orange_5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44193" y="4428154"/>
            <a:ext cx="400018" cy="393192"/>
          </a:xfrm>
          <a:prstGeom prst="rect">
            <a:avLst/>
          </a:prstGeom>
          <a:noFill/>
          <a:ln w="9525">
            <a:noFill/>
            <a:miter lim="800000"/>
            <a:headEnd/>
            <a:tailEnd/>
          </a:ln>
        </p:spPr>
      </p:pic>
      <p:pic>
        <p:nvPicPr>
          <p:cNvPr id="53" name="Picture 9" descr="PPP_CSPHE_CLP_Ball_Fill_Orange_5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44193" y="4006262"/>
            <a:ext cx="400018" cy="393192"/>
          </a:xfrm>
          <a:prstGeom prst="rect">
            <a:avLst/>
          </a:prstGeom>
          <a:noFill/>
          <a:ln w="9525">
            <a:noFill/>
            <a:miter lim="800000"/>
            <a:headEnd/>
            <a:tailEnd/>
          </a:ln>
        </p:spPr>
      </p:pic>
      <p:pic>
        <p:nvPicPr>
          <p:cNvPr id="54" name="Picture 8" descr="PPP_CSPHE_CLP_Ball_Fill_Red_20.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96368" y="2817929"/>
            <a:ext cx="400018" cy="393192"/>
          </a:xfrm>
          <a:prstGeom prst="rect">
            <a:avLst/>
          </a:prstGeom>
          <a:noFill/>
          <a:ln w="9525">
            <a:noFill/>
            <a:miter lim="800000"/>
            <a:headEnd/>
            <a:tailEnd/>
          </a:ln>
        </p:spPr>
      </p:pic>
      <p:pic>
        <p:nvPicPr>
          <p:cNvPr id="55" name="Picture 8" descr="PPP_CSPHE_CLP_Ball_Fill_Red_20.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96368" y="3598698"/>
            <a:ext cx="400018" cy="393192"/>
          </a:xfrm>
          <a:prstGeom prst="rect">
            <a:avLst/>
          </a:prstGeom>
          <a:noFill/>
          <a:ln w="9525">
            <a:noFill/>
            <a:miter lim="800000"/>
            <a:headEnd/>
            <a:tailEnd/>
          </a:ln>
        </p:spPr>
      </p:pic>
      <p:pic>
        <p:nvPicPr>
          <p:cNvPr id="56" name="Picture 8" descr="PPP_CSPHE_CLP_Ball_Fill_Red_20.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96368" y="5235653"/>
            <a:ext cx="400018" cy="393192"/>
          </a:xfrm>
          <a:prstGeom prst="rect">
            <a:avLst/>
          </a:prstGeom>
          <a:noFill/>
          <a:ln w="9525">
            <a:noFill/>
            <a:miter lim="800000"/>
            <a:headEnd/>
            <a:tailEnd/>
          </a:ln>
        </p:spPr>
      </p:pic>
      <p:pic>
        <p:nvPicPr>
          <p:cNvPr id="57" name="Picture 8" descr="PPP_CSPHE_CLP_Ball_Fill_Red_20.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96368" y="6044768"/>
            <a:ext cx="400018" cy="393192"/>
          </a:xfrm>
          <a:prstGeom prst="rect">
            <a:avLst/>
          </a:prstGeom>
          <a:noFill/>
          <a:ln w="9525">
            <a:noFill/>
            <a:miter lim="800000"/>
            <a:headEnd/>
            <a:tailEnd/>
          </a:ln>
        </p:spPr>
      </p:pic>
      <p:pic>
        <p:nvPicPr>
          <p:cNvPr id="58" name="Picture 10" descr="PPP_CSPHE_CLP_Ball_Fill_Green_100.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60631" y="3598698"/>
            <a:ext cx="400018" cy="393192"/>
          </a:xfrm>
          <a:prstGeom prst="rect">
            <a:avLst/>
          </a:prstGeom>
          <a:noFill/>
          <a:ln w="9525">
            <a:noFill/>
            <a:miter lim="800000"/>
            <a:headEnd/>
            <a:tailEnd/>
          </a:ln>
        </p:spPr>
      </p:pic>
      <p:pic>
        <p:nvPicPr>
          <p:cNvPr id="59" name="Picture 10" descr="PPP_CSPHE_CLP_Ball_Fill_Green_100.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60631" y="4006262"/>
            <a:ext cx="400018" cy="393192"/>
          </a:xfrm>
          <a:prstGeom prst="rect">
            <a:avLst/>
          </a:prstGeom>
          <a:noFill/>
          <a:ln w="9525">
            <a:noFill/>
            <a:miter lim="800000"/>
            <a:headEnd/>
            <a:tailEnd/>
          </a:ln>
        </p:spPr>
      </p:pic>
      <p:pic>
        <p:nvPicPr>
          <p:cNvPr id="60" name="Picture 10" descr="PPP_CSPHE_CLP_Ball_Fill_Green_100.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60631" y="4428154"/>
            <a:ext cx="400018" cy="393192"/>
          </a:xfrm>
          <a:prstGeom prst="rect">
            <a:avLst/>
          </a:prstGeom>
          <a:noFill/>
          <a:ln w="9525">
            <a:noFill/>
            <a:miter lim="800000"/>
            <a:headEnd/>
            <a:tailEnd/>
          </a:ln>
        </p:spPr>
      </p:pic>
      <p:pic>
        <p:nvPicPr>
          <p:cNvPr id="61" name="Picture 10" descr="PPP_CSPHE_CLP_Ball_Fill_Green_100.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96368" y="4006262"/>
            <a:ext cx="400018" cy="393192"/>
          </a:xfrm>
          <a:prstGeom prst="rect">
            <a:avLst/>
          </a:prstGeom>
          <a:noFill/>
          <a:ln w="9525">
            <a:noFill/>
            <a:miter lim="800000"/>
            <a:headEnd/>
            <a:tailEnd/>
          </a:ln>
        </p:spPr>
      </p:pic>
      <p:pic>
        <p:nvPicPr>
          <p:cNvPr id="63" name="Picture 8" descr="PPP_CSPHE_CLP_Ball_Fill_Red_20.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60631" y="2400282"/>
            <a:ext cx="400018" cy="393192"/>
          </a:xfrm>
          <a:prstGeom prst="rect">
            <a:avLst/>
          </a:prstGeom>
          <a:noFill/>
          <a:ln w="9525">
            <a:noFill/>
            <a:miter lim="800000"/>
            <a:headEnd/>
            <a:tailEnd/>
          </a:ln>
        </p:spPr>
      </p:pic>
      <p:pic>
        <p:nvPicPr>
          <p:cNvPr id="64" name="Picture 8" descr="PPP_CSPHE_CLP_Ball_Fill_Red_20.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44193" y="2013385"/>
            <a:ext cx="400018" cy="393192"/>
          </a:xfrm>
          <a:prstGeom prst="rect">
            <a:avLst/>
          </a:prstGeom>
          <a:noFill/>
          <a:ln w="9525">
            <a:noFill/>
            <a:miter lim="800000"/>
            <a:headEnd/>
            <a:tailEnd/>
          </a:ln>
        </p:spPr>
      </p:pic>
      <p:pic>
        <p:nvPicPr>
          <p:cNvPr id="65" name="Picture 10" descr="PPP_CSPHE_CLP_Ball_Fill_Green_100.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44193" y="2400282"/>
            <a:ext cx="400018" cy="393192"/>
          </a:xfrm>
          <a:prstGeom prst="rect">
            <a:avLst/>
          </a:prstGeom>
          <a:noFill/>
          <a:ln w="9525">
            <a:noFill/>
            <a:miter lim="800000"/>
            <a:headEnd/>
            <a:tailEnd/>
          </a:ln>
        </p:spPr>
      </p:pic>
      <p:pic>
        <p:nvPicPr>
          <p:cNvPr id="66" name="Picture 10" descr="PPP_CSPHE_CLP_Ball_Fill_Green_100.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44193" y="4824851"/>
            <a:ext cx="400018" cy="393192"/>
          </a:xfrm>
          <a:prstGeom prst="rect">
            <a:avLst/>
          </a:prstGeom>
          <a:noFill/>
          <a:ln w="9525">
            <a:noFill/>
            <a:miter lim="800000"/>
            <a:headEnd/>
            <a:tailEnd/>
          </a:ln>
        </p:spPr>
      </p:pic>
      <p:pic>
        <p:nvPicPr>
          <p:cNvPr id="67" name="Picture 10" descr="PPP_CSPHE_CLP_Ball_Fill_Green_100.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44193" y="5235653"/>
            <a:ext cx="400018" cy="393192"/>
          </a:xfrm>
          <a:prstGeom prst="rect">
            <a:avLst/>
          </a:prstGeom>
          <a:noFill/>
          <a:ln w="9525">
            <a:noFill/>
            <a:miter lim="800000"/>
            <a:headEnd/>
            <a:tailEnd/>
          </a:ln>
        </p:spPr>
      </p:pic>
      <p:pic>
        <p:nvPicPr>
          <p:cNvPr id="68" name="Picture 10" descr="PPP_CSPHE_CLP_Ball_Fill_Green_100.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44193" y="5624396"/>
            <a:ext cx="400018" cy="393192"/>
          </a:xfrm>
          <a:prstGeom prst="rect">
            <a:avLst/>
          </a:prstGeom>
          <a:noFill/>
          <a:ln w="9525">
            <a:noFill/>
            <a:miter lim="800000"/>
            <a:headEnd/>
            <a:tailEnd/>
          </a:ln>
        </p:spPr>
      </p:pic>
      <p:pic>
        <p:nvPicPr>
          <p:cNvPr id="69" name="Picture 10" descr="PPP_CSPHE_CLP_Ball_Fill_Green_100.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44193" y="6044768"/>
            <a:ext cx="400018" cy="393192"/>
          </a:xfrm>
          <a:prstGeom prst="rect">
            <a:avLst/>
          </a:prstGeom>
          <a:noFill/>
          <a:ln w="9525">
            <a:noFill/>
            <a:miter lim="800000"/>
            <a:headEnd/>
            <a:tailEnd/>
          </a:ln>
        </p:spPr>
      </p:pic>
      <p:pic>
        <p:nvPicPr>
          <p:cNvPr id="70" name="Picture 10" descr="PPP_CSPHE_CLP_Ball_Fill_Green_100.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019814" y="4006262"/>
            <a:ext cx="400018" cy="393192"/>
          </a:xfrm>
          <a:prstGeom prst="rect">
            <a:avLst/>
          </a:prstGeom>
          <a:noFill/>
          <a:ln w="9525">
            <a:noFill/>
            <a:miter lim="800000"/>
            <a:headEnd/>
            <a:tailEnd/>
          </a:ln>
        </p:spPr>
      </p:pic>
      <p:pic>
        <p:nvPicPr>
          <p:cNvPr id="72" name="Picture 10" descr="PPP_CSPHE_CLP_Ball_Fill_Green_100.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019814" y="4824851"/>
            <a:ext cx="400018" cy="393192"/>
          </a:xfrm>
          <a:prstGeom prst="rect">
            <a:avLst/>
          </a:prstGeom>
          <a:noFill/>
          <a:ln w="9525">
            <a:noFill/>
            <a:miter lim="800000"/>
            <a:headEnd/>
            <a:tailEnd/>
          </a:ln>
        </p:spPr>
      </p:pic>
      <p:pic>
        <p:nvPicPr>
          <p:cNvPr id="73" name="Picture 10" descr="PPP_CSPHE_CLP_Ball_Fill_Green_100.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019814" y="5235653"/>
            <a:ext cx="400018" cy="393192"/>
          </a:xfrm>
          <a:prstGeom prst="rect">
            <a:avLst/>
          </a:prstGeom>
          <a:noFill/>
          <a:ln w="9525">
            <a:noFill/>
            <a:miter lim="800000"/>
            <a:headEnd/>
            <a:tailEnd/>
          </a:ln>
        </p:spPr>
      </p:pic>
      <p:pic>
        <p:nvPicPr>
          <p:cNvPr id="74" name="Picture 8" descr="PPP_CSPHE_CLP_Ball_Fill_Red_20.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44193" y="3598698"/>
            <a:ext cx="400018" cy="393192"/>
          </a:xfrm>
          <a:prstGeom prst="rect">
            <a:avLst/>
          </a:prstGeom>
          <a:noFill/>
          <a:ln w="9525">
            <a:noFill/>
            <a:miter lim="800000"/>
            <a:headEnd/>
            <a:tailEnd/>
          </a:ln>
        </p:spPr>
      </p:pic>
      <p:pic>
        <p:nvPicPr>
          <p:cNvPr id="75" name="Picture 8" descr="PPP_CSPHE_CLP_Ball_Fill_Red_20.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19814" y="3598698"/>
            <a:ext cx="400018" cy="393192"/>
          </a:xfrm>
          <a:prstGeom prst="rect">
            <a:avLst/>
          </a:prstGeom>
          <a:noFill/>
          <a:ln w="9525">
            <a:noFill/>
            <a:miter lim="800000"/>
            <a:headEnd/>
            <a:tailEnd/>
          </a:ln>
        </p:spPr>
      </p:pic>
      <p:pic>
        <p:nvPicPr>
          <p:cNvPr id="76" name="Picture 10" descr="PPP_CSPHE_CLP_Ball_Fill_Green_100.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019814" y="6044768"/>
            <a:ext cx="400018" cy="393192"/>
          </a:xfrm>
          <a:prstGeom prst="rect">
            <a:avLst/>
          </a:prstGeom>
          <a:noFill/>
          <a:ln w="9525">
            <a:noFill/>
            <a:miter lim="800000"/>
            <a:headEnd/>
            <a:tailEnd/>
          </a:ln>
        </p:spPr>
      </p:pic>
      <p:pic>
        <p:nvPicPr>
          <p:cNvPr id="77" name="Picture 8" descr="PPP_CSPHE_CLP_Ball_Fill_Red_20.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19814" y="2817929"/>
            <a:ext cx="400018" cy="393192"/>
          </a:xfrm>
          <a:prstGeom prst="rect">
            <a:avLst/>
          </a:prstGeom>
          <a:noFill/>
          <a:ln w="9525">
            <a:noFill/>
            <a:miter lim="800000"/>
            <a:headEnd/>
            <a:tailEnd/>
          </a:ln>
        </p:spPr>
      </p:pic>
      <p:pic>
        <p:nvPicPr>
          <p:cNvPr id="78" name="Picture 10" descr="PPP_CSPHE_CLP_Ball_Fill_Green_100.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019814" y="1976878"/>
            <a:ext cx="400018" cy="393192"/>
          </a:xfrm>
          <a:prstGeom prst="rect">
            <a:avLst/>
          </a:prstGeom>
          <a:noFill/>
          <a:ln w="9525">
            <a:noFill/>
            <a:miter lim="800000"/>
            <a:headEnd/>
            <a:tailEnd/>
          </a:ln>
        </p:spPr>
      </p:pic>
      <p:pic>
        <p:nvPicPr>
          <p:cNvPr id="79" name="Picture 10" descr="PPP_CSPHE_CLP_Ball_Fill_Green_100.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019814" y="2400282"/>
            <a:ext cx="400018" cy="393192"/>
          </a:xfrm>
          <a:prstGeom prst="rect">
            <a:avLst/>
          </a:prstGeom>
          <a:noFill/>
          <a:ln w="9525">
            <a:noFill/>
            <a:miter lim="800000"/>
            <a:headEnd/>
            <a:tailEnd/>
          </a:ln>
        </p:spPr>
      </p:pic>
      <p:pic>
        <p:nvPicPr>
          <p:cNvPr id="83" name="Picture 9" descr="PPP_CSPHE_CLP_Ball_Fill_Orange_5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44193" y="2817929"/>
            <a:ext cx="400018" cy="393192"/>
          </a:xfrm>
          <a:prstGeom prst="rect">
            <a:avLst/>
          </a:prstGeom>
          <a:noFill/>
          <a:ln w="9525">
            <a:noFill/>
            <a:miter lim="800000"/>
            <a:headEnd/>
            <a:tailEnd/>
          </a:ln>
        </p:spPr>
      </p:pic>
      <p:pic>
        <p:nvPicPr>
          <p:cNvPr id="39" name="Picture 11" descr="PPP_CSPHE_CLP_Ball_Fill_Light Blue_70.png"/>
          <p:cNvPicPr>
            <a:picLocks noChangeAspect="1"/>
          </p:cNvPicPr>
          <p:nvPr/>
        </p:nvPicPr>
        <p:blipFill>
          <a:blip r:embed="rId6" cstate="print"/>
          <a:srcRect/>
          <a:stretch>
            <a:fillRect/>
          </a:stretch>
        </p:blipFill>
        <p:spPr bwMode="auto">
          <a:xfrm>
            <a:off x="10019814" y="4418308"/>
            <a:ext cx="402336" cy="395470"/>
          </a:xfrm>
          <a:prstGeom prst="rect">
            <a:avLst/>
          </a:prstGeom>
          <a:noFill/>
          <a:ln w="9525">
            <a:noFill/>
            <a:miter lim="800000"/>
            <a:headEnd/>
            <a:tailEnd/>
          </a:ln>
        </p:spPr>
      </p:pic>
      <p:pic>
        <p:nvPicPr>
          <p:cNvPr id="40" name="Picture 11" descr="PPP_CSPHE_CLP_Ball_Fill_Light Blue_70.png"/>
          <p:cNvPicPr>
            <a:picLocks noChangeAspect="1"/>
          </p:cNvPicPr>
          <p:nvPr/>
        </p:nvPicPr>
        <p:blipFill>
          <a:blip r:embed="rId6" cstate="print"/>
          <a:srcRect/>
          <a:stretch>
            <a:fillRect/>
          </a:stretch>
        </p:blipFill>
        <p:spPr bwMode="auto">
          <a:xfrm>
            <a:off x="5694050" y="4418308"/>
            <a:ext cx="402336" cy="395470"/>
          </a:xfrm>
          <a:prstGeom prst="rect">
            <a:avLst/>
          </a:prstGeom>
          <a:noFill/>
          <a:ln w="9525">
            <a:noFill/>
            <a:miter lim="800000"/>
            <a:headEnd/>
            <a:tailEnd/>
          </a:ln>
        </p:spPr>
      </p:pic>
    </p:spTree>
    <p:extLst>
      <p:ext uri="{BB962C8B-B14F-4D97-AF65-F5344CB8AC3E}">
        <p14:creationId xmlns:p14="http://schemas.microsoft.com/office/powerpoint/2010/main" val="1967553808"/>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Simplifying it</a:t>
            </a:r>
            <a:endParaRPr lang="en-US" dirty="0"/>
          </a:p>
        </p:txBody>
      </p:sp>
      <p:sp>
        <p:nvSpPr>
          <p:cNvPr id="3" name="Text Placeholder 2"/>
          <p:cNvSpPr>
            <a:spLocks noGrp="1"/>
          </p:cNvSpPr>
          <p:nvPr>
            <p:ph type="body" sz="quarter" idx="10"/>
          </p:nvPr>
        </p:nvSpPr>
        <p:spPr/>
        <p:txBody>
          <a:bodyPr>
            <a:normAutofit fontScale="92500" lnSpcReduction="20000"/>
          </a:bodyPr>
          <a:lstStyle/>
          <a:p>
            <a:r>
              <a:rPr lang="en-US" dirty="0" smtClean="0"/>
              <a:t>Use ASE Cluster Edition when</a:t>
            </a:r>
          </a:p>
          <a:p>
            <a:pPr lvl="1"/>
            <a:r>
              <a:rPr lang="en-US" dirty="0" smtClean="0">
                <a:solidFill>
                  <a:srgbClr val="0070C0"/>
                </a:solidFill>
              </a:rPr>
              <a:t>Fastest possible failover is necessary (RTO within seconds)</a:t>
            </a:r>
          </a:p>
          <a:p>
            <a:pPr lvl="1"/>
            <a:r>
              <a:rPr lang="en-US" dirty="0" smtClean="0"/>
              <a:t>Multiple applications on multiple hosts need workload management for hardware optimization</a:t>
            </a:r>
          </a:p>
          <a:p>
            <a:pPr lvl="2"/>
            <a:r>
              <a:rPr lang="en-US" dirty="0" smtClean="0"/>
              <a:t>Reduce HW acquisition costs via N+1 availability &amp; workload management</a:t>
            </a:r>
          </a:p>
          <a:p>
            <a:pPr lvl="1"/>
            <a:r>
              <a:rPr lang="en-US" dirty="0" smtClean="0"/>
              <a:t>Protect from hardware failures within the datacenter</a:t>
            </a:r>
          </a:p>
          <a:p>
            <a:r>
              <a:rPr lang="en-US" dirty="0" smtClean="0"/>
              <a:t>Use ASE Always On (HADR) when</a:t>
            </a:r>
          </a:p>
          <a:p>
            <a:pPr lvl="1"/>
            <a:r>
              <a:rPr lang="en-US" dirty="0" smtClean="0"/>
              <a:t>RTO can be within a few minutes</a:t>
            </a:r>
          </a:p>
          <a:p>
            <a:pPr lvl="1"/>
            <a:r>
              <a:rPr lang="en-US" dirty="0" smtClean="0"/>
              <a:t>Zero data loss is required – even for data center failure or disk corruptions/storage failures</a:t>
            </a:r>
          </a:p>
          <a:p>
            <a:pPr lvl="1"/>
            <a:r>
              <a:rPr lang="en-US" dirty="0" smtClean="0">
                <a:solidFill>
                  <a:srgbClr val="0070C0"/>
                </a:solidFill>
              </a:rPr>
              <a:t>Maximum protection – zero downtime major upgrades, etc.</a:t>
            </a:r>
          </a:p>
          <a:p>
            <a:pPr lvl="1"/>
            <a:r>
              <a:rPr lang="en-US" dirty="0" smtClean="0"/>
              <a:t>Workload (reporting) offload</a:t>
            </a:r>
          </a:p>
          <a:p>
            <a:pPr lvl="2"/>
            <a:r>
              <a:rPr lang="en-US" dirty="0" smtClean="0"/>
              <a:t>Leverage HA resources to avoid sunk costs capitalizing standby hardware</a:t>
            </a:r>
          </a:p>
          <a:p>
            <a:r>
              <a:rPr lang="en-US" dirty="0" smtClean="0"/>
              <a:t>Use legacy solutions (HA &amp; RS WS/MSA)</a:t>
            </a:r>
          </a:p>
          <a:p>
            <a:pPr lvl="1"/>
            <a:r>
              <a:rPr lang="en-US" dirty="0" smtClean="0"/>
              <a:t>Older ASE versions</a:t>
            </a:r>
          </a:p>
          <a:p>
            <a:pPr lvl="1"/>
            <a:r>
              <a:rPr lang="en-US" dirty="0" smtClean="0"/>
              <a:t>Maximum availability/protection not as critical</a:t>
            </a:r>
          </a:p>
          <a:p>
            <a:pPr lvl="1"/>
            <a:r>
              <a:rPr lang="en-US" dirty="0" smtClean="0"/>
              <a:t>Fully automated solution not necessary (manual failover/recovery)</a:t>
            </a:r>
            <a:endParaRPr lang="en-US" dirty="0"/>
          </a:p>
        </p:txBody>
      </p:sp>
    </p:spTree>
    <p:extLst>
      <p:ext uri="{BB962C8B-B14F-4D97-AF65-F5344CB8AC3E}">
        <p14:creationId xmlns:p14="http://schemas.microsoft.com/office/powerpoint/2010/main" val="1415397699"/>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307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15455" y="164626"/>
            <a:ext cx="11559089" cy="2371971"/>
          </a:xfrm>
          <a:prstGeom prst="rect">
            <a:avLst/>
          </a:prstGeom>
        </p:spPr>
      </p:pic>
      <p:sp>
        <p:nvSpPr>
          <p:cNvPr id="4" name="Rectangle 3"/>
          <p:cNvSpPr/>
          <p:nvPr/>
        </p:nvSpPr>
        <p:spPr>
          <a:xfrm>
            <a:off x="325674" y="164626"/>
            <a:ext cx="4728019" cy="796222"/>
          </a:xfrm>
          <a:prstGeom prst="rect">
            <a:avLst/>
          </a:prstGeom>
          <a:solidFill>
            <a:schemeClr val="tx1">
              <a:alpha val="4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49" dirty="0">
              <a:latin typeface="Arial"/>
            </a:endParaRPr>
          </a:p>
        </p:txBody>
      </p:sp>
      <p:sp>
        <p:nvSpPr>
          <p:cNvPr id="5" name="Text Placeholder 4"/>
          <p:cNvSpPr txBox="1">
            <a:spLocks/>
          </p:cNvSpPr>
          <p:nvPr/>
        </p:nvSpPr>
        <p:spPr bwMode="gray">
          <a:xfrm>
            <a:off x="5160196" y="2835762"/>
            <a:ext cx="6373319" cy="3632442"/>
          </a:xfrm>
          <a:prstGeom prst="rect">
            <a:avLst/>
          </a:prstGeom>
          <a:noFill/>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ts val="0"/>
              </a:spcBef>
              <a:spcAft>
                <a:spcPts val="450"/>
              </a:spcAft>
            </a:pPr>
            <a:r>
              <a:rPr lang="en-US" sz="1600" dirty="0"/>
              <a:t>FX Trading Platform</a:t>
            </a:r>
          </a:p>
          <a:p>
            <a:pPr lvl="2">
              <a:spcBef>
                <a:spcPts val="0"/>
              </a:spcBef>
              <a:spcAft>
                <a:spcPts val="450"/>
              </a:spcAft>
            </a:pPr>
            <a:r>
              <a:rPr lang="en-US" sz="1400" dirty="0"/>
              <a:t>&gt;500 trading partners</a:t>
            </a:r>
          </a:p>
          <a:p>
            <a:pPr lvl="2">
              <a:spcBef>
                <a:spcPts val="0"/>
              </a:spcBef>
              <a:spcAft>
                <a:spcPts val="450"/>
              </a:spcAft>
            </a:pPr>
            <a:r>
              <a:rPr lang="en-US" sz="1400" dirty="0"/>
              <a:t>29% of interdealer municipal bond market</a:t>
            </a:r>
          </a:p>
          <a:p>
            <a:pPr lvl="2">
              <a:spcBef>
                <a:spcPts val="0"/>
              </a:spcBef>
              <a:spcAft>
                <a:spcPts val="450"/>
              </a:spcAft>
            </a:pPr>
            <a:r>
              <a:rPr lang="en-US" sz="1400" dirty="0"/>
              <a:t>12% of corporate interdealer bond market</a:t>
            </a:r>
          </a:p>
          <a:p>
            <a:pPr lvl="2">
              <a:spcBef>
                <a:spcPts val="0"/>
              </a:spcBef>
              <a:spcAft>
                <a:spcPts val="450"/>
              </a:spcAft>
            </a:pPr>
            <a:r>
              <a:rPr lang="en-US" sz="1400" dirty="0"/>
              <a:t>4.5 million transactions per hour</a:t>
            </a:r>
          </a:p>
          <a:p>
            <a:pPr>
              <a:spcBef>
                <a:spcPts val="0"/>
              </a:spcBef>
              <a:spcAft>
                <a:spcPts val="450"/>
              </a:spcAft>
            </a:pPr>
            <a:r>
              <a:rPr lang="en-US" sz="1600" dirty="0"/>
              <a:t>Goal</a:t>
            </a:r>
          </a:p>
          <a:p>
            <a:pPr lvl="2">
              <a:spcBef>
                <a:spcPts val="0"/>
              </a:spcBef>
              <a:spcAft>
                <a:spcPts val="450"/>
              </a:spcAft>
            </a:pPr>
            <a:r>
              <a:rPr lang="en-US" sz="1400" dirty="0"/>
              <a:t>Minimize downtime while managing rapid growth</a:t>
            </a:r>
          </a:p>
          <a:p>
            <a:pPr lvl="2">
              <a:spcBef>
                <a:spcPts val="0"/>
              </a:spcBef>
              <a:spcAft>
                <a:spcPts val="450"/>
              </a:spcAft>
            </a:pPr>
            <a:r>
              <a:rPr lang="en-US" sz="1400" dirty="0"/>
              <a:t>Ensure in-house white label brokerage applications run without interruption</a:t>
            </a:r>
          </a:p>
          <a:p>
            <a:pPr lvl="2">
              <a:spcBef>
                <a:spcPts val="0"/>
              </a:spcBef>
              <a:spcAft>
                <a:spcPts val="450"/>
              </a:spcAft>
            </a:pPr>
            <a:r>
              <a:rPr lang="en-US" sz="1400" dirty="0"/>
              <a:t>Exceed regulators mandates for disaster recovery (DR) and high availability</a:t>
            </a:r>
          </a:p>
          <a:p>
            <a:pPr>
              <a:spcBef>
                <a:spcPts val="0"/>
              </a:spcBef>
              <a:spcAft>
                <a:spcPts val="450"/>
              </a:spcAft>
            </a:pPr>
            <a:r>
              <a:rPr lang="en-US" sz="1600" dirty="0"/>
              <a:t>Solution</a:t>
            </a:r>
          </a:p>
          <a:p>
            <a:pPr lvl="2">
              <a:spcBef>
                <a:spcPts val="0"/>
              </a:spcBef>
              <a:spcAft>
                <a:spcPts val="450"/>
              </a:spcAft>
            </a:pPr>
            <a:r>
              <a:rPr lang="en-US" sz="1400" b="1" dirty="0">
                <a:solidFill>
                  <a:srgbClr val="0070C0"/>
                </a:solidFill>
              </a:rPr>
              <a:t>ASE Cluster Edition on </a:t>
            </a:r>
            <a:r>
              <a:rPr lang="en-US" sz="1400" b="1" dirty="0" err="1">
                <a:solidFill>
                  <a:srgbClr val="0070C0"/>
                </a:solidFill>
              </a:rPr>
              <a:t>RedHat</a:t>
            </a:r>
            <a:r>
              <a:rPr lang="en-US" sz="1400" b="1" dirty="0">
                <a:solidFill>
                  <a:srgbClr val="0070C0"/>
                </a:solidFill>
              </a:rPr>
              <a:t> Enterprise Linux w/ EMC VMAX storage</a:t>
            </a:r>
          </a:p>
          <a:p>
            <a:pPr lvl="2">
              <a:spcBef>
                <a:spcPts val="0"/>
              </a:spcBef>
              <a:spcAft>
                <a:spcPts val="450"/>
              </a:spcAft>
            </a:pPr>
            <a:r>
              <a:rPr lang="en-US" sz="1400" b="1" dirty="0">
                <a:solidFill>
                  <a:srgbClr val="0070C0"/>
                </a:solidFill>
              </a:rPr>
              <a:t>SAP Replication Server for reduced DR failover time</a:t>
            </a:r>
          </a:p>
        </p:txBody>
      </p:sp>
      <p:pic>
        <p:nvPicPr>
          <p:cNvPr id="6" name="Picture 5" descr="SAP_grad_R_pref.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672" y="6128260"/>
            <a:ext cx="684757" cy="339944"/>
          </a:xfrm>
          <a:prstGeom prst="rect">
            <a:avLst/>
          </a:prstGeom>
          <a:noFill/>
          <a:ln>
            <a:noFill/>
          </a:ln>
        </p:spPr>
      </p:pic>
      <p:sp>
        <p:nvSpPr>
          <p:cNvPr id="8" name="Rectangle 7"/>
          <p:cNvSpPr/>
          <p:nvPr/>
        </p:nvSpPr>
        <p:spPr>
          <a:xfrm>
            <a:off x="325674" y="331320"/>
            <a:ext cx="8581851" cy="479161"/>
          </a:xfrm>
          <a:prstGeom prst="rect">
            <a:avLst/>
          </a:prstGeom>
        </p:spPr>
        <p:txBody>
          <a:bodyPr wrap="square" lIns="108894" tIns="54447" rIns="108894" bIns="54447">
            <a:spAutoFit/>
          </a:bodyPr>
          <a:lstStyle/>
          <a:p>
            <a:r>
              <a:rPr lang="en-US" sz="2399" b="1" dirty="0" smtClean="0">
                <a:solidFill>
                  <a:srgbClr val="FFFFFF"/>
                </a:solidFill>
                <a:cs typeface="Arial"/>
              </a:rPr>
              <a:t>The MUNI Center (TMC) Bonds</a:t>
            </a:r>
            <a:endParaRPr lang="en-US" sz="2399" b="1" dirty="0">
              <a:solidFill>
                <a:srgbClr val="FFFFFF"/>
              </a:solidFill>
              <a:cs typeface="Arial"/>
            </a:endParaRPr>
          </a:p>
        </p:txBody>
      </p:sp>
      <p:cxnSp>
        <p:nvCxnSpPr>
          <p:cNvPr id="10" name="Straight Connector 9"/>
          <p:cNvCxnSpPr/>
          <p:nvPr/>
        </p:nvCxnSpPr>
        <p:spPr>
          <a:xfrm>
            <a:off x="4934206" y="2952999"/>
            <a:ext cx="0" cy="3345233"/>
          </a:xfrm>
          <a:prstGeom prst="line">
            <a:avLst/>
          </a:prstGeom>
          <a:ln>
            <a:solidFill>
              <a:srgbClr val="FDB813"/>
            </a:solidFill>
          </a:ln>
        </p:spPr>
        <p:style>
          <a:lnRef idx="2">
            <a:schemeClr val="accent1"/>
          </a:lnRef>
          <a:fillRef idx="0">
            <a:schemeClr val="accent1"/>
          </a:fillRef>
          <a:effectRef idx="1">
            <a:schemeClr val="accent1"/>
          </a:effectRef>
          <a:fontRef idx="minor">
            <a:schemeClr val="tx1"/>
          </a:fontRef>
        </p:style>
      </p:cxnSp>
      <p:pic>
        <p:nvPicPr>
          <p:cNvPr id="1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4569" y="2536597"/>
            <a:ext cx="347662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536826" y="4040839"/>
            <a:ext cx="1755322" cy="116955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4400" b="1" kern="0" dirty="0" smtClean="0">
                <a:solidFill>
                  <a:srgbClr val="0070C0"/>
                </a:solidFill>
                <a:ea typeface="Arial Unicode MS" pitchFamily="34" charset="-128"/>
                <a:cs typeface="Arial Unicode MS" pitchFamily="34" charset="-128"/>
              </a:rPr>
              <a:t>89</a:t>
            </a:r>
            <a:r>
              <a:rPr lang="en-US" sz="4400" kern="0" dirty="0" smtClean="0">
                <a:solidFill>
                  <a:srgbClr val="0070C0"/>
                </a:solidFill>
                <a:ea typeface="Arial Unicode MS" pitchFamily="34" charset="-128"/>
                <a:cs typeface="Arial Unicode MS" pitchFamily="34" charset="-128"/>
              </a:rPr>
              <a:t>%</a:t>
            </a:r>
          </a:p>
          <a:p>
            <a:pPr fontAlgn="base">
              <a:spcAft>
                <a:spcPct val="0"/>
              </a:spcAft>
              <a:buClr>
                <a:srgbClr val="F0AB00"/>
              </a:buClr>
              <a:buSzPct val="80000"/>
            </a:pPr>
            <a:r>
              <a:rPr lang="en-US" sz="1600" kern="0" dirty="0" smtClean="0">
                <a:ea typeface="Arial Unicode MS" pitchFamily="34" charset="-128"/>
                <a:cs typeface="Arial Unicode MS" pitchFamily="34" charset="-128"/>
              </a:rPr>
              <a:t>Annual increase in trading volume</a:t>
            </a:r>
          </a:p>
        </p:txBody>
      </p:sp>
      <p:sp>
        <p:nvSpPr>
          <p:cNvPr id="21" name="TextBox 20"/>
          <p:cNvSpPr txBox="1"/>
          <p:nvPr/>
        </p:nvSpPr>
        <p:spPr>
          <a:xfrm>
            <a:off x="1743795" y="5328926"/>
            <a:ext cx="2560866" cy="116955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4400" b="1" kern="0" dirty="0" smtClean="0">
                <a:solidFill>
                  <a:srgbClr val="0070C0"/>
                </a:solidFill>
                <a:ea typeface="Arial Unicode MS" pitchFamily="34" charset="-128"/>
                <a:cs typeface="Arial Unicode MS" pitchFamily="34" charset="-128"/>
              </a:rPr>
              <a:t>2-3</a:t>
            </a:r>
            <a:r>
              <a:rPr lang="en-US" sz="4400" kern="0" dirty="0" smtClean="0">
                <a:solidFill>
                  <a:srgbClr val="0070C0"/>
                </a:solidFill>
                <a:ea typeface="Arial Unicode MS" pitchFamily="34" charset="-128"/>
                <a:cs typeface="Arial Unicode MS" pitchFamily="34" charset="-128"/>
              </a:rPr>
              <a:t> sec</a:t>
            </a:r>
          </a:p>
          <a:p>
            <a:pPr algn="ctr" fontAlgn="base">
              <a:spcAft>
                <a:spcPct val="0"/>
              </a:spcAft>
              <a:buClr>
                <a:srgbClr val="F0AB00"/>
              </a:buClr>
              <a:buSzPct val="80000"/>
            </a:pPr>
            <a:r>
              <a:rPr lang="en-US" sz="1600" kern="0" dirty="0" smtClean="0">
                <a:ea typeface="Arial Unicode MS" pitchFamily="34" charset="-128"/>
                <a:cs typeface="Arial Unicode MS" pitchFamily="34" charset="-128"/>
              </a:rPr>
              <a:t>For system failover, down from up to one hour</a:t>
            </a:r>
          </a:p>
        </p:txBody>
      </p:sp>
      <p:sp>
        <p:nvSpPr>
          <p:cNvPr id="20" name="TextBox 19"/>
          <p:cNvSpPr txBox="1"/>
          <p:nvPr/>
        </p:nvSpPr>
        <p:spPr>
          <a:xfrm>
            <a:off x="164006" y="2671868"/>
            <a:ext cx="2860222"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4400" b="1" kern="0" dirty="0" smtClean="0">
                <a:solidFill>
                  <a:srgbClr val="0070C0"/>
                </a:solidFill>
                <a:ea typeface="Arial Unicode MS" pitchFamily="34" charset="-128"/>
                <a:cs typeface="Arial Unicode MS" pitchFamily="34" charset="-128"/>
              </a:rPr>
              <a:t>4.5</a:t>
            </a:r>
            <a:r>
              <a:rPr lang="en-US" sz="4400" kern="0" dirty="0" smtClean="0">
                <a:solidFill>
                  <a:srgbClr val="0070C0"/>
                </a:solidFill>
                <a:ea typeface="Arial Unicode MS" pitchFamily="34" charset="-128"/>
                <a:cs typeface="Arial Unicode MS" pitchFamily="34" charset="-128"/>
              </a:rPr>
              <a:t> million</a:t>
            </a:r>
          </a:p>
          <a:p>
            <a:pPr algn="ctr" fontAlgn="base">
              <a:spcAft>
                <a:spcPct val="0"/>
              </a:spcAft>
              <a:buClr>
                <a:srgbClr val="F0AB00"/>
              </a:buClr>
              <a:buSzPct val="80000"/>
            </a:pPr>
            <a:r>
              <a:rPr lang="en-US" sz="1600" kern="0" dirty="0" smtClean="0">
                <a:ea typeface="Arial Unicode MS" pitchFamily="34" charset="-128"/>
                <a:cs typeface="Arial Unicode MS" pitchFamily="34" charset="-128"/>
              </a:rPr>
              <a:t>Core transactions per hour</a:t>
            </a: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5622" y="3590202"/>
            <a:ext cx="2264542" cy="1738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5243614"/>
      </p:ext>
    </p:extLst>
  </p:cSld>
  <p:clrMapOvr>
    <a:masterClrMapping/>
  </p:clrMapOvr>
  <mc:AlternateContent xmlns:mc="http://schemas.openxmlformats.org/markup-compatibility/2006" xmlns:p14="http://schemas.microsoft.com/office/powerpoint/2010/main">
    <mc:Choice Requires="p14">
      <p:transition p14:dur="0"/>
    </mc:Choice>
    <mc:Fallback xmlns:mv="urn:schemas-microsoft-com:mac:vml"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ASE CE 15.7 New Features</a:t>
            </a:r>
            <a:endParaRPr lang="en-US" dirty="0"/>
          </a:p>
        </p:txBody>
      </p:sp>
      <p:sp>
        <p:nvSpPr>
          <p:cNvPr id="4" name="Text Placeholder 3"/>
          <p:cNvSpPr>
            <a:spLocks noGrp="1"/>
          </p:cNvSpPr>
          <p:nvPr>
            <p:ph type="body" sz="quarter" idx="10"/>
          </p:nvPr>
        </p:nvSpPr>
        <p:spPr/>
        <p:txBody>
          <a:bodyPr/>
          <a:lstStyle/>
          <a:p>
            <a:r>
              <a:rPr lang="en-US" dirty="0" smtClean="0"/>
              <a:t>What new features were introduced in ASE Cluster Edition 15.7 sp130</a:t>
            </a:r>
            <a:endParaRPr lang="en-US" dirty="0"/>
          </a:p>
        </p:txBody>
      </p:sp>
      <p:pic>
        <p:nvPicPr>
          <p:cNvPr id="6" name="Picture Placeholder 5"/>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589741010"/>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ASE CE 15.7 sp130 features – Cluster Locking</a:t>
            </a:r>
            <a:endParaRPr lang="en-US" dirty="0"/>
          </a:p>
        </p:txBody>
      </p:sp>
      <p:sp>
        <p:nvSpPr>
          <p:cNvPr id="3" name="Text Placeholder 2"/>
          <p:cNvSpPr>
            <a:spLocks noGrp="1"/>
          </p:cNvSpPr>
          <p:nvPr>
            <p:ph type="body" sz="quarter" idx="10"/>
          </p:nvPr>
        </p:nvSpPr>
        <p:spPr/>
        <p:txBody>
          <a:bodyPr>
            <a:normAutofit/>
          </a:bodyPr>
          <a:lstStyle/>
          <a:p>
            <a:r>
              <a:rPr lang="en-US" dirty="0" smtClean="0"/>
              <a:t>2 New Configuration Parameters</a:t>
            </a:r>
          </a:p>
          <a:p>
            <a:r>
              <a:rPr lang="en-US" dirty="0" smtClean="0"/>
              <a:t>Enable lock </a:t>
            </a:r>
            <a:r>
              <a:rPr lang="en-US" dirty="0" err="1" smtClean="0"/>
              <a:t>remastering</a:t>
            </a:r>
            <a:endParaRPr lang="en-US" dirty="0" smtClean="0"/>
          </a:p>
          <a:p>
            <a:pPr lvl="1"/>
            <a:r>
              <a:rPr lang="en-US" dirty="0" smtClean="0"/>
              <a:t>In previous releases, if a node failed over, the locks would be </a:t>
            </a:r>
            <a:r>
              <a:rPr lang="en-US" dirty="0" err="1" smtClean="0"/>
              <a:t>remastered</a:t>
            </a:r>
            <a:r>
              <a:rPr lang="en-US" dirty="0" smtClean="0"/>
              <a:t>.   </a:t>
            </a:r>
          </a:p>
          <a:p>
            <a:pPr lvl="1"/>
            <a:r>
              <a:rPr lang="en-US" dirty="0" smtClean="0"/>
              <a:t>If the failed node was restarted and the workload migrated back, the locks remained mastered on the remote node causing performance degradation when acquiring locks</a:t>
            </a:r>
          </a:p>
          <a:p>
            <a:pPr lvl="1"/>
            <a:r>
              <a:rPr lang="en-US" dirty="0" smtClean="0"/>
              <a:t>In sp130+, locks can be </a:t>
            </a:r>
            <a:r>
              <a:rPr lang="en-US" dirty="0" err="1" smtClean="0"/>
              <a:t>remastered</a:t>
            </a:r>
            <a:r>
              <a:rPr lang="en-US" dirty="0" smtClean="0"/>
              <a:t> on the local (recovered) node</a:t>
            </a:r>
          </a:p>
          <a:p>
            <a:r>
              <a:rPr lang="en-US" dirty="0" smtClean="0"/>
              <a:t>Physical lock cushion</a:t>
            </a:r>
          </a:p>
          <a:p>
            <a:pPr lvl="1"/>
            <a:r>
              <a:rPr lang="en-US" dirty="0" smtClean="0"/>
              <a:t>When performing cache synchronization, ASE has to use physical locks on the pages in memory</a:t>
            </a:r>
          </a:p>
          <a:p>
            <a:pPr lvl="1"/>
            <a:r>
              <a:rPr lang="en-US" dirty="0" smtClean="0"/>
              <a:t>Under high volume periods of a lot of cache transfers, ASE CE could run out of physical locks</a:t>
            </a:r>
          </a:p>
          <a:p>
            <a:pPr lvl="1"/>
            <a:r>
              <a:rPr lang="en-US" dirty="0" smtClean="0"/>
              <a:t>In sp130+, you can specify a ratio that is used for setting aside physical locks</a:t>
            </a:r>
          </a:p>
        </p:txBody>
      </p:sp>
    </p:spTree>
    <p:extLst>
      <p:ext uri="{BB962C8B-B14F-4D97-AF65-F5344CB8AC3E}">
        <p14:creationId xmlns:p14="http://schemas.microsoft.com/office/powerpoint/2010/main" val="3226510629"/>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ASE CE 15.7 sp130 features – Single Instance Database (SIDB)</a:t>
            </a:r>
            <a:endParaRPr lang="en-US" dirty="0"/>
          </a:p>
        </p:txBody>
      </p:sp>
      <p:sp>
        <p:nvSpPr>
          <p:cNvPr id="3" name="Text Placeholder 2"/>
          <p:cNvSpPr>
            <a:spLocks noGrp="1"/>
          </p:cNvSpPr>
          <p:nvPr>
            <p:ph type="body" sz="quarter" idx="10"/>
          </p:nvPr>
        </p:nvSpPr>
        <p:spPr/>
        <p:txBody>
          <a:bodyPr>
            <a:normAutofit/>
          </a:bodyPr>
          <a:lstStyle/>
          <a:p>
            <a:r>
              <a:rPr lang="en-US" dirty="0" smtClean="0"/>
              <a:t>Single Instance Database</a:t>
            </a:r>
          </a:p>
          <a:p>
            <a:pPr lvl="1"/>
            <a:r>
              <a:rPr lang="en-US" dirty="0" smtClean="0"/>
              <a:t>Creates an ASE CE database that is only visible from a single node</a:t>
            </a:r>
          </a:p>
          <a:p>
            <a:pPr lvl="1"/>
            <a:r>
              <a:rPr lang="en-US" dirty="0" smtClean="0"/>
              <a:t>This avoids much of the cluster overhead such as cluster lock manager</a:t>
            </a:r>
          </a:p>
          <a:p>
            <a:pPr lvl="2"/>
            <a:r>
              <a:rPr lang="en-US" dirty="0" smtClean="0"/>
              <a:t>This overhead was as much as 20% degradation as compared to ASE/EE on SMP</a:t>
            </a:r>
          </a:p>
          <a:p>
            <a:pPr lvl="1"/>
            <a:r>
              <a:rPr lang="en-US" dirty="0" smtClean="0"/>
              <a:t>ASE CE SIDB now has ~same performance as ASE/EE on SMP</a:t>
            </a:r>
          </a:p>
          <a:p>
            <a:pPr lvl="1"/>
            <a:r>
              <a:rPr lang="en-US" dirty="0" smtClean="0"/>
              <a:t>SIDB can be relocated to other CE nodes, etc. for load balancing, failover, etc.</a:t>
            </a:r>
          </a:p>
          <a:p>
            <a:r>
              <a:rPr lang="en-US" dirty="0" smtClean="0"/>
              <a:t>Impact on Recovery</a:t>
            </a:r>
          </a:p>
          <a:p>
            <a:pPr lvl="1"/>
            <a:r>
              <a:rPr lang="en-US" dirty="0" smtClean="0"/>
              <a:t>Normally, database recovery on CE is much faster than even ASE/HA as only the pages in doubt need to be recovered</a:t>
            </a:r>
          </a:p>
          <a:p>
            <a:pPr lvl="1"/>
            <a:r>
              <a:rPr lang="en-US" dirty="0" smtClean="0"/>
              <a:t>A SIDB needs to undergo full database recovery much the same as ASE/HA</a:t>
            </a:r>
            <a:endParaRPr lang="en-US" dirty="0"/>
          </a:p>
        </p:txBody>
      </p:sp>
    </p:spTree>
    <p:extLst>
      <p:ext uri="{BB962C8B-B14F-4D97-AF65-F5344CB8AC3E}">
        <p14:creationId xmlns:p14="http://schemas.microsoft.com/office/powerpoint/2010/main" val="1008754441"/>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ASE CE Rolling Upgrades</a:t>
            </a:r>
            <a:endParaRPr lang="en-US" dirty="0"/>
          </a:p>
        </p:txBody>
      </p:sp>
      <p:sp>
        <p:nvSpPr>
          <p:cNvPr id="3" name="Text Placeholder 2"/>
          <p:cNvSpPr>
            <a:spLocks noGrp="1"/>
          </p:cNvSpPr>
          <p:nvPr>
            <p:ph type="body" sz="quarter" idx="10"/>
          </p:nvPr>
        </p:nvSpPr>
        <p:spPr/>
        <p:txBody>
          <a:bodyPr>
            <a:normAutofit lnSpcReduction="10000"/>
          </a:bodyPr>
          <a:lstStyle/>
          <a:p>
            <a:r>
              <a:rPr lang="en-US" dirty="0" smtClean="0"/>
              <a:t>Similar to competitive offerings, allow ASE CE to be patched with minimal or zero downtime</a:t>
            </a:r>
          </a:p>
          <a:p>
            <a:pPr lvl="1"/>
            <a:r>
              <a:rPr lang="en-US" dirty="0" smtClean="0"/>
              <a:t>Introduced in ASE 15.7 CE sp134  (May 2015)</a:t>
            </a:r>
          </a:p>
          <a:p>
            <a:r>
              <a:rPr lang="en-US" dirty="0" smtClean="0"/>
              <a:t>Similar to competition, there are 3 ways of achieving this</a:t>
            </a:r>
          </a:p>
          <a:p>
            <a:pPr lvl="1"/>
            <a:r>
              <a:rPr lang="en-US" dirty="0" smtClean="0"/>
              <a:t>Rolling upgrades</a:t>
            </a:r>
          </a:p>
          <a:p>
            <a:pPr lvl="2"/>
            <a:r>
              <a:rPr lang="en-US" dirty="0" smtClean="0"/>
              <a:t>Patches and/or minor upgrades that are certified as rolling upgraded compatible can be applied using a rolling upgrade approach.</a:t>
            </a:r>
          </a:p>
          <a:p>
            <a:pPr lvl="2"/>
            <a:r>
              <a:rPr lang="en-US" dirty="0" smtClean="0"/>
              <a:t>In order to be certified, the patch must not affect</a:t>
            </a:r>
          </a:p>
          <a:p>
            <a:pPr lvl="3"/>
            <a:r>
              <a:rPr lang="en-US" dirty="0" smtClean="0"/>
              <a:t>System table schema</a:t>
            </a:r>
          </a:p>
          <a:p>
            <a:pPr lvl="3"/>
            <a:r>
              <a:rPr lang="en-US" dirty="0" smtClean="0"/>
              <a:t>Cluster interconnect infrastructure</a:t>
            </a:r>
          </a:p>
          <a:p>
            <a:pPr lvl="3"/>
            <a:r>
              <a:rPr lang="en-US" dirty="0" smtClean="0"/>
              <a:t>Similar aspects that could cause one node to misbehave with respect to other nodes</a:t>
            </a:r>
          </a:p>
          <a:p>
            <a:pPr lvl="1"/>
            <a:r>
              <a:rPr lang="en-US" dirty="0" smtClean="0"/>
              <a:t>Minimal down-time</a:t>
            </a:r>
          </a:p>
          <a:p>
            <a:pPr lvl="2"/>
            <a:r>
              <a:rPr lang="en-US" dirty="0" smtClean="0"/>
              <a:t>Available with any CE version </a:t>
            </a:r>
          </a:p>
          <a:p>
            <a:pPr lvl="2"/>
            <a:r>
              <a:rPr lang="en-US" dirty="0" smtClean="0"/>
              <a:t>Leverages LC failover and multiple nodes to mask the software installation time</a:t>
            </a:r>
          </a:p>
          <a:p>
            <a:pPr lvl="2"/>
            <a:r>
              <a:rPr lang="en-US" dirty="0" smtClean="0"/>
              <a:t>Downtime is minimized to startup of upgraded nodes</a:t>
            </a:r>
          </a:p>
          <a:p>
            <a:pPr lvl="1"/>
            <a:r>
              <a:rPr lang="en-US" dirty="0" smtClean="0"/>
              <a:t>Zero Down-time </a:t>
            </a:r>
          </a:p>
          <a:p>
            <a:pPr lvl="2"/>
            <a:r>
              <a:rPr lang="en-US" dirty="0" smtClean="0"/>
              <a:t>Leverages replicated copy </a:t>
            </a:r>
            <a:endParaRPr lang="en-US" dirty="0"/>
          </a:p>
        </p:txBody>
      </p:sp>
    </p:spTree>
    <p:extLst>
      <p:ext uri="{BB962C8B-B14F-4D97-AF65-F5344CB8AC3E}">
        <p14:creationId xmlns:p14="http://schemas.microsoft.com/office/powerpoint/2010/main" val="3886148554"/>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ASE CE Roadmap</a:t>
            </a:r>
            <a:endParaRPr lang="en-US" dirty="0"/>
          </a:p>
        </p:txBody>
      </p:sp>
      <p:sp>
        <p:nvSpPr>
          <p:cNvPr id="4" name="Text Placeholder 3"/>
          <p:cNvSpPr>
            <a:spLocks noGrp="1"/>
          </p:cNvSpPr>
          <p:nvPr>
            <p:ph type="body" sz="quarter" idx="10"/>
          </p:nvPr>
        </p:nvSpPr>
        <p:spPr/>
        <p:txBody>
          <a:bodyPr/>
          <a:lstStyle/>
          <a:p>
            <a:r>
              <a:rPr lang="en-US" dirty="0" smtClean="0"/>
              <a:t>What new features we are considering for the next release and beyond</a:t>
            </a:r>
            <a:endParaRPr lang="en-US" dirty="0"/>
          </a:p>
        </p:txBody>
      </p:sp>
      <p:pic>
        <p:nvPicPr>
          <p:cNvPr id="6" name="Picture Placeholder 5"/>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679964635"/>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p:pic>
      <p:sp>
        <p:nvSpPr>
          <p:cNvPr id="3" name="Title 2"/>
          <p:cNvSpPr>
            <a:spLocks noGrp="1"/>
          </p:cNvSpPr>
          <p:nvPr>
            <p:ph type="ctrTitle"/>
          </p:nvPr>
        </p:nvSpPr>
        <p:spPr/>
        <p:txBody>
          <a:bodyPr/>
          <a:lstStyle/>
          <a:p>
            <a:r>
              <a:rPr lang="en-US" dirty="0" smtClean="0"/>
              <a:t>ASE &amp; DBMS Fact vs. FUD</a:t>
            </a:r>
            <a:endParaRPr lang="en-US" dirty="0"/>
          </a:p>
        </p:txBody>
      </p:sp>
      <p:sp>
        <p:nvSpPr>
          <p:cNvPr id="4" name="Text Placeholder 3"/>
          <p:cNvSpPr>
            <a:spLocks noGrp="1"/>
          </p:cNvSpPr>
          <p:nvPr>
            <p:ph type="body" sz="quarter" idx="10"/>
          </p:nvPr>
        </p:nvSpPr>
        <p:spPr>
          <a:xfrm>
            <a:off x="295720" y="3384664"/>
            <a:ext cx="11545200" cy="620857"/>
          </a:xfrm>
        </p:spPr>
        <p:txBody>
          <a:bodyPr/>
          <a:lstStyle/>
          <a:p>
            <a:r>
              <a:rPr lang="en-US" dirty="0" smtClean="0"/>
              <a:t>Unbending your mind about ASE’s capabilities…and database technology in general</a:t>
            </a:r>
            <a:endParaRPr lang="en-US" dirty="0"/>
          </a:p>
        </p:txBody>
      </p:sp>
    </p:spTree>
    <p:extLst>
      <p:ext uri="{BB962C8B-B14F-4D97-AF65-F5344CB8AC3E}">
        <p14:creationId xmlns:p14="http://schemas.microsoft.com/office/powerpoint/2010/main" val="3011675254"/>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Legal Disclaimer</a:t>
            </a:r>
            <a:endParaRPr lang="en-US" dirty="0"/>
          </a:p>
        </p:txBody>
      </p:sp>
      <p:sp>
        <p:nvSpPr>
          <p:cNvPr id="3" name="TextBox 2"/>
          <p:cNvSpPr txBox="1"/>
          <p:nvPr/>
        </p:nvSpPr>
        <p:spPr>
          <a:xfrm>
            <a:off x="324000" y="1688400"/>
            <a:ext cx="11171314" cy="3123932"/>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The information in this presentation is confidential and proprietary to SAP and may not be disclosed without the permission of SAP. This presentation is not subject to your license agreement or any other service or subscription agreement with SAP. SAP has no obligation to pursue any course of business outlined in this document or any related presentation, or to develop or release any functionality mentioned therein. This document, or any related presentation and SAP's strategy and possible future developments, products and or platforms directions and functionality are all subject to change and may be changed by SAP at any time for any reason without notice. The information in this document is not a commitment, promise or legal obligation to deliver any material, code or functionality.  This document is provided without a warranty of any kind, either express or implied, including but not limited to, the implied warranties of merchantability, fitness for a particular purpose, or non-infringement.  This document is for informational purposes and may not be incorporated into a contract. SAP assumes no responsibility for errors or omissions in this document, except if such damages were caused by SAP´s willful misconduct or gross negligence.</a:t>
            </a:r>
            <a:br>
              <a:rPr lang="en-US" sz="1400" b="0" dirty="0" smtClean="0"/>
            </a:br>
            <a:endParaRPr lang="en-US" sz="1400" b="0" dirty="0" smtClean="0"/>
          </a:p>
          <a:p>
            <a:pPr marL="0" indent="0"/>
            <a:r>
              <a:rPr lang="en-US" sz="1400" b="0" dirty="0" smtClean="0"/>
              <a:t>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a:p>
            <a:pPr fontAlgn="base">
              <a:spcBef>
                <a:spcPct val="50000"/>
              </a:spcBef>
              <a:spcAft>
                <a:spcPct val="0"/>
              </a:spcAft>
              <a:buClr>
                <a:srgbClr val="F0AB00"/>
              </a:buClr>
              <a:buSzPct val="80000"/>
            </a:pPr>
            <a:endParaRPr lang="en-US" sz="14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3620652972"/>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quick primer on SAP roadmaps</a:t>
            </a:r>
            <a:endParaRPr lang="en-US" dirty="0"/>
          </a:p>
        </p:txBody>
      </p:sp>
      <p:sp>
        <p:nvSpPr>
          <p:cNvPr id="3" name="Text Placeholder 2"/>
          <p:cNvSpPr>
            <a:spLocks noGrp="1"/>
          </p:cNvSpPr>
          <p:nvPr>
            <p:ph type="body" sz="quarter" idx="10"/>
          </p:nvPr>
        </p:nvSpPr>
        <p:spPr/>
        <p:txBody>
          <a:bodyPr>
            <a:normAutofit lnSpcReduction="10000"/>
          </a:bodyPr>
          <a:lstStyle/>
          <a:p>
            <a:r>
              <a:rPr lang="en-US" dirty="0" smtClean="0"/>
              <a:t>SAP corporate standard for roadmaps</a:t>
            </a:r>
          </a:p>
          <a:p>
            <a:pPr lvl="1"/>
            <a:r>
              <a:rPr lang="en-US" dirty="0" smtClean="0"/>
              <a:t>Only available to customers (e.g. Service Market Place)</a:t>
            </a:r>
          </a:p>
          <a:p>
            <a:pPr lvl="1"/>
            <a:r>
              <a:rPr lang="en-US" dirty="0" smtClean="0"/>
              <a:t>Divided into Today/Planned/Future with high level only referring to high level ‘themed’ functionality</a:t>
            </a:r>
          </a:p>
          <a:p>
            <a:r>
              <a:rPr lang="en-US" dirty="0" smtClean="0"/>
              <a:t>Today</a:t>
            </a:r>
          </a:p>
          <a:p>
            <a:pPr lvl="1"/>
            <a:r>
              <a:rPr lang="en-US" dirty="0" smtClean="0"/>
              <a:t>Available or imminently available</a:t>
            </a:r>
          </a:p>
          <a:p>
            <a:r>
              <a:rPr lang="en-US" dirty="0" smtClean="0"/>
              <a:t>Planned</a:t>
            </a:r>
          </a:p>
          <a:p>
            <a:pPr lvl="1"/>
            <a:r>
              <a:rPr lang="en-US" dirty="0" smtClean="0"/>
              <a:t>Currently under development with expected delivery within 12 months</a:t>
            </a:r>
          </a:p>
          <a:p>
            <a:pPr lvl="1"/>
            <a:r>
              <a:rPr lang="en-US" dirty="0" smtClean="0"/>
              <a:t>Functionality is committed</a:t>
            </a:r>
          </a:p>
          <a:p>
            <a:r>
              <a:rPr lang="en-US" dirty="0" smtClean="0"/>
              <a:t>Future</a:t>
            </a:r>
          </a:p>
          <a:p>
            <a:pPr lvl="1"/>
            <a:r>
              <a:rPr lang="en-US" dirty="0" smtClean="0"/>
              <a:t>Projects under consideration for &gt;12 months (likely 18+ months)</a:t>
            </a:r>
          </a:p>
          <a:p>
            <a:pPr lvl="1"/>
            <a:r>
              <a:rPr lang="en-US" dirty="0" smtClean="0"/>
              <a:t>Engineering may be working on effort (pilots/proof of concepts, research, etc.)</a:t>
            </a:r>
          </a:p>
          <a:p>
            <a:pPr lvl="2"/>
            <a:r>
              <a:rPr lang="en-US" dirty="0" smtClean="0"/>
              <a:t>Essentially, goals for development - feature delivery undecided pending outcome of initial efforts</a:t>
            </a:r>
          </a:p>
          <a:p>
            <a:pPr lvl="1"/>
            <a:r>
              <a:rPr lang="en-US" dirty="0" smtClean="0"/>
              <a:t>Typically a way of phasing in larger projects to big for a single release</a:t>
            </a:r>
            <a:endParaRPr lang="en-US" dirty="0"/>
          </a:p>
        </p:txBody>
      </p:sp>
    </p:spTree>
    <p:extLst>
      <p:ext uri="{BB962C8B-B14F-4D97-AF65-F5344CB8AC3E}">
        <p14:creationId xmlns:p14="http://schemas.microsoft.com/office/powerpoint/2010/main" val="524798289"/>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ASE Cluster Edition</a:t>
            </a:r>
            <a:r>
              <a:rPr lang="en-US" sz="2400" dirty="0"/>
              <a:t/>
            </a:r>
            <a:br>
              <a:rPr lang="en-US" sz="2400" dirty="0"/>
            </a:br>
            <a:r>
              <a:rPr lang="en-US" sz="2400" b="0" dirty="0"/>
              <a:t>Product road map overview - key themes and capabilities</a:t>
            </a:r>
            <a:endParaRPr lang="de-DE" sz="2400" b="0" dirty="0"/>
          </a:p>
        </p:txBody>
      </p:sp>
      <p:sp>
        <p:nvSpPr>
          <p:cNvPr id="13" name="Text Placeholder 12"/>
          <p:cNvSpPr>
            <a:spLocks noGrp="1"/>
          </p:cNvSpPr>
          <p:nvPr>
            <p:ph type="body" sz="quarter" idx="11"/>
          </p:nvPr>
        </p:nvSpPr>
        <p:spPr/>
        <p:txBody>
          <a:bodyPr/>
          <a:lstStyle/>
          <a:p>
            <a:r>
              <a:rPr lang="en-US" dirty="0" smtClean="0"/>
              <a:t>Match SMP Performance</a:t>
            </a:r>
          </a:p>
          <a:p>
            <a:pPr lvl="1"/>
            <a:r>
              <a:rPr lang="en-US" dirty="0" smtClean="0"/>
              <a:t>Single Instance Database (SIDB)</a:t>
            </a:r>
          </a:p>
          <a:p>
            <a:pPr lvl="1"/>
            <a:r>
              <a:rPr lang="en-US" dirty="0" smtClean="0"/>
              <a:t>Cluster locking optimizations</a:t>
            </a:r>
          </a:p>
          <a:p>
            <a:r>
              <a:rPr lang="en-US" dirty="0" smtClean="0"/>
              <a:t>Continuous Availability</a:t>
            </a:r>
          </a:p>
          <a:p>
            <a:pPr lvl="1"/>
            <a:r>
              <a:rPr lang="en-US" dirty="0" smtClean="0"/>
              <a:t>Rolling patch upgrades (sp133)</a:t>
            </a:r>
            <a:endParaRPr lang="de-DE" dirty="0"/>
          </a:p>
        </p:txBody>
      </p:sp>
      <p:sp>
        <p:nvSpPr>
          <p:cNvPr id="14" name="Text Placeholder 13"/>
          <p:cNvSpPr>
            <a:spLocks noGrp="1"/>
          </p:cNvSpPr>
          <p:nvPr>
            <p:ph type="body" sz="quarter" idx="12"/>
          </p:nvPr>
        </p:nvSpPr>
        <p:spPr/>
        <p:txBody>
          <a:bodyPr/>
          <a:lstStyle/>
          <a:p>
            <a:r>
              <a:rPr lang="en-US" dirty="0"/>
              <a:t>ASE 16 Cluster Readiness</a:t>
            </a:r>
          </a:p>
          <a:p>
            <a:pPr lvl="1"/>
            <a:r>
              <a:rPr lang="en-US" dirty="0"/>
              <a:t>ASE CE 16 release (ASE 16 SMP sp01 level compatibility)</a:t>
            </a:r>
          </a:p>
          <a:p>
            <a:r>
              <a:rPr lang="en-US" dirty="0"/>
              <a:t>Improved Failover Speed</a:t>
            </a:r>
          </a:p>
          <a:p>
            <a:pPr lvl="1"/>
            <a:r>
              <a:rPr lang="en-US" dirty="0"/>
              <a:t>ODBC/JDBC Driver enhancements</a:t>
            </a:r>
          </a:p>
          <a:p>
            <a:r>
              <a:rPr lang="en-US" dirty="0"/>
              <a:t>Runtime performance enhancements (Phase 1)</a:t>
            </a:r>
          </a:p>
          <a:p>
            <a:pPr lvl="1"/>
            <a:r>
              <a:rPr lang="en-US" dirty="0"/>
              <a:t>Reduce CIPC overhead</a:t>
            </a:r>
          </a:p>
          <a:p>
            <a:pPr lvl="1"/>
            <a:r>
              <a:rPr lang="en-US" dirty="0"/>
              <a:t>RDMA support</a:t>
            </a:r>
          </a:p>
          <a:p>
            <a:r>
              <a:rPr lang="en-US" dirty="0"/>
              <a:t>Easier deployment</a:t>
            </a:r>
          </a:p>
          <a:p>
            <a:pPr lvl="1"/>
            <a:r>
              <a:rPr lang="en-US" dirty="0"/>
              <a:t>Virtualization support</a:t>
            </a:r>
          </a:p>
          <a:p>
            <a:pPr lvl="1"/>
            <a:r>
              <a:rPr lang="en-US" dirty="0"/>
              <a:t>Cluster file system support</a:t>
            </a:r>
          </a:p>
        </p:txBody>
      </p:sp>
      <p:sp>
        <p:nvSpPr>
          <p:cNvPr id="15" name="Text Placeholder 14"/>
          <p:cNvSpPr>
            <a:spLocks noGrp="1"/>
          </p:cNvSpPr>
          <p:nvPr>
            <p:ph type="body" sz="quarter" idx="13"/>
          </p:nvPr>
        </p:nvSpPr>
        <p:spPr/>
        <p:txBody>
          <a:bodyPr/>
          <a:lstStyle/>
          <a:p>
            <a:r>
              <a:rPr lang="en-US" dirty="0"/>
              <a:t>ASE 16 Cluster Readiness</a:t>
            </a:r>
          </a:p>
          <a:p>
            <a:pPr lvl="1"/>
            <a:r>
              <a:rPr lang="en-US" dirty="0" smtClean="0"/>
              <a:t>ASE 16 sp02 features</a:t>
            </a:r>
          </a:p>
          <a:p>
            <a:pPr lvl="1"/>
            <a:r>
              <a:rPr lang="en-US" dirty="0"/>
              <a:t>Support in-memory row cache</a:t>
            </a:r>
          </a:p>
          <a:p>
            <a:pPr lvl="1"/>
            <a:r>
              <a:rPr lang="en-US" dirty="0" smtClean="0"/>
              <a:t>MVCC</a:t>
            </a:r>
          </a:p>
          <a:p>
            <a:r>
              <a:rPr lang="en-US" dirty="0" smtClean="0"/>
              <a:t>SAP Applications on ASE CE</a:t>
            </a:r>
          </a:p>
          <a:p>
            <a:pPr lvl="1"/>
            <a:r>
              <a:rPr lang="en-US" dirty="0"/>
              <a:t>Business Suite certified on </a:t>
            </a:r>
            <a:r>
              <a:rPr lang="en-US" dirty="0" smtClean="0"/>
              <a:t>ASE/CE</a:t>
            </a:r>
          </a:p>
          <a:p>
            <a:r>
              <a:rPr lang="en-US" dirty="0" smtClean="0"/>
              <a:t>Easier deployment </a:t>
            </a:r>
          </a:p>
          <a:p>
            <a:pPr lvl="1"/>
            <a:r>
              <a:rPr lang="en-US" kern="0" dirty="0" smtClean="0">
                <a:ea typeface="Arial Unicode MS" pitchFamily="34" charset="-128"/>
                <a:cs typeface="Arial Unicode MS" pitchFamily="34" charset="-128"/>
              </a:rPr>
              <a:t>Unified  </a:t>
            </a:r>
            <a:r>
              <a:rPr lang="en-US" kern="0" dirty="0">
                <a:ea typeface="Arial Unicode MS" pitchFamily="34" charset="-128"/>
                <a:cs typeface="Arial Unicode MS" pitchFamily="34" charset="-128"/>
              </a:rPr>
              <a:t>CE &amp; SMP </a:t>
            </a:r>
            <a:r>
              <a:rPr lang="en-US" kern="0" dirty="0" err="1">
                <a:ea typeface="Arial Unicode MS" pitchFamily="34" charset="-128"/>
                <a:cs typeface="Arial Unicode MS" pitchFamily="34" charset="-128"/>
              </a:rPr>
              <a:t>codeline</a:t>
            </a:r>
            <a:r>
              <a:rPr lang="en-US" kern="0" dirty="0">
                <a:ea typeface="Arial Unicode MS" pitchFamily="34" charset="-128"/>
                <a:cs typeface="Arial Unicode MS" pitchFamily="34" charset="-128"/>
              </a:rPr>
              <a:t> (single binary</a:t>
            </a:r>
            <a:r>
              <a:rPr lang="en-US" kern="0" dirty="0" smtClean="0">
                <a:ea typeface="Arial Unicode MS" pitchFamily="34" charset="-128"/>
                <a:cs typeface="Arial Unicode MS" pitchFamily="34" charset="-128"/>
              </a:rPr>
              <a:t>)</a:t>
            </a:r>
          </a:p>
          <a:p>
            <a:r>
              <a:rPr lang="en-US" kern="0" dirty="0" smtClean="0">
                <a:ea typeface="Arial Unicode MS" pitchFamily="34" charset="-128"/>
                <a:cs typeface="Arial Unicode MS" pitchFamily="34" charset="-128"/>
              </a:rPr>
              <a:t>Non-Stop Availability</a:t>
            </a:r>
          </a:p>
          <a:p>
            <a:pPr lvl="1"/>
            <a:r>
              <a:rPr lang="fr-FR" kern="0" dirty="0" smtClean="0">
                <a:ea typeface="Arial Unicode MS" pitchFamily="34" charset="-128"/>
                <a:cs typeface="Arial Unicode MS" pitchFamily="34" charset="-128"/>
              </a:rPr>
              <a:t>Metro-Cluster support</a:t>
            </a:r>
          </a:p>
          <a:p>
            <a:pPr lvl="1"/>
            <a:r>
              <a:rPr lang="fr-FR" kern="0" dirty="0" smtClean="0">
                <a:ea typeface="Arial Unicode MS" pitchFamily="34" charset="-128"/>
                <a:cs typeface="Arial Unicode MS" pitchFamily="34" charset="-128"/>
              </a:rPr>
              <a:t>CI </a:t>
            </a:r>
            <a:r>
              <a:rPr lang="en-US" kern="0" dirty="0" smtClean="0">
                <a:ea typeface="Arial Unicode MS" pitchFamily="34" charset="-128"/>
                <a:cs typeface="Arial Unicode MS" pitchFamily="34" charset="-128"/>
              </a:rPr>
              <a:t>Replication</a:t>
            </a:r>
            <a:r>
              <a:rPr lang="fr-FR" kern="0" dirty="0" smtClean="0">
                <a:ea typeface="Arial Unicode MS" pitchFamily="34" charset="-128"/>
                <a:cs typeface="Arial Unicode MS" pitchFamily="34" charset="-128"/>
              </a:rPr>
              <a:t> </a:t>
            </a:r>
            <a:r>
              <a:rPr lang="fr-FR" kern="0" dirty="0">
                <a:ea typeface="Arial Unicode MS" pitchFamily="34" charset="-128"/>
                <a:cs typeface="Arial Unicode MS" pitchFamily="34" charset="-128"/>
              </a:rPr>
              <a:t>(HADR for ASE/CE</a:t>
            </a:r>
            <a:r>
              <a:rPr lang="fr-FR" kern="0" dirty="0" smtClean="0">
                <a:ea typeface="Arial Unicode MS" pitchFamily="34" charset="-128"/>
                <a:cs typeface="Arial Unicode MS" pitchFamily="34" charset="-128"/>
              </a:rPr>
              <a:t>)</a:t>
            </a:r>
          </a:p>
          <a:p>
            <a:pPr lvl="1"/>
            <a:r>
              <a:rPr lang="en-US" kern="0" dirty="0">
                <a:ea typeface="Arial Unicode MS" pitchFamily="34" charset="-128"/>
                <a:cs typeface="Arial Unicode MS" pitchFamily="34" charset="-128"/>
              </a:rPr>
              <a:t>Single unified CE + HADR </a:t>
            </a:r>
            <a:r>
              <a:rPr lang="en-US" kern="0" dirty="0" smtClean="0">
                <a:ea typeface="Arial Unicode MS" pitchFamily="34" charset="-128"/>
                <a:cs typeface="Arial Unicode MS" pitchFamily="34" charset="-128"/>
              </a:rPr>
              <a:t>driver</a:t>
            </a:r>
            <a:endParaRPr lang="en-US" kern="0" dirty="0">
              <a:ea typeface="Arial Unicode MS" pitchFamily="34" charset="-128"/>
              <a:cs typeface="Arial Unicode MS" pitchFamily="34" charset="-128"/>
            </a:endParaRPr>
          </a:p>
        </p:txBody>
      </p:sp>
      <p:sp>
        <p:nvSpPr>
          <p:cNvPr id="6" name="TextBox 5"/>
          <p:cNvSpPr txBox="1"/>
          <p:nvPr/>
        </p:nvSpPr>
        <p:spPr>
          <a:xfrm>
            <a:off x="6443118" y="6339868"/>
            <a:ext cx="5315508" cy="180042"/>
          </a:xfrm>
          <a:prstGeom prst="rect">
            <a:avLst/>
          </a:prstGeom>
          <a:noFill/>
          <a:ln w="6350" cmpd="thickThin">
            <a:noFill/>
          </a:ln>
          <a:effectLst/>
        </p:spPr>
        <p:txBody>
          <a:bodyPr wrap="square" lIns="42865" tIns="54439" rIns="0" bIns="54439" rtlCol="0" anchor="ctr" anchorCtr="0">
            <a:noAutofit/>
          </a:bodyPr>
          <a:lstStyle/>
          <a:p>
            <a:pPr marL="187134" indent="-187134" algn="r" fontAlgn="base">
              <a:spcBef>
                <a:spcPct val="50000"/>
              </a:spcBef>
              <a:spcAft>
                <a:spcPct val="0"/>
              </a:spcAft>
              <a:buClr>
                <a:srgbClr val="F0AB00"/>
              </a:buClr>
              <a:buSzPct val="80000"/>
            </a:pPr>
            <a:r>
              <a:rPr lang="en-CA" sz="1000" b="1" kern="0" dirty="0">
                <a:ea typeface="Arial Unicode MS" pitchFamily="34" charset="-128"/>
                <a:cs typeface="Arial Unicode MS" pitchFamily="34" charset="-128"/>
              </a:rPr>
              <a:t>This is the current state of planning and may be changed by SAP at any time.</a:t>
            </a:r>
            <a:endParaRPr lang="en-US" sz="1000" b="1" kern="0" dirty="0">
              <a:ea typeface="Arial Unicode MS" pitchFamily="34" charset="-128"/>
              <a:cs typeface="Arial Unicode MS" pitchFamily="34" charset="-128"/>
            </a:endParaRPr>
          </a:p>
        </p:txBody>
      </p:sp>
      <p:sp>
        <p:nvSpPr>
          <p:cNvPr id="7" name="TextBox 6"/>
          <p:cNvSpPr txBox="1"/>
          <p:nvPr/>
        </p:nvSpPr>
        <p:spPr>
          <a:xfrm>
            <a:off x="445390" y="6150595"/>
            <a:ext cx="3255215"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(Release </a:t>
            </a:r>
            <a:r>
              <a:rPr lang="en-US" sz="1400" kern="0" dirty="0" smtClean="0">
                <a:ea typeface="Arial Unicode MS" pitchFamily="34" charset="-128"/>
                <a:cs typeface="Arial Unicode MS" pitchFamily="34" charset="-128"/>
              </a:rPr>
              <a:t>15.7 sp13x)</a:t>
            </a:r>
            <a:endParaRPr lang="en-US" sz="14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4223453104"/>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ASE Cluster Edition</a:t>
            </a:r>
            <a:r>
              <a:rPr lang="en-US" dirty="0" smtClean="0"/>
              <a:t/>
            </a:r>
            <a:br>
              <a:rPr lang="en-US" dirty="0" smtClean="0"/>
            </a:br>
            <a:r>
              <a:rPr lang="en-US" sz="2400" b="0" dirty="0"/>
              <a:t>Product road map overview - key themes and capabilities</a:t>
            </a:r>
            <a:endParaRPr lang="de-DE" sz="2400" b="0" dirty="0"/>
          </a:p>
        </p:txBody>
      </p:sp>
      <p:sp>
        <p:nvSpPr>
          <p:cNvPr id="13" name="Text Placeholder 12"/>
          <p:cNvSpPr>
            <a:spLocks noGrp="1"/>
          </p:cNvSpPr>
          <p:nvPr>
            <p:ph type="body" sz="quarter" idx="11"/>
          </p:nvPr>
        </p:nvSpPr>
        <p:spPr/>
        <p:txBody>
          <a:bodyPr/>
          <a:lstStyle/>
          <a:p>
            <a:r>
              <a:rPr lang="en-US" dirty="0"/>
              <a:t>Match SMP Performance</a:t>
            </a:r>
          </a:p>
          <a:p>
            <a:pPr lvl="1"/>
            <a:r>
              <a:rPr lang="en-US" dirty="0"/>
              <a:t>Single Instance Database (SIDB)</a:t>
            </a:r>
          </a:p>
          <a:p>
            <a:pPr lvl="1"/>
            <a:r>
              <a:rPr lang="en-US" dirty="0"/>
              <a:t>Cluster locking optimizations</a:t>
            </a:r>
          </a:p>
          <a:p>
            <a:r>
              <a:rPr lang="en-US" dirty="0"/>
              <a:t>Continuous Availability</a:t>
            </a:r>
          </a:p>
          <a:p>
            <a:pPr lvl="1"/>
            <a:r>
              <a:rPr lang="en-US" dirty="0"/>
              <a:t>Rolling patch upgrades (sp133)</a:t>
            </a:r>
            <a:endParaRPr lang="de-DE" dirty="0"/>
          </a:p>
        </p:txBody>
      </p:sp>
      <p:sp>
        <p:nvSpPr>
          <p:cNvPr id="14" name="Text Placeholder 13"/>
          <p:cNvSpPr>
            <a:spLocks noGrp="1"/>
          </p:cNvSpPr>
          <p:nvPr>
            <p:ph type="body" sz="quarter" idx="12"/>
          </p:nvPr>
        </p:nvSpPr>
        <p:spPr/>
        <p:txBody>
          <a:bodyPr/>
          <a:lstStyle/>
          <a:p>
            <a:r>
              <a:rPr lang="en-US" dirty="0" smtClean="0">
                <a:solidFill>
                  <a:srgbClr val="0070C0"/>
                </a:solidFill>
              </a:rPr>
              <a:t>ASE 16 Cluster Readiness</a:t>
            </a:r>
          </a:p>
          <a:p>
            <a:pPr lvl="1"/>
            <a:r>
              <a:rPr lang="en-US" dirty="0" smtClean="0">
                <a:solidFill>
                  <a:srgbClr val="0070C0"/>
                </a:solidFill>
              </a:rPr>
              <a:t>ASE CE 16 release (ASE 16 SMP sp01 level compatibility)</a:t>
            </a:r>
          </a:p>
          <a:p>
            <a:r>
              <a:rPr lang="en-US" dirty="0" smtClean="0"/>
              <a:t>Improved Failover Speed</a:t>
            </a:r>
          </a:p>
          <a:p>
            <a:pPr lvl="1"/>
            <a:r>
              <a:rPr lang="en-US" dirty="0"/>
              <a:t>ODBC/JDBC Driver </a:t>
            </a:r>
            <a:r>
              <a:rPr lang="en-US" dirty="0" smtClean="0"/>
              <a:t>enhancements</a:t>
            </a:r>
          </a:p>
          <a:p>
            <a:r>
              <a:rPr lang="en-US" dirty="0">
                <a:solidFill>
                  <a:srgbClr val="0070C0"/>
                </a:solidFill>
              </a:rPr>
              <a:t>Runtime performance enhancements (Phase 1)</a:t>
            </a:r>
          </a:p>
          <a:p>
            <a:pPr lvl="1"/>
            <a:r>
              <a:rPr lang="en-US" dirty="0">
                <a:solidFill>
                  <a:srgbClr val="0070C0"/>
                </a:solidFill>
              </a:rPr>
              <a:t>Reduce CIPC </a:t>
            </a:r>
            <a:r>
              <a:rPr lang="en-US" dirty="0" smtClean="0">
                <a:solidFill>
                  <a:srgbClr val="0070C0"/>
                </a:solidFill>
              </a:rPr>
              <a:t>overhead</a:t>
            </a:r>
          </a:p>
          <a:p>
            <a:pPr lvl="1"/>
            <a:r>
              <a:rPr lang="en-US" dirty="0" smtClean="0">
                <a:solidFill>
                  <a:srgbClr val="0070C0"/>
                </a:solidFill>
              </a:rPr>
              <a:t>RDMA support</a:t>
            </a:r>
          </a:p>
          <a:p>
            <a:r>
              <a:rPr lang="en-US" dirty="0" smtClean="0">
                <a:solidFill>
                  <a:srgbClr val="0070C0"/>
                </a:solidFill>
              </a:rPr>
              <a:t>Easier deployment</a:t>
            </a:r>
          </a:p>
          <a:p>
            <a:pPr lvl="1"/>
            <a:r>
              <a:rPr lang="en-US" dirty="0" smtClean="0">
                <a:solidFill>
                  <a:srgbClr val="0070C0"/>
                </a:solidFill>
              </a:rPr>
              <a:t>Virtualization support</a:t>
            </a:r>
          </a:p>
          <a:p>
            <a:pPr lvl="1"/>
            <a:r>
              <a:rPr lang="en-US" dirty="0" smtClean="0">
                <a:solidFill>
                  <a:srgbClr val="0070C0"/>
                </a:solidFill>
              </a:rPr>
              <a:t>Cluster file system support</a:t>
            </a:r>
            <a:endParaRPr lang="en-US" dirty="0">
              <a:solidFill>
                <a:srgbClr val="0070C0"/>
              </a:solidFill>
            </a:endParaRPr>
          </a:p>
          <a:p>
            <a:endParaRPr lang="en-US" dirty="0" smtClean="0"/>
          </a:p>
        </p:txBody>
      </p:sp>
      <p:sp>
        <p:nvSpPr>
          <p:cNvPr id="15" name="Text Placeholder 14"/>
          <p:cNvSpPr>
            <a:spLocks noGrp="1"/>
          </p:cNvSpPr>
          <p:nvPr>
            <p:ph type="body" sz="quarter" idx="13"/>
          </p:nvPr>
        </p:nvSpPr>
        <p:spPr/>
        <p:txBody>
          <a:bodyPr/>
          <a:lstStyle/>
          <a:p>
            <a:r>
              <a:rPr lang="en-US" dirty="0"/>
              <a:t>ASE 16 Cluster Readiness</a:t>
            </a:r>
          </a:p>
          <a:p>
            <a:pPr lvl="1"/>
            <a:r>
              <a:rPr lang="en-US" dirty="0"/>
              <a:t>ASE 16 sp02 features</a:t>
            </a:r>
          </a:p>
          <a:p>
            <a:pPr lvl="1"/>
            <a:r>
              <a:rPr lang="en-US" dirty="0"/>
              <a:t>Support in-memory row cache</a:t>
            </a:r>
          </a:p>
          <a:p>
            <a:pPr lvl="1"/>
            <a:r>
              <a:rPr lang="en-US" dirty="0"/>
              <a:t>MVCC</a:t>
            </a:r>
          </a:p>
          <a:p>
            <a:r>
              <a:rPr lang="en-US" dirty="0"/>
              <a:t>SAP Applications on ASE CE</a:t>
            </a:r>
          </a:p>
          <a:p>
            <a:pPr lvl="1"/>
            <a:r>
              <a:rPr lang="en-US" dirty="0"/>
              <a:t>Business Suite certified on ASE/CE</a:t>
            </a:r>
          </a:p>
          <a:p>
            <a:r>
              <a:rPr lang="en-US" dirty="0"/>
              <a:t>Easier deployment </a:t>
            </a:r>
          </a:p>
          <a:p>
            <a:pPr lvl="1"/>
            <a:r>
              <a:rPr lang="en-US" kern="0" dirty="0">
                <a:ea typeface="Arial Unicode MS" pitchFamily="34" charset="-128"/>
                <a:cs typeface="Arial Unicode MS" pitchFamily="34" charset="-128"/>
              </a:rPr>
              <a:t>Unified  CE &amp; SMP </a:t>
            </a:r>
            <a:r>
              <a:rPr lang="en-US" kern="0" dirty="0" err="1">
                <a:ea typeface="Arial Unicode MS" pitchFamily="34" charset="-128"/>
                <a:cs typeface="Arial Unicode MS" pitchFamily="34" charset="-128"/>
              </a:rPr>
              <a:t>codeline</a:t>
            </a:r>
            <a:r>
              <a:rPr lang="en-US" kern="0" dirty="0">
                <a:ea typeface="Arial Unicode MS" pitchFamily="34" charset="-128"/>
                <a:cs typeface="Arial Unicode MS" pitchFamily="34" charset="-128"/>
              </a:rPr>
              <a:t> (single binary)</a:t>
            </a:r>
          </a:p>
          <a:p>
            <a:r>
              <a:rPr lang="en-US" kern="0" dirty="0">
                <a:ea typeface="Arial Unicode MS" pitchFamily="34" charset="-128"/>
                <a:cs typeface="Arial Unicode MS" pitchFamily="34" charset="-128"/>
              </a:rPr>
              <a:t>Non-Stop Availability</a:t>
            </a:r>
          </a:p>
          <a:p>
            <a:pPr lvl="1"/>
            <a:r>
              <a:rPr lang="fr-FR" kern="0" dirty="0" smtClean="0">
                <a:ea typeface="Arial Unicode MS" pitchFamily="34" charset="-128"/>
                <a:cs typeface="Arial Unicode MS" pitchFamily="34" charset="-128"/>
              </a:rPr>
              <a:t>Metro-Cluster Support</a:t>
            </a:r>
          </a:p>
          <a:p>
            <a:pPr lvl="1"/>
            <a:r>
              <a:rPr lang="fr-FR" kern="0" dirty="0" smtClean="0">
                <a:ea typeface="Arial Unicode MS" pitchFamily="34" charset="-128"/>
                <a:cs typeface="Arial Unicode MS" pitchFamily="34" charset="-128"/>
              </a:rPr>
              <a:t>CI </a:t>
            </a:r>
            <a:r>
              <a:rPr lang="en-US" kern="0" dirty="0">
                <a:ea typeface="Arial Unicode MS" pitchFamily="34" charset="-128"/>
                <a:cs typeface="Arial Unicode MS" pitchFamily="34" charset="-128"/>
              </a:rPr>
              <a:t>Replication</a:t>
            </a:r>
            <a:r>
              <a:rPr lang="fr-FR" kern="0" dirty="0">
                <a:ea typeface="Arial Unicode MS" pitchFamily="34" charset="-128"/>
                <a:cs typeface="Arial Unicode MS" pitchFamily="34" charset="-128"/>
              </a:rPr>
              <a:t> (HADR for ASE/CE)</a:t>
            </a:r>
          </a:p>
          <a:p>
            <a:pPr lvl="1"/>
            <a:r>
              <a:rPr lang="en-US" kern="0" dirty="0">
                <a:ea typeface="Arial Unicode MS" pitchFamily="34" charset="-128"/>
                <a:cs typeface="Arial Unicode MS" pitchFamily="34" charset="-128"/>
              </a:rPr>
              <a:t>Single unified CE + HADR driver</a:t>
            </a:r>
          </a:p>
        </p:txBody>
      </p:sp>
      <p:sp>
        <p:nvSpPr>
          <p:cNvPr id="6" name="TextBox 5"/>
          <p:cNvSpPr txBox="1"/>
          <p:nvPr/>
        </p:nvSpPr>
        <p:spPr>
          <a:xfrm>
            <a:off x="6443118" y="6339868"/>
            <a:ext cx="5315508" cy="180042"/>
          </a:xfrm>
          <a:prstGeom prst="rect">
            <a:avLst/>
          </a:prstGeom>
          <a:noFill/>
          <a:ln w="6350" cmpd="thickThin">
            <a:noFill/>
          </a:ln>
          <a:effectLst/>
        </p:spPr>
        <p:txBody>
          <a:bodyPr wrap="square" lIns="42865" tIns="54439" rIns="0" bIns="54439" rtlCol="0" anchor="ctr" anchorCtr="0">
            <a:noAutofit/>
          </a:bodyPr>
          <a:lstStyle/>
          <a:p>
            <a:pPr marL="187134" indent="-187134" algn="r" fontAlgn="base">
              <a:spcBef>
                <a:spcPct val="50000"/>
              </a:spcBef>
              <a:spcAft>
                <a:spcPct val="0"/>
              </a:spcAft>
              <a:buClr>
                <a:srgbClr val="F0AB00"/>
              </a:buClr>
              <a:buSzPct val="80000"/>
            </a:pPr>
            <a:r>
              <a:rPr lang="en-CA" sz="1000" b="1" kern="0" dirty="0">
                <a:ea typeface="Arial Unicode MS" pitchFamily="34" charset="-128"/>
                <a:cs typeface="Arial Unicode MS" pitchFamily="34" charset="-128"/>
              </a:rPr>
              <a:t>This is the current state of planning and may be changed by SAP at any time.</a:t>
            </a:r>
            <a:endParaRPr lang="en-US" sz="1000" b="1" kern="0" dirty="0">
              <a:ea typeface="Arial Unicode MS" pitchFamily="34" charset="-128"/>
              <a:cs typeface="Arial Unicode MS" pitchFamily="34" charset="-128"/>
            </a:endParaRPr>
          </a:p>
        </p:txBody>
      </p:sp>
      <p:sp>
        <p:nvSpPr>
          <p:cNvPr id="7" name="TextBox 6"/>
          <p:cNvSpPr txBox="1"/>
          <p:nvPr/>
        </p:nvSpPr>
        <p:spPr>
          <a:xfrm>
            <a:off x="445390" y="6150595"/>
            <a:ext cx="3255215"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(Release 15.7 sp13x)</a:t>
            </a:r>
          </a:p>
        </p:txBody>
      </p:sp>
    </p:spTree>
    <p:extLst>
      <p:ext uri="{BB962C8B-B14F-4D97-AF65-F5344CB8AC3E}">
        <p14:creationId xmlns:p14="http://schemas.microsoft.com/office/powerpoint/2010/main" val="3026386336"/>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ASE CE 16</a:t>
            </a:r>
            <a:endParaRPr lang="en-US" dirty="0"/>
          </a:p>
        </p:txBody>
      </p:sp>
      <p:sp>
        <p:nvSpPr>
          <p:cNvPr id="3" name="Text Placeholder 2"/>
          <p:cNvSpPr>
            <a:spLocks noGrp="1"/>
          </p:cNvSpPr>
          <p:nvPr>
            <p:ph type="body" sz="quarter" idx="10"/>
          </p:nvPr>
        </p:nvSpPr>
        <p:spPr/>
        <p:txBody>
          <a:bodyPr>
            <a:normAutofit/>
          </a:bodyPr>
          <a:lstStyle/>
          <a:p>
            <a:r>
              <a:rPr lang="en-US" dirty="0" smtClean="0"/>
              <a:t>What does ASE 16 sp01 feature level mean</a:t>
            </a:r>
          </a:p>
          <a:p>
            <a:pPr lvl="1"/>
            <a:r>
              <a:rPr lang="en-US" dirty="0" smtClean="0"/>
              <a:t>Remember, ASE 16 was released prior to ASE 15.7 sp130</a:t>
            </a:r>
          </a:p>
          <a:p>
            <a:pPr lvl="2"/>
            <a:r>
              <a:rPr lang="en-US" dirty="0" smtClean="0"/>
              <a:t>Quiesce-less disk snapshot backups</a:t>
            </a:r>
          </a:p>
          <a:p>
            <a:pPr lvl="1"/>
            <a:r>
              <a:rPr lang="en-US" dirty="0" smtClean="0"/>
              <a:t>Some new features were added to ASE 15.7 sp130+</a:t>
            </a:r>
          </a:p>
          <a:p>
            <a:pPr lvl="2"/>
            <a:r>
              <a:rPr lang="en-US" dirty="0" smtClean="0"/>
              <a:t>These were rolled into ASE 16 sp01 along with some additional new features</a:t>
            </a:r>
          </a:p>
          <a:p>
            <a:r>
              <a:rPr lang="en-US" dirty="0" smtClean="0"/>
              <a:t>ASE CE 16 w/ sp01 features</a:t>
            </a:r>
          </a:p>
          <a:p>
            <a:pPr lvl="1"/>
            <a:r>
              <a:rPr lang="en-US" dirty="0" smtClean="0"/>
              <a:t>Brings the SMP scaling to CE (allows larger nodes)</a:t>
            </a:r>
          </a:p>
          <a:p>
            <a:pPr lvl="1"/>
            <a:r>
              <a:rPr lang="en-US" dirty="0" smtClean="0"/>
              <a:t>Adds the new 16 features such as index compression, database encryption</a:t>
            </a:r>
          </a:p>
          <a:p>
            <a:pPr lvl="1"/>
            <a:r>
              <a:rPr lang="en-US" dirty="0" smtClean="0"/>
              <a:t>Retains the 15.7 sp130 enhancements</a:t>
            </a:r>
          </a:p>
          <a:p>
            <a:r>
              <a:rPr lang="en-US" dirty="0" smtClean="0"/>
              <a:t>…but won’t have the ASE 16 sp02 “Corona” features</a:t>
            </a:r>
          </a:p>
          <a:p>
            <a:pPr lvl="1"/>
            <a:r>
              <a:rPr lang="en-US" dirty="0" smtClean="0"/>
              <a:t>HADR, Capture replay, transactional memory, etc.</a:t>
            </a:r>
            <a:endParaRPr lang="en-US" dirty="0"/>
          </a:p>
        </p:txBody>
      </p:sp>
    </p:spTree>
    <p:extLst>
      <p:ext uri="{BB962C8B-B14F-4D97-AF65-F5344CB8AC3E}">
        <p14:creationId xmlns:p14="http://schemas.microsoft.com/office/powerpoint/2010/main" val="3385710371"/>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RDMA &amp; CIPC Performance</a:t>
            </a:r>
            <a:endParaRPr lang="en-US" dirty="0"/>
          </a:p>
        </p:txBody>
      </p:sp>
      <p:sp>
        <p:nvSpPr>
          <p:cNvPr id="3" name="Text Placeholder 2"/>
          <p:cNvSpPr>
            <a:spLocks noGrp="1"/>
          </p:cNvSpPr>
          <p:nvPr>
            <p:ph type="body" sz="quarter" idx="10"/>
          </p:nvPr>
        </p:nvSpPr>
        <p:spPr/>
        <p:txBody>
          <a:bodyPr>
            <a:normAutofit fontScale="92500" lnSpcReduction="10000"/>
          </a:bodyPr>
          <a:lstStyle/>
          <a:p>
            <a:r>
              <a:rPr lang="en-US" dirty="0" smtClean="0"/>
              <a:t>One of the big bottlenecks in ASE CE is the Cluster Interconnect</a:t>
            </a:r>
          </a:p>
          <a:p>
            <a:pPr lvl="1"/>
            <a:r>
              <a:rPr lang="en-US" dirty="0" smtClean="0"/>
              <a:t>This the dedicated intra-node communications to support</a:t>
            </a:r>
          </a:p>
          <a:p>
            <a:pPr lvl="2"/>
            <a:r>
              <a:rPr lang="en-US" dirty="0" smtClean="0"/>
              <a:t>Cluster locking</a:t>
            </a:r>
          </a:p>
          <a:p>
            <a:pPr lvl="3"/>
            <a:r>
              <a:rPr lang="en-US" dirty="0" smtClean="0"/>
              <a:t>Logical locks</a:t>
            </a:r>
          </a:p>
          <a:p>
            <a:pPr lvl="3"/>
            <a:r>
              <a:rPr lang="en-US" dirty="0" smtClean="0"/>
              <a:t>Physical locks</a:t>
            </a:r>
          </a:p>
          <a:p>
            <a:pPr lvl="2"/>
            <a:r>
              <a:rPr lang="en-US" dirty="0" smtClean="0"/>
              <a:t>Page cache synchronization</a:t>
            </a:r>
          </a:p>
          <a:p>
            <a:pPr lvl="2"/>
            <a:r>
              <a:rPr lang="en-US" dirty="0" smtClean="0"/>
              <a:t>Cluster heartbeat</a:t>
            </a:r>
          </a:p>
          <a:p>
            <a:pPr lvl="1"/>
            <a:r>
              <a:rPr lang="en-US" dirty="0" smtClean="0"/>
              <a:t>Multiple NIC’s recommended</a:t>
            </a:r>
          </a:p>
          <a:p>
            <a:pPr lvl="2"/>
            <a:r>
              <a:rPr lang="en-US" dirty="0" smtClean="0"/>
              <a:t>One CIPC interconnect handles cluster locking</a:t>
            </a:r>
          </a:p>
          <a:p>
            <a:pPr lvl="2"/>
            <a:r>
              <a:rPr lang="en-US" dirty="0" smtClean="0"/>
              <a:t>Other CIPC handles page cache synchronization</a:t>
            </a:r>
          </a:p>
          <a:p>
            <a:r>
              <a:rPr lang="en-US" dirty="0" smtClean="0"/>
              <a:t>ASE CE CIPC</a:t>
            </a:r>
          </a:p>
          <a:p>
            <a:pPr lvl="1"/>
            <a:r>
              <a:rPr lang="en-US" dirty="0" smtClean="0"/>
              <a:t>ASE CE 15.7 only supported packet based communications (e.g. TCP/IP)</a:t>
            </a:r>
          </a:p>
          <a:p>
            <a:pPr lvl="2"/>
            <a:r>
              <a:rPr lang="en-US" dirty="0" smtClean="0"/>
              <a:t>Requires significant OS and interface tuning</a:t>
            </a:r>
          </a:p>
          <a:p>
            <a:pPr lvl="2"/>
            <a:r>
              <a:rPr lang="en-US" dirty="0" smtClean="0"/>
              <a:t>Overhead of packet framing in both memory and time (latency)</a:t>
            </a:r>
          </a:p>
          <a:p>
            <a:pPr lvl="2"/>
            <a:r>
              <a:rPr lang="en-US" dirty="0" smtClean="0"/>
              <a:t>Lower interface speeds (PCI – 10Gbps)</a:t>
            </a:r>
          </a:p>
          <a:p>
            <a:pPr lvl="1"/>
            <a:r>
              <a:rPr lang="en-US" dirty="0" smtClean="0"/>
              <a:t>ASE CE 16 planned support for RDMA/</a:t>
            </a:r>
            <a:r>
              <a:rPr lang="en-US" dirty="0" err="1" smtClean="0"/>
              <a:t>Infiniband</a:t>
            </a:r>
            <a:endParaRPr lang="en-US" dirty="0" smtClean="0"/>
          </a:p>
          <a:p>
            <a:pPr lvl="2"/>
            <a:r>
              <a:rPr lang="en-US" dirty="0" smtClean="0"/>
              <a:t>Remote Direct Memory Access – much faster/lower latency (10’s of </a:t>
            </a:r>
            <a:r>
              <a:rPr lang="en-US" dirty="0" smtClean="0">
                <a:sym typeface="Symbol"/>
              </a:rPr>
              <a:t></a:t>
            </a:r>
            <a:r>
              <a:rPr lang="en-US" dirty="0" err="1" smtClean="0">
                <a:sym typeface="Symbol"/>
              </a:rPr>
              <a:t>secs</a:t>
            </a:r>
            <a:r>
              <a:rPr lang="en-US" dirty="0" smtClean="0">
                <a:sym typeface="Symbol"/>
              </a:rPr>
              <a:t> vs. 10’s of </a:t>
            </a:r>
            <a:r>
              <a:rPr lang="en-US" dirty="0" err="1" smtClean="0">
                <a:sym typeface="Symbol"/>
              </a:rPr>
              <a:t>ms</a:t>
            </a:r>
            <a:r>
              <a:rPr lang="en-US" dirty="0" smtClean="0">
                <a:sym typeface="Symbol"/>
              </a:rPr>
              <a:t>)</a:t>
            </a:r>
            <a:endParaRPr lang="en-US" dirty="0" smtClean="0"/>
          </a:p>
          <a:p>
            <a:pPr lvl="2"/>
            <a:r>
              <a:rPr lang="en-US" dirty="0" smtClean="0"/>
              <a:t>Higher bandwidth 40Gbps+ (</a:t>
            </a:r>
            <a:r>
              <a:rPr lang="en-US" dirty="0" err="1" smtClean="0"/>
              <a:t>PCIe</a:t>
            </a:r>
            <a:r>
              <a:rPr lang="en-US" dirty="0" smtClean="0"/>
              <a:t>)</a:t>
            </a:r>
            <a:endParaRPr lang="en-US" dirty="0"/>
          </a:p>
        </p:txBody>
      </p:sp>
    </p:spTree>
    <p:extLst>
      <p:ext uri="{BB962C8B-B14F-4D97-AF65-F5344CB8AC3E}">
        <p14:creationId xmlns:p14="http://schemas.microsoft.com/office/powerpoint/2010/main" val="2070491329"/>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ASE Cluster Edition</a:t>
            </a:r>
            <a:r>
              <a:rPr lang="en-US" dirty="0" smtClean="0"/>
              <a:t/>
            </a:r>
            <a:br>
              <a:rPr lang="en-US" dirty="0" smtClean="0"/>
            </a:br>
            <a:r>
              <a:rPr lang="en-US" sz="2400" b="0" dirty="0"/>
              <a:t>Product road map overview - key themes and capabilities</a:t>
            </a:r>
            <a:endParaRPr lang="de-DE" sz="2400" b="0" dirty="0"/>
          </a:p>
        </p:txBody>
      </p:sp>
      <p:sp>
        <p:nvSpPr>
          <p:cNvPr id="13" name="Text Placeholder 12"/>
          <p:cNvSpPr>
            <a:spLocks noGrp="1"/>
          </p:cNvSpPr>
          <p:nvPr>
            <p:ph type="body" sz="quarter" idx="11"/>
          </p:nvPr>
        </p:nvSpPr>
        <p:spPr/>
        <p:txBody>
          <a:bodyPr/>
          <a:lstStyle/>
          <a:p>
            <a:r>
              <a:rPr lang="en-US" dirty="0"/>
              <a:t>Match SMP Performance</a:t>
            </a:r>
          </a:p>
          <a:p>
            <a:pPr lvl="1"/>
            <a:r>
              <a:rPr lang="en-US" dirty="0"/>
              <a:t>Single Instance Database (SIDB)</a:t>
            </a:r>
          </a:p>
          <a:p>
            <a:pPr lvl="1"/>
            <a:r>
              <a:rPr lang="en-US" dirty="0"/>
              <a:t>Cluster locking optimizations</a:t>
            </a:r>
          </a:p>
          <a:p>
            <a:r>
              <a:rPr lang="en-US" dirty="0"/>
              <a:t>Continuous Availability</a:t>
            </a:r>
          </a:p>
          <a:p>
            <a:pPr lvl="1"/>
            <a:r>
              <a:rPr lang="en-US" dirty="0"/>
              <a:t>Rolling patch upgrades (sp133)</a:t>
            </a:r>
            <a:endParaRPr lang="de-DE" dirty="0"/>
          </a:p>
        </p:txBody>
      </p:sp>
      <p:sp>
        <p:nvSpPr>
          <p:cNvPr id="14" name="Text Placeholder 13"/>
          <p:cNvSpPr>
            <a:spLocks noGrp="1"/>
          </p:cNvSpPr>
          <p:nvPr>
            <p:ph type="body" sz="quarter" idx="12"/>
          </p:nvPr>
        </p:nvSpPr>
        <p:spPr/>
        <p:txBody>
          <a:bodyPr/>
          <a:lstStyle/>
          <a:p>
            <a:r>
              <a:rPr lang="en-US" dirty="0"/>
              <a:t>ASE 16 Cluster Readiness</a:t>
            </a:r>
          </a:p>
          <a:p>
            <a:pPr lvl="1"/>
            <a:r>
              <a:rPr lang="en-US" dirty="0"/>
              <a:t>ASE CE 16 release (ASE 16 SMP sp01 level compatibility)</a:t>
            </a:r>
          </a:p>
          <a:p>
            <a:r>
              <a:rPr lang="en-US" dirty="0"/>
              <a:t>Improved Failover Speed</a:t>
            </a:r>
          </a:p>
          <a:p>
            <a:pPr lvl="1"/>
            <a:r>
              <a:rPr lang="en-US" dirty="0"/>
              <a:t>ODBC/JDBC Driver enhancements</a:t>
            </a:r>
          </a:p>
          <a:p>
            <a:r>
              <a:rPr lang="en-US" dirty="0"/>
              <a:t>Runtime performance enhancements (Phase 1)</a:t>
            </a:r>
          </a:p>
          <a:p>
            <a:pPr lvl="1"/>
            <a:r>
              <a:rPr lang="en-US" dirty="0"/>
              <a:t>Reduce CIPC overhead</a:t>
            </a:r>
          </a:p>
          <a:p>
            <a:pPr lvl="1"/>
            <a:r>
              <a:rPr lang="en-US" dirty="0"/>
              <a:t>RDMA support</a:t>
            </a:r>
          </a:p>
          <a:p>
            <a:r>
              <a:rPr lang="en-US" dirty="0"/>
              <a:t>Easier deployment</a:t>
            </a:r>
          </a:p>
          <a:p>
            <a:pPr lvl="1"/>
            <a:r>
              <a:rPr lang="en-US" dirty="0"/>
              <a:t>Virtualization support</a:t>
            </a:r>
          </a:p>
          <a:p>
            <a:pPr lvl="1"/>
            <a:r>
              <a:rPr lang="en-US" dirty="0"/>
              <a:t>Cluster file system support</a:t>
            </a:r>
          </a:p>
        </p:txBody>
      </p:sp>
      <p:sp>
        <p:nvSpPr>
          <p:cNvPr id="15" name="Text Placeholder 14"/>
          <p:cNvSpPr>
            <a:spLocks noGrp="1"/>
          </p:cNvSpPr>
          <p:nvPr>
            <p:ph type="body" sz="quarter" idx="13"/>
          </p:nvPr>
        </p:nvSpPr>
        <p:spPr/>
        <p:txBody>
          <a:bodyPr/>
          <a:lstStyle/>
          <a:p>
            <a:r>
              <a:rPr lang="en-US" dirty="0"/>
              <a:t>ASE 16 Cluster Readiness</a:t>
            </a:r>
          </a:p>
          <a:p>
            <a:pPr lvl="1"/>
            <a:r>
              <a:rPr lang="en-US" dirty="0"/>
              <a:t>ASE 16 sp02 features</a:t>
            </a:r>
          </a:p>
          <a:p>
            <a:pPr lvl="1"/>
            <a:r>
              <a:rPr lang="en-US" dirty="0"/>
              <a:t>Support in-memory row cache</a:t>
            </a:r>
          </a:p>
          <a:p>
            <a:pPr lvl="1"/>
            <a:r>
              <a:rPr lang="en-US" dirty="0"/>
              <a:t>MVCC</a:t>
            </a:r>
          </a:p>
          <a:p>
            <a:r>
              <a:rPr lang="en-US" dirty="0">
                <a:solidFill>
                  <a:srgbClr val="0070C0"/>
                </a:solidFill>
              </a:rPr>
              <a:t>SAP Applications on ASE CE</a:t>
            </a:r>
          </a:p>
          <a:p>
            <a:pPr lvl="1"/>
            <a:r>
              <a:rPr lang="en-US" dirty="0">
                <a:solidFill>
                  <a:srgbClr val="0070C0"/>
                </a:solidFill>
              </a:rPr>
              <a:t>Business Suite certified on ASE/CE</a:t>
            </a:r>
          </a:p>
          <a:p>
            <a:r>
              <a:rPr lang="en-US" dirty="0"/>
              <a:t>Easier deployment </a:t>
            </a:r>
          </a:p>
          <a:p>
            <a:pPr lvl="1"/>
            <a:r>
              <a:rPr lang="en-US" kern="0" dirty="0">
                <a:ea typeface="Arial Unicode MS" pitchFamily="34" charset="-128"/>
                <a:cs typeface="Arial Unicode MS" pitchFamily="34" charset="-128"/>
              </a:rPr>
              <a:t>Unified  CE &amp; SMP </a:t>
            </a:r>
            <a:r>
              <a:rPr lang="en-US" kern="0" dirty="0" err="1">
                <a:ea typeface="Arial Unicode MS" pitchFamily="34" charset="-128"/>
                <a:cs typeface="Arial Unicode MS" pitchFamily="34" charset="-128"/>
              </a:rPr>
              <a:t>codeline</a:t>
            </a:r>
            <a:r>
              <a:rPr lang="en-US" kern="0" dirty="0">
                <a:ea typeface="Arial Unicode MS" pitchFamily="34" charset="-128"/>
                <a:cs typeface="Arial Unicode MS" pitchFamily="34" charset="-128"/>
              </a:rPr>
              <a:t> (single binary)</a:t>
            </a:r>
          </a:p>
          <a:p>
            <a:r>
              <a:rPr lang="en-US" kern="0" dirty="0">
                <a:solidFill>
                  <a:srgbClr val="0070C0"/>
                </a:solidFill>
                <a:ea typeface="Arial Unicode MS" pitchFamily="34" charset="-128"/>
                <a:cs typeface="Arial Unicode MS" pitchFamily="34" charset="-128"/>
              </a:rPr>
              <a:t>Non-Stop Availability</a:t>
            </a:r>
          </a:p>
          <a:p>
            <a:pPr lvl="1"/>
            <a:r>
              <a:rPr lang="fr-FR" kern="0" dirty="0" smtClean="0">
                <a:solidFill>
                  <a:srgbClr val="0070C0"/>
                </a:solidFill>
                <a:ea typeface="Arial Unicode MS" pitchFamily="34" charset="-128"/>
                <a:cs typeface="Arial Unicode MS" pitchFamily="34" charset="-128"/>
              </a:rPr>
              <a:t>Metro-Cluster Support</a:t>
            </a:r>
          </a:p>
          <a:p>
            <a:pPr lvl="1"/>
            <a:r>
              <a:rPr lang="fr-FR" kern="0" dirty="0" smtClean="0">
                <a:solidFill>
                  <a:srgbClr val="0070C0"/>
                </a:solidFill>
                <a:ea typeface="Arial Unicode MS" pitchFamily="34" charset="-128"/>
                <a:cs typeface="Arial Unicode MS" pitchFamily="34" charset="-128"/>
              </a:rPr>
              <a:t>CI </a:t>
            </a:r>
            <a:r>
              <a:rPr lang="en-US" kern="0" dirty="0">
                <a:solidFill>
                  <a:srgbClr val="0070C0"/>
                </a:solidFill>
                <a:ea typeface="Arial Unicode MS" pitchFamily="34" charset="-128"/>
                <a:cs typeface="Arial Unicode MS" pitchFamily="34" charset="-128"/>
              </a:rPr>
              <a:t>Replication</a:t>
            </a:r>
            <a:r>
              <a:rPr lang="fr-FR" kern="0" dirty="0">
                <a:solidFill>
                  <a:srgbClr val="0070C0"/>
                </a:solidFill>
                <a:ea typeface="Arial Unicode MS" pitchFamily="34" charset="-128"/>
                <a:cs typeface="Arial Unicode MS" pitchFamily="34" charset="-128"/>
              </a:rPr>
              <a:t> (HADR for ASE/CE)</a:t>
            </a:r>
          </a:p>
          <a:p>
            <a:pPr lvl="1"/>
            <a:r>
              <a:rPr lang="en-US" kern="0" dirty="0">
                <a:solidFill>
                  <a:srgbClr val="0070C0"/>
                </a:solidFill>
                <a:ea typeface="Arial Unicode MS" pitchFamily="34" charset="-128"/>
                <a:cs typeface="Arial Unicode MS" pitchFamily="34" charset="-128"/>
              </a:rPr>
              <a:t>Single unified CE + HADR driver</a:t>
            </a:r>
          </a:p>
        </p:txBody>
      </p:sp>
      <p:sp>
        <p:nvSpPr>
          <p:cNvPr id="6" name="TextBox 5"/>
          <p:cNvSpPr txBox="1"/>
          <p:nvPr/>
        </p:nvSpPr>
        <p:spPr>
          <a:xfrm>
            <a:off x="6443118" y="6339868"/>
            <a:ext cx="5315508" cy="180042"/>
          </a:xfrm>
          <a:prstGeom prst="rect">
            <a:avLst/>
          </a:prstGeom>
          <a:noFill/>
          <a:ln w="6350" cmpd="thickThin">
            <a:noFill/>
          </a:ln>
          <a:effectLst/>
        </p:spPr>
        <p:txBody>
          <a:bodyPr wrap="square" lIns="42865" tIns="54439" rIns="0" bIns="54439" rtlCol="0" anchor="ctr" anchorCtr="0">
            <a:noAutofit/>
          </a:bodyPr>
          <a:lstStyle/>
          <a:p>
            <a:pPr marL="187134" indent="-187134" algn="r" fontAlgn="base">
              <a:spcBef>
                <a:spcPct val="50000"/>
              </a:spcBef>
              <a:spcAft>
                <a:spcPct val="0"/>
              </a:spcAft>
              <a:buClr>
                <a:srgbClr val="F0AB00"/>
              </a:buClr>
              <a:buSzPct val="80000"/>
            </a:pPr>
            <a:r>
              <a:rPr lang="en-CA" sz="1000" b="1" kern="0" dirty="0">
                <a:ea typeface="Arial Unicode MS" pitchFamily="34" charset="-128"/>
                <a:cs typeface="Arial Unicode MS" pitchFamily="34" charset="-128"/>
              </a:rPr>
              <a:t>This is the current state of planning and may be changed by SAP at any time.</a:t>
            </a:r>
            <a:endParaRPr lang="en-US" sz="1000" b="1" kern="0" dirty="0">
              <a:ea typeface="Arial Unicode MS" pitchFamily="34" charset="-128"/>
              <a:cs typeface="Arial Unicode MS" pitchFamily="34" charset="-128"/>
            </a:endParaRPr>
          </a:p>
        </p:txBody>
      </p:sp>
      <p:sp>
        <p:nvSpPr>
          <p:cNvPr id="7" name="TextBox 6"/>
          <p:cNvSpPr txBox="1"/>
          <p:nvPr/>
        </p:nvSpPr>
        <p:spPr>
          <a:xfrm>
            <a:off x="445390" y="6150595"/>
            <a:ext cx="3255215"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(Release 15.7 sp13x)</a:t>
            </a:r>
          </a:p>
        </p:txBody>
      </p:sp>
    </p:spTree>
    <p:extLst>
      <p:ext uri="{BB962C8B-B14F-4D97-AF65-F5344CB8AC3E}">
        <p14:creationId xmlns:p14="http://schemas.microsoft.com/office/powerpoint/2010/main" val="4147953085"/>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0345621" y="4962354"/>
            <a:ext cx="1251877" cy="1101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 name="Picture 8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7862795" y="4962354"/>
            <a:ext cx="1251877" cy="1101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 name="Picture 8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0278651" y="2457706"/>
            <a:ext cx="1251877" cy="1101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 name="Picture 8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7795825" y="2457706"/>
            <a:ext cx="1251877" cy="1101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Understanding Storage Stretch/Metro Clusters</a:t>
            </a:r>
            <a:endParaRPr lang="en-US" dirty="0"/>
          </a:p>
        </p:txBody>
      </p:sp>
      <p:sp>
        <p:nvSpPr>
          <p:cNvPr id="3" name="Text Placeholder 2"/>
          <p:cNvSpPr>
            <a:spLocks noGrp="1"/>
          </p:cNvSpPr>
          <p:nvPr>
            <p:ph type="body" sz="quarter" idx="11"/>
          </p:nvPr>
        </p:nvSpPr>
        <p:spPr>
          <a:xfrm>
            <a:off x="432112" y="1456343"/>
            <a:ext cx="6727967" cy="4924833"/>
          </a:xfrm>
        </p:spPr>
        <p:txBody>
          <a:bodyPr>
            <a:normAutofit fontScale="92500" lnSpcReduction="10000"/>
          </a:bodyPr>
          <a:lstStyle/>
          <a:p>
            <a:r>
              <a:rPr lang="en-US" dirty="0" smtClean="0"/>
              <a:t>In both cases</a:t>
            </a:r>
          </a:p>
          <a:p>
            <a:pPr lvl="1"/>
            <a:r>
              <a:rPr lang="en-US" dirty="0" smtClean="0"/>
              <a:t>It should appear to OS as a single SAN </a:t>
            </a:r>
          </a:p>
          <a:p>
            <a:pPr lvl="2"/>
            <a:r>
              <a:rPr lang="en-US" dirty="0" smtClean="0"/>
              <a:t>Application transparency to SAN is impossible otherwise</a:t>
            </a:r>
          </a:p>
          <a:p>
            <a:r>
              <a:rPr lang="en-US" dirty="0" smtClean="0"/>
              <a:t>Active/Active</a:t>
            </a:r>
          </a:p>
          <a:p>
            <a:pPr lvl="1"/>
            <a:r>
              <a:rPr lang="en-US" dirty="0" smtClean="0"/>
              <a:t>Writes from any node can occur on any side</a:t>
            </a:r>
          </a:p>
          <a:p>
            <a:pPr lvl="2"/>
            <a:r>
              <a:rPr lang="en-US" dirty="0" smtClean="0"/>
              <a:t>Reads and writes are both local normally</a:t>
            </a:r>
          </a:p>
          <a:p>
            <a:pPr lvl="2"/>
            <a:r>
              <a:rPr lang="en-US" dirty="0" smtClean="0"/>
              <a:t>If local SAN fails, reads/writes redirected to remote</a:t>
            </a:r>
          </a:p>
          <a:p>
            <a:pPr lvl="1"/>
            <a:r>
              <a:rPr lang="en-US" dirty="0" smtClean="0"/>
              <a:t>Commonly the most thought of</a:t>
            </a:r>
          </a:p>
          <a:p>
            <a:pPr lvl="2"/>
            <a:r>
              <a:rPr lang="en-US" dirty="0" smtClean="0"/>
              <a:t>Likely not supported by all SAN vendors</a:t>
            </a:r>
          </a:p>
          <a:p>
            <a:r>
              <a:rPr lang="en-US" dirty="0" smtClean="0"/>
              <a:t>Active/Standby</a:t>
            </a:r>
          </a:p>
          <a:p>
            <a:pPr lvl="1"/>
            <a:r>
              <a:rPr lang="en-US" dirty="0" smtClean="0"/>
              <a:t>All writes are done to a single primary SAN</a:t>
            </a:r>
          </a:p>
          <a:p>
            <a:pPr lvl="2"/>
            <a:r>
              <a:rPr lang="en-US" dirty="0" smtClean="0"/>
              <a:t>Reads optionally can be done on local SAN</a:t>
            </a:r>
          </a:p>
          <a:p>
            <a:pPr lvl="2"/>
            <a:r>
              <a:rPr lang="en-US" dirty="0" smtClean="0"/>
              <a:t>Remote node writes are typically slower (double WAN cost)</a:t>
            </a:r>
          </a:p>
          <a:p>
            <a:pPr lvl="1"/>
            <a:r>
              <a:rPr lang="en-US" dirty="0" smtClean="0"/>
              <a:t>If primary fails, standby takes over transparently</a:t>
            </a:r>
          </a:p>
          <a:p>
            <a:pPr lvl="1"/>
            <a:r>
              <a:rPr lang="en-US" dirty="0" smtClean="0"/>
              <a:t>Most likely supported by SAN vendor</a:t>
            </a:r>
          </a:p>
          <a:p>
            <a:pPr lvl="2"/>
            <a:endParaRPr lang="en-US" dirty="0"/>
          </a:p>
        </p:txBody>
      </p:sp>
      <p:cxnSp>
        <p:nvCxnSpPr>
          <p:cNvPr id="6" name="Straight Connector 5"/>
          <p:cNvCxnSpPr/>
          <p:nvPr/>
        </p:nvCxnSpPr>
        <p:spPr>
          <a:xfrm flipH="1">
            <a:off x="8939913" y="1894665"/>
            <a:ext cx="1" cy="259385"/>
          </a:xfrm>
          <a:prstGeom prst="line">
            <a:avLst/>
          </a:prstGeom>
          <a:ln w="63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6730" y="1544314"/>
            <a:ext cx="755075" cy="322971"/>
          </a:xfrm>
          <a:prstGeom prst="rect">
            <a:avLst/>
          </a:prstGeom>
          <a:noFill/>
          <a:ln w="9525">
            <a:noFill/>
            <a:miter lim="800000"/>
            <a:headEnd/>
            <a:tailEnd/>
          </a:ln>
        </p:spPr>
      </p:pic>
      <p:pic>
        <p:nvPicPr>
          <p:cNvPr id="8" name="Picture 22" descr="ASE FINAL LOGO - 2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2335" y="1489705"/>
            <a:ext cx="423863" cy="423862"/>
          </a:xfrm>
          <a:prstGeom prst="rect">
            <a:avLst/>
          </a:prstGeom>
          <a:noFill/>
          <a:ln w="9525">
            <a:noFill/>
            <a:miter lim="800000"/>
            <a:headEnd/>
            <a:tailEnd/>
          </a:ln>
        </p:spPr>
      </p:pic>
      <p:pic>
        <p:nvPicPr>
          <p:cNvPr id="9"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23938" y="1551520"/>
            <a:ext cx="755075" cy="322971"/>
          </a:xfrm>
          <a:prstGeom prst="rect">
            <a:avLst/>
          </a:prstGeom>
          <a:noFill/>
          <a:ln w="9525">
            <a:noFill/>
            <a:miter lim="800000"/>
            <a:headEnd/>
            <a:tailEnd/>
          </a:ln>
        </p:spPr>
      </p:pic>
      <p:pic>
        <p:nvPicPr>
          <p:cNvPr id="10" name="Picture 22" descr="ASE FINAL LOGO - 2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26140" y="1496911"/>
            <a:ext cx="423863" cy="423862"/>
          </a:xfrm>
          <a:prstGeom prst="rect">
            <a:avLst/>
          </a:prstGeom>
          <a:noFill/>
          <a:ln w="9525">
            <a:noFill/>
            <a:miter lim="800000"/>
            <a:headEnd/>
            <a:tailEnd/>
          </a:ln>
        </p:spPr>
      </p:pic>
      <p:cxnSp>
        <p:nvCxnSpPr>
          <p:cNvPr id="11" name="Straight Connector 10"/>
          <p:cNvCxnSpPr/>
          <p:nvPr/>
        </p:nvCxnSpPr>
        <p:spPr>
          <a:xfrm flipH="1">
            <a:off x="7867371" y="1896777"/>
            <a:ext cx="1" cy="259385"/>
          </a:xfrm>
          <a:prstGeom prst="line">
            <a:avLst/>
          </a:prstGeom>
          <a:ln w="63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874267" y="2156162"/>
            <a:ext cx="3602018" cy="0"/>
          </a:xfrm>
          <a:prstGeom prst="line">
            <a:avLst/>
          </a:prstGeom>
          <a:ln w="63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1476284" y="1894665"/>
            <a:ext cx="1" cy="259385"/>
          </a:xfrm>
          <a:prstGeom prst="line">
            <a:avLst/>
          </a:prstGeom>
          <a:ln w="63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33101" y="1544314"/>
            <a:ext cx="755075" cy="322971"/>
          </a:xfrm>
          <a:prstGeom prst="rect">
            <a:avLst/>
          </a:prstGeom>
          <a:noFill/>
          <a:ln w="9525">
            <a:noFill/>
            <a:miter lim="800000"/>
            <a:headEnd/>
            <a:tailEnd/>
          </a:ln>
        </p:spPr>
      </p:pic>
      <p:pic>
        <p:nvPicPr>
          <p:cNvPr id="15" name="Picture 22" descr="ASE FINAL LOGO - 2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98706" y="1489705"/>
            <a:ext cx="423863" cy="423862"/>
          </a:xfrm>
          <a:prstGeom prst="rect">
            <a:avLst/>
          </a:prstGeom>
          <a:noFill/>
          <a:ln w="9525">
            <a:noFill/>
            <a:miter lim="800000"/>
            <a:headEnd/>
            <a:tailEnd/>
          </a:ln>
        </p:spPr>
      </p:pic>
      <p:pic>
        <p:nvPicPr>
          <p:cNvPr id="16"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60309" y="1551520"/>
            <a:ext cx="755075" cy="322971"/>
          </a:xfrm>
          <a:prstGeom prst="rect">
            <a:avLst/>
          </a:prstGeom>
          <a:noFill/>
          <a:ln w="9525">
            <a:noFill/>
            <a:miter lim="800000"/>
            <a:headEnd/>
            <a:tailEnd/>
          </a:ln>
        </p:spPr>
      </p:pic>
      <p:pic>
        <p:nvPicPr>
          <p:cNvPr id="17" name="Picture 22" descr="ASE FINAL LOGO - 2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62511" y="1496911"/>
            <a:ext cx="423863" cy="423862"/>
          </a:xfrm>
          <a:prstGeom prst="rect">
            <a:avLst/>
          </a:prstGeom>
          <a:noFill/>
          <a:ln w="9525">
            <a:noFill/>
            <a:miter lim="800000"/>
            <a:headEnd/>
            <a:tailEnd/>
          </a:ln>
        </p:spPr>
      </p:pic>
      <p:cxnSp>
        <p:nvCxnSpPr>
          <p:cNvPr id="24" name="Straight Arrow Connector 23"/>
          <p:cNvCxnSpPr/>
          <p:nvPr/>
        </p:nvCxnSpPr>
        <p:spPr>
          <a:xfrm>
            <a:off x="7976507" y="1867285"/>
            <a:ext cx="445257" cy="615847"/>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10407936" y="1894664"/>
            <a:ext cx="1" cy="259385"/>
          </a:xfrm>
          <a:prstGeom prst="line">
            <a:avLst/>
          </a:prstGeom>
          <a:ln w="63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8421764" y="1894664"/>
            <a:ext cx="371172" cy="588468"/>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8" idx="2"/>
          </p:cNvCxnSpPr>
          <p:nvPr/>
        </p:nvCxnSpPr>
        <p:spPr>
          <a:xfrm flipH="1" flipV="1">
            <a:off x="7874267" y="1913567"/>
            <a:ext cx="377538" cy="569566"/>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10" idx="2"/>
          </p:cNvCxnSpPr>
          <p:nvPr/>
        </p:nvCxnSpPr>
        <p:spPr>
          <a:xfrm flipV="1">
            <a:off x="8607350" y="1920773"/>
            <a:ext cx="330722" cy="562359"/>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0512877" y="1874491"/>
            <a:ext cx="445257" cy="615847"/>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10958134" y="1901870"/>
            <a:ext cx="371172" cy="588468"/>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flipV="1">
            <a:off x="10410637" y="1920773"/>
            <a:ext cx="377538" cy="569566"/>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11143720" y="1927979"/>
            <a:ext cx="330722" cy="562359"/>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036" name="Left-Right Arrow 1035"/>
          <p:cNvSpPr/>
          <p:nvPr/>
        </p:nvSpPr>
        <p:spPr bwMode="gray">
          <a:xfrm>
            <a:off x="8776608" y="2767693"/>
            <a:ext cx="1806470" cy="481693"/>
          </a:xfrm>
          <a:prstGeom prst="leftRightArrow">
            <a:avLst/>
          </a:prstGeom>
          <a:solidFill>
            <a:schemeClr val="tx2">
              <a:lumMod val="40000"/>
              <a:lumOff val="60000"/>
            </a:schemeClr>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1" i="0" u="none" strike="noStrike" kern="0" cap="none" spc="0" normalizeH="0" baseline="0" noProof="0" dirty="0" smtClean="0">
                <a:ln>
                  <a:noFill/>
                </a:ln>
                <a:effectLst/>
                <a:uLnTx/>
                <a:uFillTx/>
                <a:ea typeface="Arial Unicode MS" pitchFamily="34" charset="-128"/>
                <a:cs typeface="Arial Unicode MS" pitchFamily="34" charset="-128"/>
              </a:rPr>
              <a:t>Active/Active</a:t>
            </a:r>
          </a:p>
        </p:txBody>
      </p:sp>
      <p:cxnSp>
        <p:nvCxnSpPr>
          <p:cNvPr id="52" name="Straight Connector 51"/>
          <p:cNvCxnSpPr/>
          <p:nvPr/>
        </p:nvCxnSpPr>
        <p:spPr>
          <a:xfrm flipH="1">
            <a:off x="8986349" y="4373887"/>
            <a:ext cx="1" cy="259385"/>
          </a:xfrm>
          <a:prstGeom prst="line">
            <a:avLst/>
          </a:prstGeom>
          <a:ln w="63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3"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3166" y="4023536"/>
            <a:ext cx="755075" cy="322971"/>
          </a:xfrm>
          <a:prstGeom prst="rect">
            <a:avLst/>
          </a:prstGeom>
          <a:noFill/>
          <a:ln w="9525">
            <a:noFill/>
            <a:miter lim="800000"/>
            <a:headEnd/>
            <a:tailEnd/>
          </a:ln>
        </p:spPr>
      </p:pic>
      <p:pic>
        <p:nvPicPr>
          <p:cNvPr id="54" name="Picture 22" descr="ASE FINAL LOGO - 2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8771" y="3968927"/>
            <a:ext cx="423863" cy="423862"/>
          </a:xfrm>
          <a:prstGeom prst="rect">
            <a:avLst/>
          </a:prstGeom>
          <a:noFill/>
          <a:ln w="9525">
            <a:noFill/>
            <a:miter lim="800000"/>
            <a:headEnd/>
            <a:tailEnd/>
          </a:ln>
        </p:spPr>
      </p:pic>
      <p:pic>
        <p:nvPicPr>
          <p:cNvPr id="55" name="Picture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0374" y="4030742"/>
            <a:ext cx="755075" cy="322971"/>
          </a:xfrm>
          <a:prstGeom prst="rect">
            <a:avLst/>
          </a:prstGeom>
          <a:noFill/>
          <a:ln w="9525">
            <a:noFill/>
            <a:miter lim="800000"/>
            <a:headEnd/>
            <a:tailEnd/>
          </a:ln>
        </p:spPr>
      </p:pic>
      <p:pic>
        <p:nvPicPr>
          <p:cNvPr id="56" name="Picture 22" descr="ASE FINAL LOGO - 2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72576" y="3976133"/>
            <a:ext cx="423863" cy="423862"/>
          </a:xfrm>
          <a:prstGeom prst="rect">
            <a:avLst/>
          </a:prstGeom>
          <a:noFill/>
          <a:ln w="9525">
            <a:noFill/>
            <a:miter lim="800000"/>
            <a:headEnd/>
            <a:tailEnd/>
          </a:ln>
        </p:spPr>
      </p:pic>
      <p:cxnSp>
        <p:nvCxnSpPr>
          <p:cNvPr id="57" name="Straight Connector 56"/>
          <p:cNvCxnSpPr/>
          <p:nvPr/>
        </p:nvCxnSpPr>
        <p:spPr>
          <a:xfrm flipH="1">
            <a:off x="7913807" y="4375999"/>
            <a:ext cx="1" cy="259385"/>
          </a:xfrm>
          <a:prstGeom prst="line">
            <a:avLst/>
          </a:prstGeom>
          <a:ln w="63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920703" y="4635384"/>
            <a:ext cx="3602018" cy="0"/>
          </a:xfrm>
          <a:prstGeom prst="line">
            <a:avLst/>
          </a:prstGeom>
          <a:ln w="63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11522720" y="4373887"/>
            <a:ext cx="1" cy="259385"/>
          </a:xfrm>
          <a:prstGeom prst="line">
            <a:avLst/>
          </a:prstGeom>
          <a:ln w="63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6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79537" y="4023536"/>
            <a:ext cx="755075" cy="322971"/>
          </a:xfrm>
          <a:prstGeom prst="rect">
            <a:avLst/>
          </a:prstGeom>
          <a:noFill/>
          <a:ln w="9525">
            <a:noFill/>
            <a:miter lim="800000"/>
            <a:headEnd/>
            <a:tailEnd/>
          </a:ln>
        </p:spPr>
      </p:pic>
      <p:pic>
        <p:nvPicPr>
          <p:cNvPr id="61" name="Picture 22" descr="ASE FINAL LOGO - 2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45142" y="3968927"/>
            <a:ext cx="423863" cy="423862"/>
          </a:xfrm>
          <a:prstGeom prst="rect">
            <a:avLst/>
          </a:prstGeom>
          <a:noFill/>
          <a:ln w="9525">
            <a:noFill/>
            <a:miter lim="800000"/>
            <a:headEnd/>
            <a:tailEnd/>
          </a:ln>
        </p:spPr>
      </p:pic>
      <p:pic>
        <p:nvPicPr>
          <p:cNvPr id="62" name="Picture 6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6745" y="4030742"/>
            <a:ext cx="755075" cy="322971"/>
          </a:xfrm>
          <a:prstGeom prst="rect">
            <a:avLst/>
          </a:prstGeom>
          <a:noFill/>
          <a:ln w="9525">
            <a:noFill/>
            <a:miter lim="800000"/>
            <a:headEnd/>
            <a:tailEnd/>
          </a:ln>
        </p:spPr>
      </p:pic>
      <p:pic>
        <p:nvPicPr>
          <p:cNvPr id="63" name="Picture 22" descr="ASE FINAL LOGO - 2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08947" y="3976133"/>
            <a:ext cx="423863" cy="423862"/>
          </a:xfrm>
          <a:prstGeom prst="rect">
            <a:avLst/>
          </a:prstGeom>
          <a:noFill/>
          <a:ln w="9525">
            <a:noFill/>
            <a:miter lim="800000"/>
            <a:headEnd/>
            <a:tailEnd/>
          </a:ln>
        </p:spPr>
      </p:pic>
      <p:cxnSp>
        <p:nvCxnSpPr>
          <p:cNvPr id="66" name="Straight Arrow Connector 65"/>
          <p:cNvCxnSpPr/>
          <p:nvPr/>
        </p:nvCxnSpPr>
        <p:spPr>
          <a:xfrm>
            <a:off x="8022943" y="4346507"/>
            <a:ext cx="445257" cy="615847"/>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10454372" y="4373886"/>
            <a:ext cx="1" cy="259385"/>
          </a:xfrm>
          <a:prstGeom prst="line">
            <a:avLst/>
          </a:prstGeom>
          <a:ln w="63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8468200" y="4373886"/>
            <a:ext cx="371172" cy="588468"/>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endCxn id="54" idx="2"/>
          </p:cNvCxnSpPr>
          <p:nvPr/>
        </p:nvCxnSpPr>
        <p:spPr>
          <a:xfrm flipH="1" flipV="1">
            <a:off x="7920703" y="4392789"/>
            <a:ext cx="377538" cy="569566"/>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endCxn id="56" idx="2"/>
          </p:cNvCxnSpPr>
          <p:nvPr/>
        </p:nvCxnSpPr>
        <p:spPr>
          <a:xfrm flipV="1">
            <a:off x="8653786" y="4399995"/>
            <a:ext cx="330722" cy="562359"/>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8468200" y="4353713"/>
            <a:ext cx="2091113" cy="608641"/>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8468200" y="4381092"/>
            <a:ext cx="2907542" cy="581262"/>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flipV="1">
            <a:off x="10457073" y="4399995"/>
            <a:ext cx="377538" cy="569566"/>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11190156" y="4407201"/>
            <a:ext cx="330722" cy="562359"/>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037" name="Right Arrow 1036"/>
          <p:cNvSpPr/>
          <p:nvPr/>
        </p:nvSpPr>
        <p:spPr bwMode="gray">
          <a:xfrm>
            <a:off x="8901475" y="5119007"/>
            <a:ext cx="1744367" cy="481693"/>
          </a:xfrm>
          <a:prstGeom prst="rightArrow">
            <a:avLst/>
          </a:prstGeom>
          <a:solidFill>
            <a:srgbClr val="CCFFCC"/>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1" i="0" u="none" strike="noStrike" kern="0" cap="none" spc="0" normalizeH="0" baseline="0" noProof="0" dirty="0" smtClean="0">
                <a:ln>
                  <a:noFill/>
                </a:ln>
                <a:effectLst/>
                <a:uLnTx/>
                <a:uFillTx/>
                <a:ea typeface="Arial Unicode MS" pitchFamily="34" charset="-128"/>
                <a:cs typeface="Arial Unicode MS" pitchFamily="34" charset="-128"/>
              </a:rPr>
              <a:t>Active</a:t>
            </a:r>
          </a:p>
        </p:txBody>
      </p:sp>
      <p:sp>
        <p:nvSpPr>
          <p:cNvPr id="77" name="Right Arrow 76"/>
          <p:cNvSpPr/>
          <p:nvPr/>
        </p:nvSpPr>
        <p:spPr bwMode="gray">
          <a:xfrm flipH="1">
            <a:off x="8838711" y="5600700"/>
            <a:ext cx="1744367" cy="481693"/>
          </a:xfrm>
          <a:prstGeom prst="rightArrow">
            <a:avLst/>
          </a:prstGeom>
          <a:solidFill>
            <a:srgbClr val="EDDBC9"/>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1" i="0" u="none" strike="noStrike" kern="0" cap="none" spc="0" normalizeH="0" baseline="0" noProof="0" dirty="0" smtClean="0">
                <a:ln>
                  <a:noFill/>
                </a:ln>
                <a:effectLst/>
                <a:uLnTx/>
                <a:uFillTx/>
                <a:ea typeface="Arial Unicode MS" pitchFamily="34" charset="-128"/>
                <a:cs typeface="Arial Unicode MS" pitchFamily="34" charset="-128"/>
              </a:rPr>
              <a:t>Standby</a:t>
            </a:r>
          </a:p>
        </p:txBody>
      </p:sp>
    </p:spTree>
    <p:extLst>
      <p:ext uri="{BB962C8B-B14F-4D97-AF65-F5344CB8AC3E}">
        <p14:creationId xmlns:p14="http://schemas.microsoft.com/office/powerpoint/2010/main" val="665565836"/>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Metro Cluster Thinking &amp; Considerations</a:t>
            </a:r>
            <a:endParaRPr lang="en-US" dirty="0"/>
          </a:p>
        </p:txBody>
      </p:sp>
      <p:sp>
        <p:nvSpPr>
          <p:cNvPr id="21" name="Text Placeholder 20"/>
          <p:cNvSpPr>
            <a:spLocks noGrp="1"/>
          </p:cNvSpPr>
          <p:nvPr>
            <p:ph type="body" sz="quarter" idx="11"/>
          </p:nvPr>
        </p:nvSpPr>
        <p:spPr>
          <a:xfrm>
            <a:off x="432112" y="1456343"/>
            <a:ext cx="7043423" cy="4924833"/>
          </a:xfrm>
        </p:spPr>
        <p:txBody>
          <a:bodyPr>
            <a:normAutofit fontScale="92500" lnSpcReduction="20000"/>
          </a:bodyPr>
          <a:lstStyle/>
          <a:p>
            <a:r>
              <a:rPr lang="en-US" sz="1600" dirty="0" smtClean="0"/>
              <a:t>Storage Metro Clusters for DBMS Clustering</a:t>
            </a:r>
          </a:p>
          <a:p>
            <a:pPr lvl="1"/>
            <a:r>
              <a:rPr lang="en-US" sz="1600" dirty="0" smtClean="0"/>
              <a:t>IO Fencing support must work across SAN nodes/distance</a:t>
            </a:r>
          </a:p>
          <a:p>
            <a:pPr lvl="2"/>
            <a:r>
              <a:rPr lang="en-US" sz="1400" dirty="0" smtClean="0"/>
              <a:t>App only sees single SAN – SAN needs to handle appropriately (distribute or failover)</a:t>
            </a:r>
            <a:endParaRPr lang="en-US" sz="1000" dirty="0" smtClean="0"/>
          </a:p>
          <a:p>
            <a:pPr lvl="2"/>
            <a:r>
              <a:rPr lang="en-US" sz="1400" dirty="0" smtClean="0"/>
              <a:t>May be simplified if using Cluster File System with IO fencing support</a:t>
            </a:r>
          </a:p>
          <a:p>
            <a:pPr lvl="1"/>
            <a:r>
              <a:rPr lang="en-US" sz="1600" dirty="0" smtClean="0"/>
              <a:t>SAN Write Cache must maintain write serialization across SAN nodes</a:t>
            </a:r>
          </a:p>
          <a:p>
            <a:pPr lvl="2"/>
            <a:r>
              <a:rPr lang="en-US" sz="1400" dirty="0" smtClean="0"/>
              <a:t>SAN synchronous cache mirroring</a:t>
            </a:r>
          </a:p>
          <a:p>
            <a:pPr lvl="1"/>
            <a:r>
              <a:rPr lang="en-US" sz="1600" dirty="0" smtClean="0"/>
              <a:t>SAN fully bi-directional synchronous disk replication</a:t>
            </a:r>
          </a:p>
          <a:p>
            <a:r>
              <a:rPr lang="en-US" sz="1600" dirty="0" smtClean="0"/>
              <a:t>ASE CE will likely a phased approach</a:t>
            </a:r>
          </a:p>
          <a:p>
            <a:pPr lvl="1"/>
            <a:r>
              <a:rPr lang="en-US" sz="1600" dirty="0" smtClean="0"/>
              <a:t>Phase 1 – support for metro cluster hardware implementations</a:t>
            </a:r>
          </a:p>
          <a:p>
            <a:pPr lvl="1"/>
            <a:r>
              <a:rPr lang="en-US" sz="1600" dirty="0" smtClean="0"/>
              <a:t>Phase 2 – DBMS cluster optimizations (not yet on roadmap)</a:t>
            </a:r>
          </a:p>
          <a:p>
            <a:r>
              <a:rPr lang="en-US" sz="1600" dirty="0" smtClean="0"/>
              <a:t>DBMS Cluster Optimizations for Storage Metro Clusters</a:t>
            </a:r>
          </a:p>
          <a:p>
            <a:pPr lvl="1"/>
            <a:r>
              <a:rPr lang="en-US" sz="1600" dirty="0" smtClean="0"/>
              <a:t>Failover tiering (local then remote)</a:t>
            </a:r>
          </a:p>
          <a:p>
            <a:pPr lvl="1"/>
            <a:r>
              <a:rPr lang="en-US" sz="1600" dirty="0" smtClean="0"/>
              <a:t>Cluster locking optimization</a:t>
            </a:r>
          </a:p>
          <a:p>
            <a:pPr lvl="2"/>
            <a:r>
              <a:rPr lang="en-US" sz="1400" dirty="0" smtClean="0"/>
              <a:t>E.g. cluster locking may optimize that lock masters are local to site</a:t>
            </a:r>
          </a:p>
          <a:p>
            <a:pPr lvl="3"/>
            <a:r>
              <a:rPr lang="en-US" sz="1100" dirty="0" smtClean="0"/>
              <a:t>if failover within site, only recovery of inflight transactions (instantaneous failover)</a:t>
            </a:r>
          </a:p>
          <a:p>
            <a:pPr lvl="3"/>
            <a:r>
              <a:rPr lang="en-US" sz="1100" dirty="0" smtClean="0"/>
              <a:t>If site failure and database recovered at remote facility, full database recovery </a:t>
            </a:r>
            <a:r>
              <a:rPr lang="en-US" sz="1100" dirty="0" err="1" smtClean="0"/>
              <a:t>ala</a:t>
            </a:r>
            <a:r>
              <a:rPr lang="en-US" sz="1100" dirty="0" smtClean="0"/>
              <a:t> SIDB</a:t>
            </a:r>
          </a:p>
          <a:p>
            <a:pPr lvl="1"/>
            <a:r>
              <a:rPr lang="en-US" sz="1700" dirty="0" smtClean="0"/>
              <a:t>Workload optimization</a:t>
            </a:r>
          </a:p>
          <a:p>
            <a:pPr lvl="2"/>
            <a:r>
              <a:rPr lang="en-US" sz="1500" dirty="0" smtClean="0"/>
              <a:t>Only nodes in the same site can share access to the same database</a:t>
            </a:r>
          </a:p>
          <a:p>
            <a:pPr lvl="2"/>
            <a:r>
              <a:rPr lang="en-US" sz="1500" dirty="0" smtClean="0"/>
              <a:t>Minimize page cache transfers to within site</a:t>
            </a:r>
            <a:endParaRPr lang="en-US" sz="1500" dirty="0"/>
          </a:p>
        </p:txBody>
      </p:sp>
      <p:pic>
        <p:nvPicPr>
          <p:cNvPr id="3" name="Picture 34" descr="http://my.isug.com/media/bpqcsmyrh.jp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342890" y="4851888"/>
            <a:ext cx="533787" cy="627501"/>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p:cNvSpPr/>
          <p:nvPr/>
        </p:nvSpPr>
        <p:spPr bwMode="gray">
          <a:xfrm>
            <a:off x="7291842" y="3762330"/>
            <a:ext cx="547006" cy="242831"/>
          </a:xfrm>
          <a:custGeom>
            <a:avLst/>
            <a:gdLst>
              <a:gd name="connsiteX0" fmla="*/ 8164 w 416378"/>
              <a:gd name="connsiteY0" fmla="*/ 8164 h 285750"/>
              <a:gd name="connsiteX1" fmla="*/ 0 w 416378"/>
              <a:gd name="connsiteY1" fmla="*/ 285750 h 285750"/>
              <a:gd name="connsiteX2" fmla="*/ 416378 w 416378"/>
              <a:gd name="connsiteY2" fmla="*/ 285750 h 285750"/>
              <a:gd name="connsiteX3" fmla="*/ 408214 w 416378"/>
              <a:gd name="connsiteY3" fmla="*/ 0 h 285750"/>
              <a:gd name="connsiteX0" fmla="*/ 8164 w 420644"/>
              <a:gd name="connsiteY0" fmla="*/ 51296 h 328882"/>
              <a:gd name="connsiteX1" fmla="*/ 0 w 420644"/>
              <a:gd name="connsiteY1" fmla="*/ 328882 h 328882"/>
              <a:gd name="connsiteX2" fmla="*/ 416378 w 420644"/>
              <a:gd name="connsiteY2" fmla="*/ 328882 h 328882"/>
              <a:gd name="connsiteX3" fmla="*/ 420644 w 420644"/>
              <a:gd name="connsiteY3" fmla="*/ 0 h 328882"/>
              <a:gd name="connsiteX0" fmla="*/ 0 w 424910"/>
              <a:gd name="connsiteY0" fmla="*/ 18946 h 328882"/>
              <a:gd name="connsiteX1" fmla="*/ 4266 w 424910"/>
              <a:gd name="connsiteY1" fmla="*/ 328882 h 328882"/>
              <a:gd name="connsiteX2" fmla="*/ 420644 w 424910"/>
              <a:gd name="connsiteY2" fmla="*/ 328882 h 328882"/>
              <a:gd name="connsiteX3" fmla="*/ 424910 w 424910"/>
              <a:gd name="connsiteY3" fmla="*/ 0 h 328882"/>
              <a:gd name="connsiteX0" fmla="*/ 1948 w 420644"/>
              <a:gd name="connsiteY0" fmla="*/ 8162 h 328882"/>
              <a:gd name="connsiteX1" fmla="*/ 0 w 420644"/>
              <a:gd name="connsiteY1" fmla="*/ 328882 h 328882"/>
              <a:gd name="connsiteX2" fmla="*/ 416378 w 420644"/>
              <a:gd name="connsiteY2" fmla="*/ 328882 h 328882"/>
              <a:gd name="connsiteX3" fmla="*/ 420644 w 420644"/>
              <a:gd name="connsiteY3" fmla="*/ 0 h 328882"/>
              <a:gd name="connsiteX0" fmla="*/ 1948 w 416378"/>
              <a:gd name="connsiteY0" fmla="*/ 0 h 320720"/>
              <a:gd name="connsiteX1" fmla="*/ 0 w 416378"/>
              <a:gd name="connsiteY1" fmla="*/ 320720 h 320720"/>
              <a:gd name="connsiteX2" fmla="*/ 416378 w 416378"/>
              <a:gd name="connsiteY2" fmla="*/ 320720 h 320720"/>
              <a:gd name="connsiteX3" fmla="*/ 414430 w 416378"/>
              <a:gd name="connsiteY3" fmla="*/ 2621 h 320720"/>
            </a:gdLst>
            <a:ahLst/>
            <a:cxnLst>
              <a:cxn ang="0">
                <a:pos x="connsiteX0" y="connsiteY0"/>
              </a:cxn>
              <a:cxn ang="0">
                <a:pos x="connsiteX1" y="connsiteY1"/>
              </a:cxn>
              <a:cxn ang="0">
                <a:pos x="connsiteX2" y="connsiteY2"/>
              </a:cxn>
              <a:cxn ang="0">
                <a:pos x="connsiteX3" y="connsiteY3"/>
              </a:cxn>
            </a:cxnLst>
            <a:rect l="l" t="t" r="r" b="b"/>
            <a:pathLst>
              <a:path w="416378" h="320720">
                <a:moveTo>
                  <a:pt x="1948" y="0"/>
                </a:moveTo>
                <a:cubicBezTo>
                  <a:pt x="1299" y="106907"/>
                  <a:pt x="649" y="213813"/>
                  <a:pt x="0" y="320720"/>
                </a:cubicBezTo>
                <a:lnTo>
                  <a:pt x="416378" y="320720"/>
                </a:lnTo>
                <a:cubicBezTo>
                  <a:pt x="415729" y="214687"/>
                  <a:pt x="415079" y="108654"/>
                  <a:pt x="414430" y="2621"/>
                </a:cubicBezTo>
              </a:path>
            </a:pathLst>
          </a:custGeom>
          <a:noFill/>
          <a:ln w="6350" algn="ctr">
            <a:solidFill>
              <a:schemeClr val="tx1"/>
            </a:solidFill>
            <a:miter lim="800000"/>
            <a:headEnd/>
            <a:tailEnd/>
          </a:ln>
        </p:spPr>
        <p:txBody>
          <a:bodyPr rtlCol="0" anchor="ctr"/>
          <a:lstStyle/>
          <a:p>
            <a:pPr algn="ctr"/>
            <a:endParaRPr lang="en-US"/>
          </a:p>
        </p:txBody>
      </p:sp>
      <p:pic>
        <p:nvPicPr>
          <p:cNvPr id="4" name="Picture 78" descr="photo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7056211" y="2653831"/>
            <a:ext cx="1050925" cy="1260475"/>
          </a:xfrm>
          <a:prstGeom prst="rect">
            <a:avLst/>
          </a:prstGeom>
          <a:noFill/>
          <a:ln w="9525">
            <a:noFill/>
            <a:miter lim="800000"/>
            <a:headEnd/>
            <a:tailEnd/>
          </a:ln>
        </p:spPr>
      </p:pic>
      <p:cxnSp>
        <p:nvCxnSpPr>
          <p:cNvPr id="11" name="Straight Connector 10"/>
          <p:cNvCxnSpPr>
            <a:endCxn id="3" idx="0"/>
          </p:cNvCxnSpPr>
          <p:nvPr/>
        </p:nvCxnSpPr>
        <p:spPr>
          <a:xfrm>
            <a:off x="7603174" y="4657845"/>
            <a:ext cx="0" cy="1940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reeform 14"/>
          <p:cNvSpPr/>
          <p:nvPr/>
        </p:nvSpPr>
        <p:spPr bwMode="gray">
          <a:xfrm>
            <a:off x="11199002" y="3709456"/>
            <a:ext cx="547006" cy="242831"/>
          </a:xfrm>
          <a:custGeom>
            <a:avLst/>
            <a:gdLst>
              <a:gd name="connsiteX0" fmla="*/ 8164 w 416378"/>
              <a:gd name="connsiteY0" fmla="*/ 8164 h 285750"/>
              <a:gd name="connsiteX1" fmla="*/ 0 w 416378"/>
              <a:gd name="connsiteY1" fmla="*/ 285750 h 285750"/>
              <a:gd name="connsiteX2" fmla="*/ 416378 w 416378"/>
              <a:gd name="connsiteY2" fmla="*/ 285750 h 285750"/>
              <a:gd name="connsiteX3" fmla="*/ 408214 w 416378"/>
              <a:gd name="connsiteY3" fmla="*/ 0 h 285750"/>
              <a:gd name="connsiteX0" fmla="*/ 8164 w 420644"/>
              <a:gd name="connsiteY0" fmla="*/ 51296 h 328882"/>
              <a:gd name="connsiteX1" fmla="*/ 0 w 420644"/>
              <a:gd name="connsiteY1" fmla="*/ 328882 h 328882"/>
              <a:gd name="connsiteX2" fmla="*/ 416378 w 420644"/>
              <a:gd name="connsiteY2" fmla="*/ 328882 h 328882"/>
              <a:gd name="connsiteX3" fmla="*/ 420644 w 420644"/>
              <a:gd name="connsiteY3" fmla="*/ 0 h 328882"/>
              <a:gd name="connsiteX0" fmla="*/ 0 w 424910"/>
              <a:gd name="connsiteY0" fmla="*/ 18946 h 328882"/>
              <a:gd name="connsiteX1" fmla="*/ 4266 w 424910"/>
              <a:gd name="connsiteY1" fmla="*/ 328882 h 328882"/>
              <a:gd name="connsiteX2" fmla="*/ 420644 w 424910"/>
              <a:gd name="connsiteY2" fmla="*/ 328882 h 328882"/>
              <a:gd name="connsiteX3" fmla="*/ 424910 w 424910"/>
              <a:gd name="connsiteY3" fmla="*/ 0 h 328882"/>
              <a:gd name="connsiteX0" fmla="*/ 1948 w 420644"/>
              <a:gd name="connsiteY0" fmla="*/ 8162 h 328882"/>
              <a:gd name="connsiteX1" fmla="*/ 0 w 420644"/>
              <a:gd name="connsiteY1" fmla="*/ 328882 h 328882"/>
              <a:gd name="connsiteX2" fmla="*/ 416378 w 420644"/>
              <a:gd name="connsiteY2" fmla="*/ 328882 h 328882"/>
              <a:gd name="connsiteX3" fmla="*/ 420644 w 420644"/>
              <a:gd name="connsiteY3" fmla="*/ 0 h 328882"/>
              <a:gd name="connsiteX0" fmla="*/ 1948 w 416378"/>
              <a:gd name="connsiteY0" fmla="*/ 0 h 320720"/>
              <a:gd name="connsiteX1" fmla="*/ 0 w 416378"/>
              <a:gd name="connsiteY1" fmla="*/ 320720 h 320720"/>
              <a:gd name="connsiteX2" fmla="*/ 416378 w 416378"/>
              <a:gd name="connsiteY2" fmla="*/ 320720 h 320720"/>
              <a:gd name="connsiteX3" fmla="*/ 414430 w 416378"/>
              <a:gd name="connsiteY3" fmla="*/ 2621 h 320720"/>
            </a:gdLst>
            <a:ahLst/>
            <a:cxnLst>
              <a:cxn ang="0">
                <a:pos x="connsiteX0" y="connsiteY0"/>
              </a:cxn>
              <a:cxn ang="0">
                <a:pos x="connsiteX1" y="connsiteY1"/>
              </a:cxn>
              <a:cxn ang="0">
                <a:pos x="connsiteX2" y="connsiteY2"/>
              </a:cxn>
              <a:cxn ang="0">
                <a:pos x="connsiteX3" y="connsiteY3"/>
              </a:cxn>
            </a:cxnLst>
            <a:rect l="l" t="t" r="r" b="b"/>
            <a:pathLst>
              <a:path w="416378" h="320720">
                <a:moveTo>
                  <a:pt x="1948" y="0"/>
                </a:moveTo>
                <a:cubicBezTo>
                  <a:pt x="1299" y="106907"/>
                  <a:pt x="649" y="213813"/>
                  <a:pt x="0" y="320720"/>
                </a:cubicBezTo>
                <a:lnTo>
                  <a:pt x="416378" y="320720"/>
                </a:lnTo>
                <a:cubicBezTo>
                  <a:pt x="415729" y="214687"/>
                  <a:pt x="415079" y="108654"/>
                  <a:pt x="414430" y="2621"/>
                </a:cubicBezTo>
              </a:path>
            </a:pathLst>
          </a:custGeom>
          <a:noFill/>
          <a:ln w="6350" algn="ctr">
            <a:solidFill>
              <a:schemeClr val="tx1"/>
            </a:solidFill>
            <a:miter lim="800000"/>
            <a:headEnd/>
            <a:tailEnd/>
          </a:ln>
        </p:spPr>
        <p:txBody>
          <a:bodyPr rtlCol="0" anchor="ctr"/>
          <a:lstStyle/>
          <a:p>
            <a:pPr algn="ctr"/>
            <a:endParaRPr lang="en-US"/>
          </a:p>
        </p:txBody>
      </p:sp>
      <p:pic>
        <p:nvPicPr>
          <p:cNvPr id="16" name="Picture 78" descr="photo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0963371" y="2600957"/>
            <a:ext cx="1050925" cy="1260475"/>
          </a:xfrm>
          <a:prstGeom prst="rect">
            <a:avLst/>
          </a:prstGeom>
          <a:noFill/>
          <a:ln w="9525">
            <a:noFill/>
            <a:miter lim="800000"/>
            <a:headEnd/>
            <a:tailEnd/>
          </a:ln>
        </p:spPr>
      </p:pic>
      <p:sp>
        <p:nvSpPr>
          <p:cNvPr id="18" name="Left-Right Arrow 17"/>
          <p:cNvSpPr/>
          <p:nvPr/>
        </p:nvSpPr>
        <p:spPr bwMode="gray">
          <a:xfrm>
            <a:off x="8076053" y="4965613"/>
            <a:ext cx="2946268" cy="400050"/>
          </a:xfrm>
          <a:prstGeom prst="leftRightArrow">
            <a:avLst/>
          </a:prstGeom>
          <a:solidFill>
            <a:schemeClr val="accent5">
              <a:lumMod val="20000"/>
              <a:lumOff val="80000"/>
            </a:schemeClr>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Aft>
                <a:spcPct val="0"/>
              </a:spcAft>
              <a:buClr>
                <a:srgbClr val="F0AB00"/>
              </a:buClr>
              <a:buSzPct val="80000"/>
              <a:tabLst/>
            </a:pPr>
            <a:r>
              <a:rPr kumimoji="0" lang="en-US" sz="1400" b="1" i="0" u="none" strike="noStrike" kern="0" cap="none" spc="0" normalizeH="0" baseline="0" noProof="0" dirty="0" smtClean="0">
                <a:ln>
                  <a:noFill/>
                </a:ln>
                <a:effectLst/>
                <a:uLnTx/>
                <a:uFillTx/>
                <a:ea typeface="Arial Unicode MS" pitchFamily="34" charset="-128"/>
                <a:cs typeface="Arial Unicode MS" pitchFamily="34" charset="-128"/>
              </a:rPr>
              <a:t>SAN</a:t>
            </a:r>
            <a:r>
              <a:rPr kumimoji="0" lang="en-US" sz="1400" b="1" i="0" u="none" strike="noStrike" kern="0" cap="none" spc="0" normalizeH="0" noProof="0" dirty="0" smtClean="0">
                <a:ln>
                  <a:noFill/>
                </a:ln>
                <a:effectLst/>
                <a:uLnTx/>
                <a:uFillTx/>
                <a:ea typeface="Arial Unicode MS" pitchFamily="34" charset="-128"/>
                <a:cs typeface="Arial Unicode MS" pitchFamily="34" charset="-128"/>
              </a:rPr>
              <a:t> Active/Active Synchronous Disk Replication</a:t>
            </a:r>
            <a:endParaRPr kumimoji="0" lang="en-US" sz="1400" b="1"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Left-Right Arrow 18"/>
          <p:cNvSpPr/>
          <p:nvPr/>
        </p:nvSpPr>
        <p:spPr bwMode="gray">
          <a:xfrm>
            <a:off x="8254094" y="2753593"/>
            <a:ext cx="2643978" cy="400050"/>
          </a:xfrm>
          <a:prstGeom prst="leftRightArrow">
            <a:avLst/>
          </a:prstGeom>
          <a:solidFill>
            <a:schemeClr val="accent3">
              <a:lumMod val="20000"/>
              <a:lumOff val="80000"/>
            </a:schemeClr>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Aft>
                <a:spcPct val="0"/>
              </a:spcAft>
              <a:buClr>
                <a:srgbClr val="F0AB00"/>
              </a:buClr>
              <a:buSzPct val="80000"/>
              <a:tabLst/>
            </a:pPr>
            <a:r>
              <a:rPr kumimoji="0" lang="en-US" sz="1400" b="1" i="0" u="none" strike="noStrike" kern="0" cap="none" spc="0" normalizeH="0" baseline="0" noProof="0" dirty="0" smtClean="0">
                <a:ln>
                  <a:noFill/>
                </a:ln>
                <a:effectLst/>
                <a:uLnTx/>
                <a:uFillTx/>
                <a:ea typeface="Arial Unicode MS" pitchFamily="34" charset="-128"/>
                <a:cs typeface="Arial Unicode MS" pitchFamily="34" charset="-128"/>
              </a:rPr>
              <a:t>DBMS Page Cache Synchronization</a:t>
            </a:r>
          </a:p>
        </p:txBody>
      </p:sp>
      <p:pic>
        <p:nvPicPr>
          <p:cNvPr id="20" name="Picture 22" descr="ASE FINAL LOGO - 2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1079" y="2739585"/>
            <a:ext cx="423863" cy="423862"/>
          </a:xfrm>
          <a:prstGeom prst="rect">
            <a:avLst/>
          </a:prstGeom>
          <a:noFill/>
          <a:ln w="9525">
            <a:noFill/>
            <a:miter lim="800000"/>
            <a:headEnd/>
            <a:tailEnd/>
          </a:ln>
        </p:spPr>
      </p:pic>
      <p:pic>
        <p:nvPicPr>
          <p:cNvPr id="22" name="Picture 22" descr="ASE FINAL LOGO - 2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81673" y="2739585"/>
            <a:ext cx="423863" cy="423862"/>
          </a:xfrm>
          <a:prstGeom prst="rect">
            <a:avLst/>
          </a:prstGeom>
          <a:noFill/>
          <a:ln w="9525">
            <a:noFill/>
            <a:miter lim="800000"/>
            <a:headEnd/>
            <a:tailEnd/>
          </a:ln>
        </p:spPr>
      </p:pic>
      <p:pic>
        <p:nvPicPr>
          <p:cNvPr id="23" name="Picture 22" descr="ASE FINAL LOGO - 2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18239" y="2680054"/>
            <a:ext cx="423863" cy="423862"/>
          </a:xfrm>
          <a:prstGeom prst="rect">
            <a:avLst/>
          </a:prstGeom>
          <a:noFill/>
          <a:ln w="9525">
            <a:noFill/>
            <a:miter lim="800000"/>
            <a:headEnd/>
            <a:tailEnd/>
          </a:ln>
        </p:spPr>
      </p:pic>
      <p:pic>
        <p:nvPicPr>
          <p:cNvPr id="24" name="Picture 22" descr="ASE FINAL LOGO - 2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88833" y="2680054"/>
            <a:ext cx="423863" cy="423862"/>
          </a:xfrm>
          <a:prstGeom prst="rect">
            <a:avLst/>
          </a:prstGeom>
          <a:noFill/>
          <a:ln w="9525">
            <a:noFill/>
            <a:miter lim="800000"/>
            <a:headEnd/>
            <a:tailEnd/>
          </a:ln>
        </p:spPr>
      </p:pic>
      <p:sp>
        <p:nvSpPr>
          <p:cNvPr id="25" name="Left-Right Arrow 24"/>
          <p:cNvSpPr/>
          <p:nvPr/>
        </p:nvSpPr>
        <p:spPr bwMode="gray">
          <a:xfrm>
            <a:off x="8107136" y="4247482"/>
            <a:ext cx="2946268" cy="400050"/>
          </a:xfrm>
          <a:prstGeom prst="leftRightArrow">
            <a:avLst/>
          </a:prstGeom>
          <a:solidFill>
            <a:srgbClr val="FFCCCC"/>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Aft>
                <a:spcPct val="0"/>
              </a:spcAft>
              <a:buClr>
                <a:srgbClr val="F0AB00"/>
              </a:buClr>
              <a:buSzPct val="80000"/>
              <a:tabLst/>
            </a:pPr>
            <a:r>
              <a:rPr kumimoji="0" lang="en-US" sz="1400" b="1" i="0" u="none" strike="noStrike" kern="0" cap="none" spc="0" normalizeH="0" baseline="0" noProof="0" dirty="0" smtClean="0">
                <a:ln>
                  <a:noFill/>
                </a:ln>
                <a:effectLst/>
                <a:uLnTx/>
                <a:uFillTx/>
                <a:ea typeface="Arial Unicode MS" pitchFamily="34" charset="-128"/>
                <a:cs typeface="Arial Unicode MS" pitchFamily="34" charset="-128"/>
              </a:rPr>
              <a:t>SAN Synchronous</a:t>
            </a:r>
            <a:r>
              <a:rPr kumimoji="0" lang="en-US" sz="1400" b="1" i="0" u="none" strike="noStrike" kern="0" cap="none" spc="0" normalizeH="0" noProof="0" dirty="0" smtClean="0">
                <a:ln>
                  <a:noFill/>
                </a:ln>
                <a:effectLst/>
                <a:uLnTx/>
                <a:uFillTx/>
                <a:ea typeface="Arial Unicode MS" pitchFamily="34" charset="-128"/>
                <a:cs typeface="Arial Unicode MS" pitchFamily="34" charset="-128"/>
              </a:rPr>
              <a:t> Cache Synchronization</a:t>
            </a:r>
            <a:endParaRPr kumimoji="0" lang="en-US" sz="1400" b="1" i="0" u="none" strike="noStrike" kern="0" cap="none" spc="0" normalizeH="0" baseline="0" noProof="0" dirty="0" smtClean="0">
              <a:ln>
                <a:noFill/>
              </a:ln>
              <a:effectLst/>
              <a:uLnTx/>
              <a:uFillTx/>
              <a:ea typeface="Arial Unicode MS" pitchFamily="34" charset="-128"/>
              <a:cs typeface="Arial Unicode MS" pitchFamily="34" charset="-128"/>
            </a:endParaRPr>
          </a:p>
        </p:txBody>
      </p:sp>
      <p:grpSp>
        <p:nvGrpSpPr>
          <p:cNvPr id="5" name="Group 4"/>
          <p:cNvGrpSpPr/>
          <p:nvPr/>
        </p:nvGrpSpPr>
        <p:grpSpPr>
          <a:xfrm>
            <a:off x="7206985" y="4247482"/>
            <a:ext cx="869068" cy="427037"/>
            <a:chOff x="6924536" y="1465238"/>
            <a:chExt cx="1465262" cy="579437"/>
          </a:xfrm>
        </p:grpSpPr>
        <p:pic>
          <p:nvPicPr>
            <p:cNvPr id="33" name="Picture 6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4536" y="1465238"/>
              <a:ext cx="1160462" cy="274637"/>
            </a:xfrm>
            <a:prstGeom prst="rect">
              <a:avLst/>
            </a:prstGeom>
            <a:noFill/>
            <a:ln w="9525">
              <a:noFill/>
              <a:miter lim="800000"/>
              <a:headEnd/>
              <a:tailEnd/>
            </a:ln>
          </p:spPr>
        </p:pic>
        <p:pic>
          <p:nvPicPr>
            <p:cNvPr id="34" name="Picture 6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76936" y="1617638"/>
              <a:ext cx="1160462" cy="274637"/>
            </a:xfrm>
            <a:prstGeom prst="rect">
              <a:avLst/>
            </a:prstGeom>
            <a:noFill/>
            <a:ln w="9525">
              <a:noFill/>
              <a:miter lim="800000"/>
              <a:headEnd/>
              <a:tailEnd/>
            </a:ln>
          </p:spPr>
        </p:pic>
        <p:pic>
          <p:nvPicPr>
            <p:cNvPr id="35" name="Picture 6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29336" y="1770038"/>
              <a:ext cx="1160462" cy="274637"/>
            </a:xfrm>
            <a:prstGeom prst="rect">
              <a:avLst/>
            </a:prstGeom>
            <a:noFill/>
            <a:ln w="9525">
              <a:noFill/>
              <a:miter lim="800000"/>
              <a:headEnd/>
              <a:tailEnd/>
            </a:ln>
          </p:spPr>
        </p:pic>
      </p:grpSp>
      <p:cxnSp>
        <p:nvCxnSpPr>
          <p:cNvPr id="37" name="Straight Connector 36"/>
          <p:cNvCxnSpPr>
            <a:endCxn id="33" idx="0"/>
          </p:cNvCxnSpPr>
          <p:nvPr/>
        </p:nvCxnSpPr>
        <p:spPr>
          <a:xfrm>
            <a:off x="7551128" y="4005161"/>
            <a:ext cx="1" cy="2423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40" name="Picture 34" descr="http://my.isug.com/media/bpqcsmyrh.jp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1281560" y="4809667"/>
            <a:ext cx="533787" cy="62750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Connector 40"/>
          <p:cNvCxnSpPr>
            <a:endCxn id="40" idx="0"/>
          </p:cNvCxnSpPr>
          <p:nvPr/>
        </p:nvCxnSpPr>
        <p:spPr>
          <a:xfrm>
            <a:off x="11541844" y="4615624"/>
            <a:ext cx="0" cy="19404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11145655" y="4205261"/>
            <a:ext cx="869068" cy="427037"/>
            <a:chOff x="6924536" y="1465238"/>
            <a:chExt cx="1465262" cy="579437"/>
          </a:xfrm>
        </p:grpSpPr>
        <p:pic>
          <p:nvPicPr>
            <p:cNvPr id="43" name="Picture 6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4536" y="1465238"/>
              <a:ext cx="1160462" cy="274637"/>
            </a:xfrm>
            <a:prstGeom prst="rect">
              <a:avLst/>
            </a:prstGeom>
            <a:noFill/>
            <a:ln w="9525">
              <a:noFill/>
              <a:miter lim="800000"/>
              <a:headEnd/>
              <a:tailEnd/>
            </a:ln>
          </p:spPr>
        </p:pic>
        <p:pic>
          <p:nvPicPr>
            <p:cNvPr id="44" name="Picture 61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76936" y="1617638"/>
              <a:ext cx="1160462" cy="274637"/>
            </a:xfrm>
            <a:prstGeom prst="rect">
              <a:avLst/>
            </a:prstGeom>
            <a:noFill/>
            <a:ln w="9525">
              <a:noFill/>
              <a:miter lim="800000"/>
              <a:headEnd/>
              <a:tailEnd/>
            </a:ln>
          </p:spPr>
        </p:pic>
        <p:pic>
          <p:nvPicPr>
            <p:cNvPr id="45" name="Picture 61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29336" y="1770038"/>
              <a:ext cx="1160462" cy="274637"/>
            </a:xfrm>
            <a:prstGeom prst="rect">
              <a:avLst/>
            </a:prstGeom>
            <a:noFill/>
            <a:ln w="9525">
              <a:noFill/>
              <a:miter lim="800000"/>
              <a:headEnd/>
              <a:tailEnd/>
            </a:ln>
          </p:spPr>
        </p:pic>
      </p:grpSp>
      <p:cxnSp>
        <p:nvCxnSpPr>
          <p:cNvPr id="46" name="Straight Connector 45"/>
          <p:cNvCxnSpPr>
            <a:endCxn id="43" idx="0"/>
          </p:cNvCxnSpPr>
          <p:nvPr/>
        </p:nvCxnSpPr>
        <p:spPr>
          <a:xfrm>
            <a:off x="11489798" y="3962940"/>
            <a:ext cx="1" cy="2423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Left-Right Arrow 28"/>
          <p:cNvSpPr/>
          <p:nvPr/>
        </p:nvSpPr>
        <p:spPr bwMode="gray">
          <a:xfrm>
            <a:off x="8107136" y="3762915"/>
            <a:ext cx="2946268" cy="400050"/>
          </a:xfrm>
          <a:prstGeom prst="leftRightArrow">
            <a:avLst/>
          </a:prstGeom>
          <a:solidFill>
            <a:schemeClr val="accent6">
              <a:lumMod val="20000"/>
              <a:lumOff val="80000"/>
            </a:schemeClr>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Aft>
                <a:spcPct val="0"/>
              </a:spcAft>
              <a:buClr>
                <a:srgbClr val="F0AB00"/>
              </a:buClr>
              <a:buSzPct val="80000"/>
              <a:tabLst/>
            </a:pPr>
            <a:r>
              <a:rPr kumimoji="0" lang="en-US" sz="1400" b="1" i="0" u="none" strike="noStrike" kern="0" cap="none" spc="0" normalizeH="0" baseline="0" noProof="0" dirty="0" smtClean="0">
                <a:ln>
                  <a:noFill/>
                </a:ln>
                <a:effectLst/>
                <a:uLnTx/>
                <a:uFillTx/>
                <a:ea typeface="Arial Unicode MS" pitchFamily="34" charset="-128"/>
                <a:cs typeface="Arial Unicode MS" pitchFamily="34" charset="-128"/>
              </a:rPr>
              <a:t>Distributed</a:t>
            </a:r>
            <a:r>
              <a:rPr kumimoji="0" lang="en-US" sz="1400" b="1" i="0" u="none" strike="noStrike" kern="0" cap="none" spc="0" normalizeH="0" noProof="0" dirty="0" smtClean="0">
                <a:ln>
                  <a:noFill/>
                </a:ln>
                <a:effectLst/>
                <a:uLnTx/>
                <a:uFillTx/>
                <a:ea typeface="Arial Unicode MS" pitchFamily="34" charset="-128"/>
                <a:cs typeface="Arial Unicode MS" pitchFamily="34" charset="-128"/>
              </a:rPr>
              <a:t> IO Fencing</a:t>
            </a:r>
            <a:endParaRPr kumimoji="0" lang="en-US" sz="1400" b="1"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06083728"/>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ASE Cluster Edition</a:t>
            </a:r>
            <a:r>
              <a:rPr lang="en-US" sz="2400" dirty="0"/>
              <a:t/>
            </a:r>
            <a:br>
              <a:rPr lang="en-US" sz="2400" dirty="0"/>
            </a:br>
            <a:r>
              <a:rPr lang="en-US" sz="2400" b="0" dirty="0"/>
              <a:t>Product road map overview - key themes and capabilities</a:t>
            </a:r>
            <a:endParaRPr lang="de-DE" sz="2400" b="0" dirty="0"/>
          </a:p>
        </p:txBody>
      </p:sp>
      <p:sp>
        <p:nvSpPr>
          <p:cNvPr id="13" name="Text Placeholder 12"/>
          <p:cNvSpPr>
            <a:spLocks noGrp="1"/>
          </p:cNvSpPr>
          <p:nvPr>
            <p:ph type="body" sz="quarter" idx="11"/>
          </p:nvPr>
        </p:nvSpPr>
        <p:spPr/>
        <p:txBody>
          <a:bodyPr/>
          <a:lstStyle/>
          <a:p>
            <a:r>
              <a:rPr lang="en-US" dirty="0" smtClean="0"/>
              <a:t>Match SMP Performance</a:t>
            </a:r>
          </a:p>
          <a:p>
            <a:pPr lvl="1"/>
            <a:r>
              <a:rPr lang="en-US" dirty="0" smtClean="0"/>
              <a:t>Single Instance Database (SIDB)</a:t>
            </a:r>
          </a:p>
          <a:p>
            <a:pPr lvl="1"/>
            <a:r>
              <a:rPr lang="en-US" dirty="0" smtClean="0"/>
              <a:t>Cluster locking optimizations</a:t>
            </a:r>
          </a:p>
          <a:p>
            <a:r>
              <a:rPr lang="en-US" dirty="0" smtClean="0"/>
              <a:t>Continuous Availability</a:t>
            </a:r>
          </a:p>
          <a:p>
            <a:pPr lvl="1"/>
            <a:r>
              <a:rPr lang="en-US" dirty="0" smtClean="0"/>
              <a:t>Rolling patch upgrades (sp133)</a:t>
            </a:r>
            <a:endParaRPr lang="de-DE" dirty="0"/>
          </a:p>
        </p:txBody>
      </p:sp>
      <p:sp>
        <p:nvSpPr>
          <p:cNvPr id="14" name="Text Placeholder 13"/>
          <p:cNvSpPr>
            <a:spLocks noGrp="1"/>
          </p:cNvSpPr>
          <p:nvPr>
            <p:ph type="body" sz="quarter" idx="12"/>
          </p:nvPr>
        </p:nvSpPr>
        <p:spPr/>
        <p:txBody>
          <a:bodyPr/>
          <a:lstStyle/>
          <a:p>
            <a:r>
              <a:rPr lang="en-US" dirty="0"/>
              <a:t>ASE 16 Cluster Readiness</a:t>
            </a:r>
          </a:p>
          <a:p>
            <a:pPr lvl="1"/>
            <a:r>
              <a:rPr lang="en-US" dirty="0"/>
              <a:t>ASE CE 16 release (ASE 16 SMP sp01 level compatibility)</a:t>
            </a:r>
          </a:p>
          <a:p>
            <a:r>
              <a:rPr lang="en-US" dirty="0"/>
              <a:t>Improved Failover Speed</a:t>
            </a:r>
          </a:p>
          <a:p>
            <a:pPr lvl="1"/>
            <a:r>
              <a:rPr lang="en-US" dirty="0"/>
              <a:t>ODBC/JDBC Driver enhancements</a:t>
            </a:r>
          </a:p>
          <a:p>
            <a:r>
              <a:rPr lang="en-US" dirty="0"/>
              <a:t>Runtime performance enhancements (Phase 1)</a:t>
            </a:r>
          </a:p>
          <a:p>
            <a:pPr lvl="1"/>
            <a:r>
              <a:rPr lang="en-US" dirty="0"/>
              <a:t>Reduce CIPC overhead</a:t>
            </a:r>
          </a:p>
          <a:p>
            <a:pPr lvl="1"/>
            <a:r>
              <a:rPr lang="en-US" dirty="0"/>
              <a:t>RDMA support</a:t>
            </a:r>
          </a:p>
          <a:p>
            <a:r>
              <a:rPr lang="en-US" dirty="0"/>
              <a:t>Easier deployment</a:t>
            </a:r>
          </a:p>
          <a:p>
            <a:pPr lvl="1"/>
            <a:r>
              <a:rPr lang="en-US" dirty="0"/>
              <a:t>Virtualization support</a:t>
            </a:r>
          </a:p>
          <a:p>
            <a:pPr lvl="1"/>
            <a:r>
              <a:rPr lang="en-US" dirty="0"/>
              <a:t>Cluster file system support</a:t>
            </a:r>
          </a:p>
        </p:txBody>
      </p:sp>
      <p:sp>
        <p:nvSpPr>
          <p:cNvPr id="15" name="Text Placeholder 14"/>
          <p:cNvSpPr>
            <a:spLocks noGrp="1"/>
          </p:cNvSpPr>
          <p:nvPr>
            <p:ph type="body" sz="quarter" idx="13"/>
          </p:nvPr>
        </p:nvSpPr>
        <p:spPr/>
        <p:txBody>
          <a:bodyPr/>
          <a:lstStyle/>
          <a:p>
            <a:r>
              <a:rPr lang="en-US" dirty="0"/>
              <a:t>ASE 16 Cluster Readiness</a:t>
            </a:r>
          </a:p>
          <a:p>
            <a:pPr lvl="1"/>
            <a:r>
              <a:rPr lang="en-US" dirty="0" smtClean="0"/>
              <a:t>ASE 16 sp02 features</a:t>
            </a:r>
          </a:p>
          <a:p>
            <a:pPr lvl="1"/>
            <a:r>
              <a:rPr lang="en-US" dirty="0"/>
              <a:t>Support in-memory row cache</a:t>
            </a:r>
          </a:p>
          <a:p>
            <a:pPr lvl="1"/>
            <a:r>
              <a:rPr lang="en-US" dirty="0" smtClean="0"/>
              <a:t>MVCC</a:t>
            </a:r>
          </a:p>
          <a:p>
            <a:r>
              <a:rPr lang="en-US" dirty="0" smtClean="0"/>
              <a:t>SAP Applications on ASE CE</a:t>
            </a:r>
          </a:p>
          <a:p>
            <a:pPr lvl="1"/>
            <a:r>
              <a:rPr lang="en-US" dirty="0"/>
              <a:t>Business Suite certified on </a:t>
            </a:r>
            <a:r>
              <a:rPr lang="en-US" dirty="0" smtClean="0"/>
              <a:t>ASE/CE</a:t>
            </a:r>
          </a:p>
          <a:p>
            <a:r>
              <a:rPr lang="en-US" dirty="0" smtClean="0"/>
              <a:t>Easier deployment </a:t>
            </a:r>
          </a:p>
          <a:p>
            <a:pPr lvl="1"/>
            <a:r>
              <a:rPr lang="en-US" kern="0" dirty="0" smtClean="0">
                <a:ea typeface="Arial Unicode MS" pitchFamily="34" charset="-128"/>
                <a:cs typeface="Arial Unicode MS" pitchFamily="34" charset="-128"/>
              </a:rPr>
              <a:t>Unified  </a:t>
            </a:r>
            <a:r>
              <a:rPr lang="en-US" kern="0" dirty="0">
                <a:ea typeface="Arial Unicode MS" pitchFamily="34" charset="-128"/>
                <a:cs typeface="Arial Unicode MS" pitchFamily="34" charset="-128"/>
              </a:rPr>
              <a:t>CE &amp; SMP </a:t>
            </a:r>
            <a:r>
              <a:rPr lang="en-US" kern="0" dirty="0" err="1">
                <a:ea typeface="Arial Unicode MS" pitchFamily="34" charset="-128"/>
                <a:cs typeface="Arial Unicode MS" pitchFamily="34" charset="-128"/>
              </a:rPr>
              <a:t>codeline</a:t>
            </a:r>
            <a:r>
              <a:rPr lang="en-US" kern="0" dirty="0">
                <a:ea typeface="Arial Unicode MS" pitchFamily="34" charset="-128"/>
                <a:cs typeface="Arial Unicode MS" pitchFamily="34" charset="-128"/>
              </a:rPr>
              <a:t> (single binary</a:t>
            </a:r>
            <a:r>
              <a:rPr lang="en-US" kern="0" dirty="0" smtClean="0">
                <a:ea typeface="Arial Unicode MS" pitchFamily="34" charset="-128"/>
                <a:cs typeface="Arial Unicode MS" pitchFamily="34" charset="-128"/>
              </a:rPr>
              <a:t>)</a:t>
            </a:r>
          </a:p>
          <a:p>
            <a:r>
              <a:rPr lang="en-US" kern="0" dirty="0" smtClean="0">
                <a:ea typeface="Arial Unicode MS" pitchFamily="34" charset="-128"/>
                <a:cs typeface="Arial Unicode MS" pitchFamily="34" charset="-128"/>
              </a:rPr>
              <a:t>Non-Stop Availability</a:t>
            </a:r>
          </a:p>
          <a:p>
            <a:pPr lvl="1"/>
            <a:r>
              <a:rPr lang="fr-FR" kern="0" dirty="0" smtClean="0">
                <a:ea typeface="Arial Unicode MS" pitchFamily="34" charset="-128"/>
                <a:cs typeface="Arial Unicode MS" pitchFamily="34" charset="-128"/>
              </a:rPr>
              <a:t>Metro-Cluster support</a:t>
            </a:r>
          </a:p>
          <a:p>
            <a:pPr lvl="1"/>
            <a:r>
              <a:rPr lang="fr-FR" kern="0" dirty="0" smtClean="0">
                <a:ea typeface="Arial Unicode MS" pitchFamily="34" charset="-128"/>
                <a:cs typeface="Arial Unicode MS" pitchFamily="34" charset="-128"/>
              </a:rPr>
              <a:t>CI </a:t>
            </a:r>
            <a:r>
              <a:rPr lang="en-US" kern="0" dirty="0" smtClean="0">
                <a:ea typeface="Arial Unicode MS" pitchFamily="34" charset="-128"/>
                <a:cs typeface="Arial Unicode MS" pitchFamily="34" charset="-128"/>
              </a:rPr>
              <a:t>Replication</a:t>
            </a:r>
            <a:r>
              <a:rPr lang="fr-FR" kern="0" dirty="0" smtClean="0">
                <a:ea typeface="Arial Unicode MS" pitchFamily="34" charset="-128"/>
                <a:cs typeface="Arial Unicode MS" pitchFamily="34" charset="-128"/>
              </a:rPr>
              <a:t> </a:t>
            </a:r>
            <a:r>
              <a:rPr lang="fr-FR" kern="0" dirty="0">
                <a:ea typeface="Arial Unicode MS" pitchFamily="34" charset="-128"/>
                <a:cs typeface="Arial Unicode MS" pitchFamily="34" charset="-128"/>
              </a:rPr>
              <a:t>(HADR for ASE/CE</a:t>
            </a:r>
            <a:r>
              <a:rPr lang="fr-FR" kern="0" dirty="0" smtClean="0">
                <a:ea typeface="Arial Unicode MS" pitchFamily="34" charset="-128"/>
                <a:cs typeface="Arial Unicode MS" pitchFamily="34" charset="-128"/>
              </a:rPr>
              <a:t>)</a:t>
            </a:r>
          </a:p>
          <a:p>
            <a:pPr lvl="1"/>
            <a:r>
              <a:rPr lang="en-US" kern="0" dirty="0">
                <a:ea typeface="Arial Unicode MS" pitchFamily="34" charset="-128"/>
                <a:cs typeface="Arial Unicode MS" pitchFamily="34" charset="-128"/>
              </a:rPr>
              <a:t>Single unified CE + HADR </a:t>
            </a:r>
            <a:r>
              <a:rPr lang="en-US" kern="0" dirty="0" smtClean="0">
                <a:ea typeface="Arial Unicode MS" pitchFamily="34" charset="-128"/>
                <a:cs typeface="Arial Unicode MS" pitchFamily="34" charset="-128"/>
              </a:rPr>
              <a:t>driver</a:t>
            </a:r>
            <a:endParaRPr lang="en-US" kern="0" dirty="0">
              <a:ea typeface="Arial Unicode MS" pitchFamily="34" charset="-128"/>
              <a:cs typeface="Arial Unicode MS" pitchFamily="34" charset="-128"/>
            </a:endParaRPr>
          </a:p>
        </p:txBody>
      </p:sp>
      <p:sp>
        <p:nvSpPr>
          <p:cNvPr id="6" name="TextBox 5"/>
          <p:cNvSpPr txBox="1"/>
          <p:nvPr/>
        </p:nvSpPr>
        <p:spPr>
          <a:xfrm>
            <a:off x="6443118" y="6339868"/>
            <a:ext cx="5315508" cy="180042"/>
          </a:xfrm>
          <a:prstGeom prst="rect">
            <a:avLst/>
          </a:prstGeom>
          <a:noFill/>
          <a:ln w="6350" cmpd="thickThin">
            <a:noFill/>
          </a:ln>
          <a:effectLst/>
        </p:spPr>
        <p:txBody>
          <a:bodyPr wrap="square" lIns="42865" tIns="54439" rIns="0" bIns="54439" rtlCol="0" anchor="ctr" anchorCtr="0">
            <a:noAutofit/>
          </a:bodyPr>
          <a:lstStyle/>
          <a:p>
            <a:pPr marL="187134" indent="-187134" algn="r" fontAlgn="base">
              <a:spcBef>
                <a:spcPct val="50000"/>
              </a:spcBef>
              <a:spcAft>
                <a:spcPct val="0"/>
              </a:spcAft>
              <a:buClr>
                <a:srgbClr val="F0AB00"/>
              </a:buClr>
              <a:buSzPct val="80000"/>
            </a:pPr>
            <a:r>
              <a:rPr lang="en-CA" sz="1000" b="1" kern="0" dirty="0">
                <a:ea typeface="Arial Unicode MS" pitchFamily="34" charset="-128"/>
                <a:cs typeface="Arial Unicode MS" pitchFamily="34" charset="-128"/>
              </a:rPr>
              <a:t>This is the current state of planning and may be changed by SAP at any time.</a:t>
            </a:r>
            <a:endParaRPr lang="en-US" sz="1000" b="1" kern="0" dirty="0">
              <a:ea typeface="Arial Unicode MS" pitchFamily="34" charset="-128"/>
              <a:cs typeface="Arial Unicode MS" pitchFamily="34" charset="-128"/>
            </a:endParaRPr>
          </a:p>
        </p:txBody>
      </p:sp>
      <p:sp>
        <p:nvSpPr>
          <p:cNvPr id="7" name="TextBox 6"/>
          <p:cNvSpPr txBox="1"/>
          <p:nvPr/>
        </p:nvSpPr>
        <p:spPr>
          <a:xfrm>
            <a:off x="445390" y="6150595"/>
            <a:ext cx="3255215"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(Release </a:t>
            </a:r>
            <a:r>
              <a:rPr lang="en-US" sz="1400" kern="0" dirty="0" smtClean="0">
                <a:ea typeface="Arial Unicode MS" pitchFamily="34" charset="-128"/>
                <a:cs typeface="Arial Unicode MS" pitchFamily="34" charset="-128"/>
              </a:rPr>
              <a:t>15.7 sp13x)</a:t>
            </a:r>
            <a:endParaRPr lang="en-US" sz="14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331362540"/>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This Your View of a Typical ASE Customer?</a:t>
            </a:r>
            <a:endParaRPr lang="en-US" dirty="0"/>
          </a:p>
        </p:txBody>
      </p:sp>
      <p:sp>
        <p:nvSpPr>
          <p:cNvPr id="3" name="Text Placeholder 2"/>
          <p:cNvSpPr>
            <a:spLocks noGrp="1"/>
          </p:cNvSpPr>
          <p:nvPr>
            <p:ph type="body" sz="quarter" idx="11"/>
          </p:nvPr>
        </p:nvSpPr>
        <p:spPr/>
        <p:txBody>
          <a:bodyPr>
            <a:normAutofit lnSpcReduction="10000"/>
          </a:bodyPr>
          <a:lstStyle/>
          <a:p>
            <a:r>
              <a:rPr lang="en-US" dirty="0" smtClean="0"/>
              <a:t>Primarily a single application instance</a:t>
            </a:r>
          </a:p>
          <a:p>
            <a:pPr lvl="1"/>
            <a:r>
              <a:rPr lang="en-US" dirty="0" smtClean="0"/>
              <a:t>Likely &lt;1TB in size</a:t>
            </a:r>
          </a:p>
          <a:p>
            <a:r>
              <a:rPr lang="en-US" dirty="0" smtClean="0"/>
              <a:t>May have a HADR copy</a:t>
            </a:r>
          </a:p>
          <a:p>
            <a:pPr lvl="1"/>
            <a:r>
              <a:rPr lang="en-US" dirty="0" smtClean="0"/>
              <a:t>Using standby data replication or disk replication</a:t>
            </a:r>
          </a:p>
          <a:p>
            <a:r>
              <a:rPr lang="en-US" dirty="0" smtClean="0"/>
              <a:t>May have a reporting “sidecar”</a:t>
            </a:r>
          </a:p>
          <a:p>
            <a:pPr lvl="1"/>
            <a:r>
              <a:rPr lang="en-US" dirty="0" smtClean="0"/>
              <a:t>Could be same DBMS or Analytics DBMS</a:t>
            </a:r>
          </a:p>
          <a:p>
            <a:pPr lvl="1"/>
            <a:r>
              <a:rPr lang="en-US" dirty="0" smtClean="0"/>
              <a:t>Loaded via data replication or ETL (batch)</a:t>
            </a:r>
          </a:p>
          <a:p>
            <a:pPr lvl="1"/>
            <a:r>
              <a:rPr lang="en-US" dirty="0" smtClean="0"/>
              <a:t>Longer data retention</a:t>
            </a:r>
          </a:p>
          <a:p>
            <a:pPr lvl="1"/>
            <a:r>
              <a:rPr lang="en-US" dirty="0" smtClean="0"/>
              <a:t>Similar but not exactly same schema</a:t>
            </a:r>
          </a:p>
          <a:p>
            <a:r>
              <a:rPr lang="en-US" dirty="0" smtClean="0"/>
              <a:t>Interactions with other applications/systems</a:t>
            </a:r>
          </a:p>
          <a:p>
            <a:pPr lvl="1"/>
            <a:r>
              <a:rPr lang="en-US" dirty="0" smtClean="0"/>
              <a:t>Typically message based</a:t>
            </a:r>
          </a:p>
          <a:p>
            <a:pPr lvl="1"/>
            <a:r>
              <a:rPr lang="en-US" dirty="0" smtClean="0"/>
              <a:t>Likely low volume (10’s of thousands per hour)</a:t>
            </a:r>
            <a:endParaRPr lang="en-US" dirty="0"/>
          </a:p>
        </p:txBody>
      </p:sp>
      <p:pic>
        <p:nvPicPr>
          <p:cNvPr id="4" name="Picture 22" descr="ASE FINAL LOGO - 2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7294" y="1487217"/>
            <a:ext cx="423862" cy="423862"/>
          </a:xfrm>
          <a:prstGeom prst="rect">
            <a:avLst/>
          </a:prstGeom>
          <a:noFill/>
          <a:ln w="9525">
            <a:noFill/>
            <a:miter lim="800000"/>
            <a:headEnd/>
            <a:tailEnd/>
          </a:ln>
        </p:spPr>
      </p:pic>
      <p:pic>
        <p:nvPicPr>
          <p:cNvPr id="5" name="Picture 52"/>
          <p:cNvPicPr preferRelativeResize="0">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92837" y="2771799"/>
            <a:ext cx="612776" cy="552450"/>
          </a:xfrm>
          <a:prstGeom prst="rect">
            <a:avLst/>
          </a:prstGeom>
          <a:noFill/>
          <a:ln w="9525">
            <a:noFill/>
            <a:miter lim="800000"/>
            <a:headEnd/>
            <a:tailEnd/>
          </a:ln>
        </p:spPr>
      </p:pic>
      <p:pic>
        <p:nvPicPr>
          <p:cNvPr id="7" name="Picture 34" descr="http://my.isug.com/media/bpqcsmyrh.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324938" y="1844368"/>
            <a:ext cx="361350" cy="4247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2" descr="ASE FINAL LOGO - 2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1830" y="1487217"/>
            <a:ext cx="423862" cy="423862"/>
          </a:xfrm>
          <a:prstGeom prst="rect">
            <a:avLst/>
          </a:prstGeom>
          <a:noFill/>
          <a:ln w="9525">
            <a:noFill/>
            <a:miter lim="800000"/>
            <a:headEnd/>
            <a:tailEnd/>
          </a:ln>
        </p:spPr>
      </p:pic>
      <p:pic>
        <p:nvPicPr>
          <p:cNvPr id="9" name="Picture 34" descr="http://my.isug.com/media/bpqcsmyrh.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0869474" y="1844368"/>
            <a:ext cx="361350" cy="4247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4" descr="http://my.isug.com/media/bpqcsmyrh.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806619" y="3324249"/>
            <a:ext cx="361350" cy="4247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4" descr="http://my.isug.com/media/bpqcsmyrh.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959019" y="3476649"/>
            <a:ext cx="361350" cy="4247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4" descr="http://my.isug.com/media/bpqcsmyrh.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111419" y="3629049"/>
            <a:ext cx="361350" cy="42479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a:stCxn id="4" idx="3"/>
            <a:endCxn id="8" idx="1"/>
          </p:cNvCxnSpPr>
          <p:nvPr/>
        </p:nvCxnSpPr>
        <p:spPr>
          <a:xfrm>
            <a:off x="8411156" y="1699148"/>
            <a:ext cx="2120674"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2"/>
            <a:endCxn id="5" idx="0"/>
          </p:cNvCxnSpPr>
          <p:nvPr/>
        </p:nvCxnSpPr>
        <p:spPr>
          <a:xfrm>
            <a:off x="8199225" y="1911079"/>
            <a:ext cx="0" cy="86072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955972" y="4147458"/>
            <a:ext cx="4706417" cy="2031325"/>
          </a:xfrm>
          <a:prstGeom prst="rect">
            <a:avLst/>
          </a:prstGeom>
          <a:noFill/>
        </p:spPr>
        <p:txBody>
          <a:bodyPr wrap="none" lIns="0" tIns="0" rIns="0" bIns="0" rtlCol="0">
            <a:spAutoFit/>
          </a:bodyPr>
          <a:lstStyle/>
          <a:p>
            <a:pPr fontAlgn="base">
              <a:spcAft>
                <a:spcPct val="0"/>
              </a:spcAft>
              <a:buClr>
                <a:srgbClr val="F0AB00"/>
              </a:buClr>
              <a:buSzPct val="80000"/>
            </a:pPr>
            <a:r>
              <a:rPr lang="en-US" sz="1800" kern="0" dirty="0" smtClean="0">
                <a:solidFill>
                  <a:srgbClr val="C00000"/>
                </a:solidFill>
                <a:ea typeface="Arial Unicode MS" pitchFamily="34" charset="-128"/>
                <a:cs typeface="Arial Unicode MS" pitchFamily="34" charset="-128"/>
              </a:rPr>
              <a:t>Yes – we do have a lot of these …and gaining</a:t>
            </a:r>
          </a:p>
          <a:p>
            <a:pPr marL="457200" indent="-285750" fontAlgn="base">
              <a:spcAft>
                <a:spcPct val="0"/>
              </a:spcAft>
              <a:buClr>
                <a:srgbClr val="F0AB00"/>
              </a:buClr>
              <a:buSzPct val="80000"/>
              <a:buFont typeface="Wingdings" panose="05000000000000000000" pitchFamily="2" charset="2"/>
              <a:buChar char="v"/>
            </a:pPr>
            <a:r>
              <a:rPr lang="en-US" sz="1600" kern="0" dirty="0" err="1" smtClean="0">
                <a:ea typeface="Arial Unicode MS" pitchFamily="34" charset="-128"/>
                <a:cs typeface="Arial Unicode MS" pitchFamily="34" charset="-128"/>
              </a:rPr>
              <a:t>Trizetto</a:t>
            </a:r>
            <a:r>
              <a:rPr lang="en-US" sz="1600" kern="0" dirty="0" smtClean="0">
                <a:ea typeface="Arial Unicode MS" pitchFamily="34" charset="-128"/>
                <a:cs typeface="Arial Unicode MS" pitchFamily="34" charset="-128"/>
              </a:rPr>
              <a:t> FACETS</a:t>
            </a:r>
          </a:p>
          <a:p>
            <a:pPr marL="457200" indent="-285750" fontAlgn="base">
              <a:spcAft>
                <a:spcPct val="0"/>
              </a:spcAft>
              <a:buClr>
                <a:srgbClr val="F0AB00"/>
              </a:buClr>
              <a:buSzPct val="80000"/>
              <a:buFont typeface="Wingdings" panose="05000000000000000000" pitchFamily="2" charset="2"/>
              <a:buChar char="v"/>
            </a:pPr>
            <a:r>
              <a:rPr lang="en-US" sz="1600" kern="0" dirty="0" smtClean="0">
                <a:ea typeface="Arial Unicode MS" pitchFamily="34" charset="-128"/>
                <a:cs typeface="Arial Unicode MS" pitchFamily="34" charset="-128"/>
              </a:rPr>
              <a:t>Murex</a:t>
            </a:r>
          </a:p>
          <a:p>
            <a:pPr marL="457200" indent="-285750" fontAlgn="base">
              <a:spcAft>
                <a:spcPct val="0"/>
              </a:spcAft>
              <a:buClr>
                <a:srgbClr val="F0AB00"/>
              </a:buClr>
              <a:buSzPct val="80000"/>
              <a:buFont typeface="Wingdings" panose="05000000000000000000" pitchFamily="2" charset="2"/>
              <a:buChar char="v"/>
            </a:pPr>
            <a:r>
              <a:rPr lang="en-US" sz="1600" kern="0" dirty="0" smtClean="0">
                <a:ea typeface="Arial Unicode MS" pitchFamily="34" charset="-128"/>
                <a:cs typeface="Arial Unicode MS" pitchFamily="34" charset="-128"/>
              </a:rPr>
              <a:t>Thompson Reuters/Misys KONDOR+</a:t>
            </a:r>
          </a:p>
          <a:p>
            <a:pPr marL="457200" indent="-285750" fontAlgn="base">
              <a:spcAft>
                <a:spcPct val="0"/>
              </a:spcAft>
              <a:buClr>
                <a:srgbClr val="F0AB00"/>
              </a:buClr>
              <a:buSzPct val="80000"/>
              <a:buFont typeface="Wingdings" panose="05000000000000000000" pitchFamily="2" charset="2"/>
              <a:buChar char="v"/>
            </a:pPr>
            <a:r>
              <a:rPr lang="en-US" sz="1600" kern="0" dirty="0" smtClean="0">
                <a:solidFill>
                  <a:srgbClr val="0070C0"/>
                </a:solidFill>
                <a:ea typeface="Arial Unicode MS" pitchFamily="34" charset="-128"/>
                <a:cs typeface="Arial Unicode MS" pitchFamily="34" charset="-128"/>
              </a:rPr>
              <a:t>SAP ERP</a:t>
            </a:r>
          </a:p>
          <a:p>
            <a:pPr marL="457200" indent="-285750" fontAlgn="base">
              <a:spcAft>
                <a:spcPct val="0"/>
              </a:spcAft>
              <a:buClr>
                <a:srgbClr val="F0AB00"/>
              </a:buClr>
              <a:buSzPct val="80000"/>
              <a:buFont typeface="Wingdings" panose="05000000000000000000" pitchFamily="2" charset="2"/>
              <a:buChar char="v"/>
            </a:pPr>
            <a:r>
              <a:rPr lang="en-US" sz="1600" kern="0" dirty="0" smtClean="0">
                <a:ea typeface="Arial Unicode MS" pitchFamily="34" charset="-128"/>
                <a:cs typeface="Arial Unicode MS" pitchFamily="34" charset="-128"/>
              </a:rPr>
              <a:t>…in other words COTS LOB applications</a:t>
            </a:r>
          </a:p>
          <a:p>
            <a:pPr lvl="0" fontAlgn="base">
              <a:spcAft>
                <a:spcPct val="0"/>
              </a:spcAft>
              <a:buClr>
                <a:srgbClr val="F0AB00"/>
              </a:buClr>
              <a:buSzPct val="80000"/>
            </a:pPr>
            <a:r>
              <a:rPr lang="en-US" sz="1800" kern="0" dirty="0" smtClean="0">
                <a:ea typeface="Arial Unicode MS" pitchFamily="34" charset="-128"/>
                <a:cs typeface="Arial Unicode MS" pitchFamily="34" charset="-128"/>
              </a:rPr>
              <a:t>Many of these are not so small</a:t>
            </a:r>
          </a:p>
          <a:p>
            <a:pPr marL="457200" lvl="0" indent="-285750" fontAlgn="base">
              <a:spcAft>
                <a:spcPct val="0"/>
              </a:spcAft>
              <a:buClr>
                <a:srgbClr val="F0AB00"/>
              </a:buClr>
              <a:buSzPct val="80000"/>
              <a:buFont typeface="Wingdings" panose="05000000000000000000" pitchFamily="2" charset="2"/>
              <a:buChar char="v"/>
            </a:pPr>
            <a:r>
              <a:rPr lang="en-US" sz="1600" kern="0" dirty="0" smtClean="0">
                <a:solidFill>
                  <a:srgbClr val="000000"/>
                </a:solidFill>
                <a:ea typeface="Arial Unicode MS" pitchFamily="34" charset="-128"/>
                <a:cs typeface="Arial Unicode MS" pitchFamily="34" charset="-128"/>
              </a:rPr>
              <a:t>Many FACET sites are 5TB+</a:t>
            </a:r>
            <a:endParaRPr lang="en-US" sz="1600"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7735518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p:pic>
      <p:sp>
        <p:nvSpPr>
          <p:cNvPr id="3" name="Title 2"/>
          <p:cNvSpPr>
            <a:spLocks noGrp="1"/>
          </p:cNvSpPr>
          <p:nvPr>
            <p:ph type="ctrTitle"/>
          </p:nvPr>
        </p:nvSpPr>
        <p:spPr/>
        <p:txBody>
          <a:bodyPr/>
          <a:lstStyle/>
          <a:p>
            <a:r>
              <a:rPr lang="en-US" dirty="0" smtClean="0"/>
              <a:t>ASE 16</a:t>
            </a:r>
            <a:endParaRPr lang="en-US" dirty="0"/>
          </a:p>
        </p:txBody>
      </p:sp>
      <p:sp>
        <p:nvSpPr>
          <p:cNvPr id="4" name="Text Placeholder 3"/>
          <p:cNvSpPr>
            <a:spLocks noGrp="1"/>
          </p:cNvSpPr>
          <p:nvPr>
            <p:ph type="body" sz="quarter" idx="10"/>
          </p:nvPr>
        </p:nvSpPr>
        <p:spPr/>
        <p:txBody>
          <a:bodyPr/>
          <a:lstStyle/>
          <a:p>
            <a:r>
              <a:rPr lang="en-US" dirty="0" smtClean="0"/>
              <a:t>The fun began….a year ago</a:t>
            </a:r>
            <a:endParaRPr lang="en-US" dirty="0"/>
          </a:p>
        </p:txBody>
      </p:sp>
    </p:spTree>
    <p:extLst>
      <p:ext uri="{BB962C8B-B14F-4D97-AF65-F5344CB8AC3E}">
        <p14:creationId xmlns:p14="http://schemas.microsoft.com/office/powerpoint/2010/main" val="892238342"/>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past:  ASE 15.7 sp100+ Operational Catchup</a:t>
            </a:r>
            <a:endParaRPr lang="en-US" dirty="0"/>
          </a:p>
        </p:txBody>
      </p:sp>
      <p:sp>
        <p:nvSpPr>
          <p:cNvPr id="3" name="Text Placeholder 2"/>
          <p:cNvSpPr>
            <a:spLocks noGrp="1"/>
          </p:cNvSpPr>
          <p:nvPr>
            <p:ph type="body" sz="quarter" idx="10"/>
          </p:nvPr>
        </p:nvSpPr>
        <p:spPr/>
        <p:txBody>
          <a:bodyPr/>
          <a:lstStyle/>
          <a:p>
            <a:r>
              <a:rPr lang="en-US" dirty="0" smtClean="0"/>
              <a:t>ASE 15.7 </a:t>
            </a:r>
            <a:r>
              <a:rPr lang="en-US" dirty="0" smtClean="0">
                <a:sym typeface="Wingdings" panose="05000000000000000000" pitchFamily="2" charset="2"/>
              </a:rPr>
              <a:t> Plethora of SP’s</a:t>
            </a:r>
          </a:p>
          <a:p>
            <a:pPr lvl="1"/>
            <a:r>
              <a:rPr lang="en-US" dirty="0" smtClean="0">
                <a:sym typeface="Wingdings" panose="05000000000000000000" pitchFamily="2" charset="2"/>
              </a:rPr>
              <a:t>Rapid evolvement of product features for SAP ERP requirements</a:t>
            </a:r>
          </a:p>
          <a:p>
            <a:pPr lvl="1"/>
            <a:r>
              <a:rPr lang="en-US" dirty="0" err="1" smtClean="0">
                <a:sym typeface="Wingdings" panose="05000000000000000000" pitchFamily="2" charset="2"/>
              </a:rPr>
              <a:t>Bahrani</a:t>
            </a:r>
            <a:r>
              <a:rPr lang="en-US" dirty="0" smtClean="0">
                <a:sym typeface="Wingdings" panose="05000000000000000000" pitchFamily="2" charset="2"/>
              </a:rPr>
              <a:t> code-line:  </a:t>
            </a:r>
            <a:r>
              <a:rPr lang="en-US" dirty="0" err="1" smtClean="0">
                <a:sym typeface="Wingdings" panose="05000000000000000000" pitchFamily="2" charset="2"/>
              </a:rPr>
              <a:t>sp</a:t>
            </a:r>
            <a:r>
              <a:rPr lang="en-US" dirty="0" smtClean="0">
                <a:sym typeface="Wingdings" panose="05000000000000000000" pitchFamily="2" charset="2"/>
              </a:rPr>
              <a:t> 40, 50, 60 ….  (2 digits)</a:t>
            </a:r>
          </a:p>
          <a:p>
            <a:pPr lvl="2"/>
            <a:r>
              <a:rPr lang="en-US" dirty="0" smtClean="0">
                <a:sym typeface="Wingdings" panose="05000000000000000000" pitchFamily="2" charset="2"/>
              </a:rPr>
              <a:t>Security enhancements, hash statistics, etc.</a:t>
            </a:r>
          </a:p>
          <a:p>
            <a:pPr lvl="1"/>
            <a:r>
              <a:rPr lang="en-US" dirty="0" smtClean="0">
                <a:sym typeface="Wingdings" panose="05000000000000000000" pitchFamily="2" charset="2"/>
              </a:rPr>
              <a:t>Carina code-line: </a:t>
            </a:r>
            <a:r>
              <a:rPr lang="en-US" dirty="0" err="1" smtClean="0">
                <a:sym typeface="Wingdings" panose="05000000000000000000" pitchFamily="2" charset="2"/>
              </a:rPr>
              <a:t>sp</a:t>
            </a:r>
            <a:r>
              <a:rPr lang="en-US" dirty="0" smtClean="0">
                <a:sym typeface="Wingdings" panose="05000000000000000000" pitchFamily="2" charset="2"/>
              </a:rPr>
              <a:t> 100, 110, 120, 130, … (3 digits)</a:t>
            </a:r>
          </a:p>
          <a:p>
            <a:r>
              <a:rPr lang="en-US" dirty="0" smtClean="0">
                <a:sym typeface="Wingdings" panose="05000000000000000000" pitchFamily="2" charset="2"/>
              </a:rPr>
              <a:t>ASE Carina (sp100+) added a lot of online features</a:t>
            </a:r>
          </a:p>
          <a:p>
            <a:pPr lvl="1"/>
            <a:r>
              <a:rPr lang="en-US" dirty="0" smtClean="0">
                <a:sym typeface="Wingdings" panose="05000000000000000000" pitchFamily="2" charset="2"/>
              </a:rPr>
              <a:t>Online index creation (no blocking)</a:t>
            </a:r>
          </a:p>
          <a:p>
            <a:pPr lvl="1"/>
            <a:r>
              <a:rPr lang="en-US" dirty="0" smtClean="0">
                <a:sym typeface="Wingdings" panose="05000000000000000000" pitchFamily="2" charset="2"/>
              </a:rPr>
              <a:t>Online reorgs (no blocking)</a:t>
            </a:r>
          </a:p>
          <a:p>
            <a:pPr lvl="1"/>
            <a:r>
              <a:rPr lang="en-US" dirty="0" smtClean="0">
                <a:sym typeface="Wingdings" panose="05000000000000000000" pitchFamily="2" charset="2"/>
              </a:rPr>
              <a:t>Quiesce-less disk snapshots for backups</a:t>
            </a:r>
            <a:endParaRPr lang="en-US" dirty="0"/>
          </a:p>
        </p:txBody>
      </p:sp>
    </p:spTree>
    <p:extLst>
      <p:ext uri="{BB962C8B-B14F-4D97-AF65-F5344CB8AC3E}">
        <p14:creationId xmlns:p14="http://schemas.microsoft.com/office/powerpoint/2010/main" val="2494396413"/>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279948" y="1243258"/>
            <a:ext cx="11700018" cy="4927616"/>
          </a:xfrm>
          <a:prstGeom prst="rect">
            <a:avLst/>
          </a:prstGeom>
        </p:spPr>
        <p:txBody>
          <a:bodyPr lIns="108866" tIns="54433" rIns="108866" bIns="54433"/>
          <a:lstStyle/>
          <a:p>
            <a:pPr marL="1308020" lvl="3" indent="-217354" defTabSz="967697">
              <a:lnSpc>
                <a:spcPct val="150000"/>
              </a:lnSpc>
              <a:spcBef>
                <a:spcPct val="25000"/>
              </a:spcBef>
              <a:buClr>
                <a:srgbClr val="F0AB00"/>
              </a:buClr>
              <a:buFont typeface="Wingdings" pitchFamily="2" charset="2"/>
              <a:buChar char="n"/>
            </a:pPr>
            <a:endParaRPr lang="en-US" sz="2100" dirty="0">
              <a:solidFill>
                <a:prstClr val="black"/>
              </a:solidFill>
              <a:latin typeface="Arial"/>
            </a:endParaRPr>
          </a:p>
        </p:txBody>
      </p:sp>
      <p:grpSp>
        <p:nvGrpSpPr>
          <p:cNvPr id="23" name="Group 22"/>
          <p:cNvGrpSpPr>
            <a:grpSpLocks noChangeAspect="1"/>
          </p:cNvGrpSpPr>
          <p:nvPr/>
        </p:nvGrpSpPr>
        <p:grpSpPr>
          <a:xfrm>
            <a:off x="792270" y="1358140"/>
            <a:ext cx="2321286" cy="2311465"/>
            <a:chOff x="411505" y="990940"/>
            <a:chExt cx="2579878" cy="2567700"/>
          </a:xfrm>
        </p:grpSpPr>
        <p:sp>
          <p:nvSpPr>
            <p:cNvPr id="41" name="Donut 40"/>
            <p:cNvSpPr/>
            <p:nvPr/>
          </p:nvSpPr>
          <p:spPr bwMode="gray">
            <a:xfrm>
              <a:off x="411505" y="990940"/>
              <a:ext cx="2579878" cy="2567700"/>
            </a:xfrm>
            <a:prstGeom prst="donut">
              <a:avLst>
                <a:gd name="adj" fmla="val 6964"/>
              </a:avLst>
            </a:prstGeom>
            <a:solidFill>
              <a:schemeClr val="bg1">
                <a:alpha val="23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000" kern="0" dirty="0" err="1" smtClean="0">
                <a:solidFill>
                  <a:srgbClr val="000000"/>
                </a:solidFill>
                <a:latin typeface="Arial"/>
                <a:ea typeface="Arial"/>
                <a:cs typeface="Arial"/>
              </a:endParaRPr>
            </a:p>
          </p:txBody>
        </p:sp>
        <p:sp>
          <p:nvSpPr>
            <p:cNvPr id="7" name="Oval 6"/>
            <p:cNvSpPr/>
            <p:nvPr/>
          </p:nvSpPr>
          <p:spPr>
            <a:xfrm>
              <a:off x="756055" y="1329401"/>
              <a:ext cx="1890779" cy="1890779"/>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endParaRPr>
            </a:p>
          </p:txBody>
        </p:sp>
      </p:grpSp>
      <p:grpSp>
        <p:nvGrpSpPr>
          <p:cNvPr id="20" name="Group 19"/>
          <p:cNvGrpSpPr>
            <a:grpSpLocks noChangeAspect="1"/>
          </p:cNvGrpSpPr>
          <p:nvPr/>
        </p:nvGrpSpPr>
        <p:grpSpPr>
          <a:xfrm>
            <a:off x="3557171" y="1358140"/>
            <a:ext cx="2321286" cy="2311465"/>
            <a:chOff x="3332336" y="990940"/>
            <a:chExt cx="2579878" cy="2567700"/>
          </a:xfrm>
        </p:grpSpPr>
        <p:sp>
          <p:nvSpPr>
            <p:cNvPr id="53" name="Oval 52"/>
            <p:cNvSpPr/>
            <p:nvPr/>
          </p:nvSpPr>
          <p:spPr>
            <a:xfrm>
              <a:off x="3676886" y="1329401"/>
              <a:ext cx="1890779" cy="1890779"/>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56" name="Donut 55"/>
            <p:cNvSpPr/>
            <p:nvPr/>
          </p:nvSpPr>
          <p:spPr bwMode="gray">
            <a:xfrm>
              <a:off x="3332336" y="990940"/>
              <a:ext cx="2579878" cy="2567700"/>
            </a:xfrm>
            <a:prstGeom prst="donut">
              <a:avLst>
                <a:gd name="adj" fmla="val 6964"/>
              </a:avLst>
            </a:prstGeom>
            <a:solidFill>
              <a:schemeClr val="bg1">
                <a:alpha val="23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000" kern="0" dirty="0" err="1" smtClean="0">
                <a:solidFill>
                  <a:srgbClr val="000000"/>
                </a:solidFill>
                <a:latin typeface="Arial"/>
                <a:ea typeface="Arial"/>
                <a:cs typeface="Arial"/>
              </a:endParaRPr>
            </a:p>
          </p:txBody>
        </p:sp>
      </p:grpSp>
      <p:grpSp>
        <p:nvGrpSpPr>
          <p:cNvPr id="21" name="Group 20"/>
          <p:cNvGrpSpPr>
            <a:grpSpLocks noChangeAspect="1"/>
          </p:cNvGrpSpPr>
          <p:nvPr/>
        </p:nvGrpSpPr>
        <p:grpSpPr>
          <a:xfrm>
            <a:off x="6293860" y="1358140"/>
            <a:ext cx="2321286" cy="2311465"/>
            <a:chOff x="6295499" y="990940"/>
            <a:chExt cx="2579878" cy="2567700"/>
          </a:xfrm>
        </p:grpSpPr>
        <p:sp>
          <p:nvSpPr>
            <p:cNvPr id="54" name="Oval 53"/>
            <p:cNvSpPr/>
            <p:nvPr/>
          </p:nvSpPr>
          <p:spPr>
            <a:xfrm>
              <a:off x="6640049" y="1329401"/>
              <a:ext cx="1890779" cy="1890779"/>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57" name="Donut 56"/>
            <p:cNvSpPr/>
            <p:nvPr/>
          </p:nvSpPr>
          <p:spPr bwMode="gray">
            <a:xfrm>
              <a:off x="6295499" y="990940"/>
              <a:ext cx="2579878" cy="2567700"/>
            </a:xfrm>
            <a:prstGeom prst="donut">
              <a:avLst>
                <a:gd name="adj" fmla="val 6964"/>
              </a:avLst>
            </a:prstGeom>
            <a:solidFill>
              <a:schemeClr val="bg1">
                <a:alpha val="23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000" kern="0" dirty="0" err="1" smtClean="0">
                <a:solidFill>
                  <a:srgbClr val="000000"/>
                </a:solidFill>
                <a:latin typeface="Arial"/>
                <a:ea typeface="Arial"/>
                <a:cs typeface="Arial"/>
              </a:endParaRPr>
            </a:p>
          </p:txBody>
        </p:sp>
      </p:grpSp>
      <p:grpSp>
        <p:nvGrpSpPr>
          <p:cNvPr id="22" name="Group 21"/>
          <p:cNvGrpSpPr>
            <a:grpSpLocks noChangeAspect="1"/>
          </p:cNvGrpSpPr>
          <p:nvPr/>
        </p:nvGrpSpPr>
        <p:grpSpPr>
          <a:xfrm>
            <a:off x="9058759" y="1358140"/>
            <a:ext cx="2321286" cy="2311465"/>
            <a:chOff x="9145777" y="990940"/>
            <a:chExt cx="2579878" cy="2567700"/>
          </a:xfrm>
        </p:grpSpPr>
        <p:sp>
          <p:nvSpPr>
            <p:cNvPr id="55" name="Oval 54"/>
            <p:cNvSpPr/>
            <p:nvPr/>
          </p:nvSpPr>
          <p:spPr>
            <a:xfrm>
              <a:off x="9490327" y="1329401"/>
              <a:ext cx="1890779" cy="1890779"/>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58" name="Donut 57"/>
            <p:cNvSpPr/>
            <p:nvPr/>
          </p:nvSpPr>
          <p:spPr bwMode="gray">
            <a:xfrm>
              <a:off x="9145777" y="990940"/>
              <a:ext cx="2579878" cy="2567700"/>
            </a:xfrm>
            <a:prstGeom prst="donut">
              <a:avLst>
                <a:gd name="adj" fmla="val 6964"/>
              </a:avLst>
            </a:prstGeom>
            <a:solidFill>
              <a:schemeClr val="bg1">
                <a:alpha val="23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000" kern="0" dirty="0" err="1" smtClean="0">
                <a:solidFill>
                  <a:srgbClr val="000000"/>
                </a:solidFill>
                <a:latin typeface="Arial"/>
                <a:ea typeface="Arial"/>
                <a:cs typeface="Arial"/>
              </a:endParaRPr>
            </a:p>
          </p:txBody>
        </p:sp>
      </p:grpSp>
      <p:sp>
        <p:nvSpPr>
          <p:cNvPr id="13" name="Off-page Connector 12"/>
          <p:cNvSpPr/>
          <p:nvPr/>
        </p:nvSpPr>
        <p:spPr>
          <a:xfrm>
            <a:off x="710077" y="3796788"/>
            <a:ext cx="2454789" cy="1543172"/>
          </a:xfrm>
          <a:prstGeom prst="flowChartOffpageConnector">
            <a:avLst/>
          </a:prstGeom>
          <a:solidFill>
            <a:srgbClr val="FFFFFF">
              <a:alpha val="2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59" name="Off-page Connector 58"/>
          <p:cNvSpPr/>
          <p:nvPr/>
        </p:nvSpPr>
        <p:spPr>
          <a:xfrm>
            <a:off x="3479972" y="3796788"/>
            <a:ext cx="2454789" cy="1543172"/>
          </a:xfrm>
          <a:prstGeom prst="flowChartOffpageConnector">
            <a:avLst/>
          </a:prstGeom>
          <a:solidFill>
            <a:srgbClr val="FFFFFF">
              <a:alpha val="2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60" name="Off-page Connector 59"/>
          <p:cNvSpPr/>
          <p:nvPr/>
        </p:nvSpPr>
        <p:spPr>
          <a:xfrm>
            <a:off x="6255616" y="3796788"/>
            <a:ext cx="2454789" cy="1543172"/>
          </a:xfrm>
          <a:prstGeom prst="flowChartOffpageConnector">
            <a:avLst/>
          </a:prstGeom>
          <a:solidFill>
            <a:srgbClr val="FFFFFF">
              <a:alpha val="2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Arial"/>
              </a:rPr>
              <a:t> </a:t>
            </a:r>
            <a:endParaRPr lang="en-US" dirty="0">
              <a:solidFill>
                <a:prstClr val="white"/>
              </a:solidFill>
              <a:latin typeface="Arial"/>
            </a:endParaRPr>
          </a:p>
        </p:txBody>
      </p:sp>
      <p:sp>
        <p:nvSpPr>
          <p:cNvPr id="61" name="Off-page Connector 60"/>
          <p:cNvSpPr/>
          <p:nvPr/>
        </p:nvSpPr>
        <p:spPr>
          <a:xfrm>
            <a:off x="9032117" y="3796788"/>
            <a:ext cx="2454789" cy="1543172"/>
          </a:xfrm>
          <a:prstGeom prst="flowChartOffpageConnector">
            <a:avLst/>
          </a:prstGeom>
          <a:solidFill>
            <a:srgbClr val="FFFFFF">
              <a:alpha val="2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Arial"/>
              </a:rPr>
              <a:t> </a:t>
            </a:r>
            <a:endParaRPr lang="en-US" dirty="0">
              <a:solidFill>
                <a:prstClr val="white"/>
              </a:solidFill>
              <a:latin typeface="Arial"/>
            </a:endParaRPr>
          </a:p>
        </p:txBody>
      </p:sp>
      <p:sp>
        <p:nvSpPr>
          <p:cNvPr id="10" name="TextBox 9"/>
          <p:cNvSpPr txBox="1"/>
          <p:nvPr/>
        </p:nvSpPr>
        <p:spPr>
          <a:xfrm>
            <a:off x="804966" y="3855881"/>
            <a:ext cx="2284398" cy="9491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800" b="1" kern="0" dirty="0" smtClean="0">
                <a:solidFill>
                  <a:srgbClr val="FDB813"/>
                </a:solidFill>
                <a:latin typeface="Arial"/>
                <a:ea typeface="Arial"/>
                <a:cs typeface="Arial"/>
              </a:rPr>
              <a:t>Scale</a:t>
            </a:r>
          </a:p>
          <a:p>
            <a:pPr algn="ctr" fontAlgn="base">
              <a:spcBef>
                <a:spcPts val="200"/>
              </a:spcBef>
              <a:spcAft>
                <a:spcPct val="0"/>
              </a:spcAft>
              <a:buClr>
                <a:srgbClr val="F0AB00"/>
              </a:buClr>
              <a:buSzPct val="80000"/>
            </a:pPr>
            <a:r>
              <a:rPr lang="en-US" sz="1600" dirty="0">
                <a:solidFill>
                  <a:srgbClr val="FFFFFF"/>
                </a:solidFill>
                <a:latin typeface="Arial"/>
              </a:rPr>
              <a:t>Scalability in the Cloud and on </a:t>
            </a:r>
            <a:r>
              <a:rPr lang="en-US" sz="1600" dirty="0" smtClean="0">
                <a:solidFill>
                  <a:srgbClr val="FFFFFF"/>
                </a:solidFill>
                <a:latin typeface="Arial"/>
              </a:rPr>
              <a:t>premise</a:t>
            </a:r>
            <a:endParaRPr lang="en-US" sz="1600" kern="0" dirty="0">
              <a:solidFill>
                <a:srgbClr val="FFFFFF"/>
              </a:solidFill>
              <a:latin typeface="Arial"/>
              <a:ea typeface="Arial"/>
              <a:cs typeface="Arial"/>
            </a:endParaRPr>
          </a:p>
        </p:txBody>
      </p:sp>
      <p:sp>
        <p:nvSpPr>
          <p:cNvPr id="11" name="TextBox 10"/>
          <p:cNvSpPr txBox="1"/>
          <p:nvPr/>
        </p:nvSpPr>
        <p:spPr>
          <a:xfrm>
            <a:off x="3534113" y="3855881"/>
            <a:ext cx="2348362" cy="119547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800" b="1" kern="0" dirty="0" smtClean="0">
                <a:solidFill>
                  <a:srgbClr val="FDB813"/>
                </a:solidFill>
                <a:latin typeface="Arial"/>
                <a:ea typeface="Arial"/>
                <a:cs typeface="Arial"/>
              </a:rPr>
              <a:t>Speed</a:t>
            </a:r>
          </a:p>
          <a:p>
            <a:pPr algn="ctr" fontAlgn="base">
              <a:spcBef>
                <a:spcPts val="200"/>
              </a:spcBef>
              <a:spcAft>
                <a:spcPct val="0"/>
              </a:spcAft>
              <a:buClr>
                <a:srgbClr val="F0AB00"/>
              </a:buClr>
              <a:buSzPct val="80000"/>
            </a:pPr>
            <a:r>
              <a:rPr lang="en-US" sz="1600" dirty="0">
                <a:solidFill>
                  <a:srgbClr val="FFFFFF"/>
                </a:solidFill>
                <a:latin typeface="Arial"/>
              </a:rPr>
              <a:t>High throughput &amp; low latency at high core counts &amp; users </a:t>
            </a:r>
          </a:p>
        </p:txBody>
      </p:sp>
      <p:sp>
        <p:nvSpPr>
          <p:cNvPr id="12" name="TextBox 11"/>
          <p:cNvSpPr txBox="1"/>
          <p:nvPr/>
        </p:nvSpPr>
        <p:spPr>
          <a:xfrm>
            <a:off x="6340643" y="3855880"/>
            <a:ext cx="2284735" cy="9491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800" b="1" kern="0" dirty="0" smtClean="0">
                <a:solidFill>
                  <a:srgbClr val="FDB813"/>
                </a:solidFill>
                <a:latin typeface="Arial"/>
                <a:ea typeface="Arial"/>
                <a:cs typeface="Arial"/>
              </a:rPr>
              <a:t>Security</a:t>
            </a:r>
          </a:p>
          <a:p>
            <a:pPr algn="ctr" fontAlgn="base">
              <a:spcBef>
                <a:spcPts val="200"/>
              </a:spcBef>
              <a:spcAft>
                <a:spcPct val="0"/>
              </a:spcAft>
              <a:buClr>
                <a:srgbClr val="F0AB00"/>
              </a:buClr>
              <a:buSzPct val="80000"/>
            </a:pPr>
            <a:r>
              <a:rPr lang="en-US" sz="1600" dirty="0">
                <a:solidFill>
                  <a:srgbClr val="FFFFFF"/>
                </a:solidFill>
                <a:latin typeface="Arial"/>
              </a:rPr>
              <a:t>Complete data security &amp; application </a:t>
            </a:r>
            <a:r>
              <a:rPr lang="en-US" sz="1600" dirty="0" smtClean="0">
                <a:solidFill>
                  <a:srgbClr val="FFFFFF"/>
                </a:solidFill>
                <a:latin typeface="Arial"/>
              </a:rPr>
              <a:t>resiliency</a:t>
            </a:r>
          </a:p>
        </p:txBody>
      </p:sp>
      <p:sp>
        <p:nvSpPr>
          <p:cNvPr id="16" name="TextBox 18"/>
          <p:cNvSpPr txBox="1"/>
          <p:nvPr/>
        </p:nvSpPr>
        <p:spPr>
          <a:xfrm>
            <a:off x="721682" y="5392006"/>
            <a:ext cx="2438215" cy="1723948"/>
          </a:xfrm>
          <a:prstGeom prst="rect">
            <a:avLst/>
          </a:prstGeom>
          <a:noFill/>
        </p:spPr>
        <p:txBody>
          <a:bodyPr wrap="square" lIns="0" tIns="0" rIns="0" bIns="0" rtlCol="0">
            <a:spAutoFit/>
          </a:bodyPr>
          <a:lstStyle/>
          <a:p>
            <a:pPr marL="204146" indent="-204146">
              <a:buClr>
                <a:srgbClr val="FDB813"/>
              </a:buClr>
              <a:buSzPct val="125000"/>
              <a:buFont typeface="Arial" pitchFamily="34" charset="0"/>
              <a:buChar char="•"/>
            </a:pPr>
            <a:r>
              <a:rPr lang="en-US" sz="1400" dirty="0">
                <a:solidFill>
                  <a:prstClr val="white"/>
                </a:solidFill>
                <a:latin typeface="Arial"/>
              </a:rPr>
              <a:t>Scale-up on large SMP systems</a:t>
            </a:r>
          </a:p>
          <a:p>
            <a:pPr marL="204146" indent="-204146">
              <a:buClr>
                <a:srgbClr val="FDB813"/>
              </a:buClr>
              <a:buSzPct val="125000"/>
              <a:buFont typeface="Arial" pitchFamily="34" charset="0"/>
              <a:buChar char="•"/>
            </a:pPr>
            <a:r>
              <a:rPr lang="en-US" sz="1400" dirty="0">
                <a:solidFill>
                  <a:prstClr val="white"/>
                </a:solidFill>
                <a:latin typeface="Arial"/>
              </a:rPr>
              <a:t>Partition-level locking</a:t>
            </a:r>
          </a:p>
          <a:p>
            <a:pPr marL="204146" indent="-204146">
              <a:buClr>
                <a:srgbClr val="FDB813"/>
              </a:buClr>
              <a:buSzPct val="125000"/>
              <a:buFont typeface="Arial" pitchFamily="34" charset="0"/>
              <a:buChar char="•"/>
            </a:pPr>
            <a:r>
              <a:rPr lang="en-US" sz="1400" dirty="0">
                <a:solidFill>
                  <a:prstClr val="white"/>
                </a:solidFill>
                <a:latin typeface="Arial"/>
              </a:rPr>
              <a:t>Locking &amp; latching enhancements</a:t>
            </a:r>
          </a:p>
          <a:p>
            <a:pPr marL="204146" indent="-204146">
              <a:buClr>
                <a:srgbClr val="FDB813"/>
              </a:buClr>
              <a:buSzPct val="125000"/>
              <a:buFont typeface="Arial" pitchFamily="34" charset="0"/>
              <a:buChar char="•"/>
            </a:pPr>
            <a:endParaRPr lang="en-US" sz="1400" dirty="0">
              <a:solidFill>
                <a:prstClr val="white"/>
              </a:solidFill>
              <a:latin typeface="Arial"/>
            </a:endParaRPr>
          </a:p>
          <a:p>
            <a:pPr marL="204146" indent="-204146">
              <a:buClr>
                <a:srgbClr val="FDB813"/>
              </a:buClr>
              <a:buSzPct val="125000"/>
              <a:buFont typeface="Arial" pitchFamily="34" charset="0"/>
              <a:buChar char="•"/>
            </a:pPr>
            <a:endParaRPr lang="en-US" sz="1400" dirty="0">
              <a:solidFill>
                <a:prstClr val="white"/>
              </a:solidFill>
              <a:latin typeface="Arial"/>
            </a:endParaRPr>
          </a:p>
          <a:p>
            <a:pPr marL="204146" indent="-204146">
              <a:buClr>
                <a:srgbClr val="FDB813"/>
              </a:buClr>
              <a:buSzPct val="125000"/>
              <a:buFont typeface="Arial" pitchFamily="34" charset="0"/>
              <a:buChar char="•"/>
            </a:pPr>
            <a:endParaRPr lang="en-US" sz="1400" dirty="0">
              <a:solidFill>
                <a:prstClr val="white"/>
              </a:solidFill>
              <a:latin typeface="Arial"/>
            </a:endParaRPr>
          </a:p>
        </p:txBody>
      </p:sp>
      <p:sp>
        <p:nvSpPr>
          <p:cNvPr id="25" name="TextBox 18"/>
          <p:cNvSpPr txBox="1"/>
          <p:nvPr/>
        </p:nvSpPr>
        <p:spPr>
          <a:xfrm>
            <a:off x="3506275" y="5392004"/>
            <a:ext cx="2446736" cy="1077467"/>
          </a:xfrm>
          <a:prstGeom prst="rect">
            <a:avLst/>
          </a:prstGeom>
          <a:noFill/>
        </p:spPr>
        <p:txBody>
          <a:bodyPr wrap="square" lIns="0" tIns="0" rIns="0" bIns="0" rtlCol="0">
            <a:spAutoFit/>
          </a:bodyPr>
          <a:lstStyle/>
          <a:p>
            <a:pPr marL="204146" indent="-204146">
              <a:buClr>
                <a:srgbClr val="FDB813"/>
              </a:buClr>
              <a:buSzPct val="125000"/>
              <a:buFont typeface="Arial" pitchFamily="34" charset="0"/>
              <a:buChar char="•"/>
            </a:pPr>
            <a:r>
              <a:rPr lang="en-US" sz="1400" dirty="0">
                <a:solidFill>
                  <a:prstClr val="white"/>
                </a:solidFill>
                <a:latin typeface="Arial"/>
              </a:rPr>
              <a:t>Index compression</a:t>
            </a:r>
          </a:p>
          <a:p>
            <a:pPr marL="204146" indent="-204146">
              <a:buClr>
                <a:srgbClr val="FDB813"/>
              </a:buClr>
              <a:buSzPct val="125000"/>
              <a:buFont typeface="Arial" pitchFamily="34" charset="0"/>
              <a:buChar char="•"/>
            </a:pPr>
            <a:r>
              <a:rPr lang="en-US" sz="1400" dirty="0">
                <a:solidFill>
                  <a:prstClr val="white"/>
                </a:solidFill>
                <a:latin typeface="Arial"/>
              </a:rPr>
              <a:t>Query performance enhancements</a:t>
            </a:r>
          </a:p>
          <a:p>
            <a:pPr marL="204146" indent="-204146">
              <a:buClr>
                <a:srgbClr val="FDB813"/>
              </a:buClr>
              <a:buSzPct val="125000"/>
              <a:buFont typeface="Arial" pitchFamily="34" charset="0"/>
              <a:buChar char="•"/>
            </a:pPr>
            <a:r>
              <a:rPr lang="en-US" sz="1400" dirty="0">
                <a:solidFill>
                  <a:prstClr val="white"/>
                </a:solidFill>
                <a:latin typeface="Arial"/>
              </a:rPr>
              <a:t>Dynamic thread </a:t>
            </a:r>
            <a:r>
              <a:rPr lang="en-US" sz="1400" dirty="0" smtClean="0">
                <a:solidFill>
                  <a:prstClr val="white"/>
                </a:solidFill>
                <a:latin typeface="Arial"/>
              </a:rPr>
              <a:t/>
            </a:r>
            <a:br>
              <a:rPr lang="en-US" sz="1400" dirty="0" smtClean="0">
                <a:solidFill>
                  <a:prstClr val="white"/>
                </a:solidFill>
                <a:latin typeface="Arial"/>
              </a:rPr>
            </a:br>
            <a:r>
              <a:rPr lang="en-US" sz="1400" dirty="0" smtClean="0">
                <a:solidFill>
                  <a:prstClr val="white"/>
                </a:solidFill>
                <a:latin typeface="Arial"/>
              </a:rPr>
              <a:t>assignment</a:t>
            </a:r>
            <a:endParaRPr lang="en-US" sz="1400" dirty="0">
              <a:solidFill>
                <a:prstClr val="white"/>
              </a:solidFill>
              <a:latin typeface="Arial"/>
            </a:endParaRPr>
          </a:p>
        </p:txBody>
      </p:sp>
      <p:sp>
        <p:nvSpPr>
          <p:cNvPr id="28" name="TextBox 18"/>
          <p:cNvSpPr txBox="1"/>
          <p:nvPr/>
        </p:nvSpPr>
        <p:spPr>
          <a:xfrm>
            <a:off x="6262053" y="5391988"/>
            <a:ext cx="2441738" cy="430987"/>
          </a:xfrm>
          <a:prstGeom prst="rect">
            <a:avLst/>
          </a:prstGeom>
          <a:noFill/>
        </p:spPr>
        <p:txBody>
          <a:bodyPr wrap="square" lIns="0" tIns="0" rIns="0" bIns="0" rtlCol="0">
            <a:spAutoFit/>
          </a:bodyPr>
          <a:lstStyle/>
          <a:p>
            <a:pPr marL="204146" indent="-204146">
              <a:buClr>
                <a:srgbClr val="FDB813"/>
              </a:buClr>
              <a:buSzPct val="125000"/>
              <a:buFont typeface="Arial" pitchFamily="34" charset="0"/>
              <a:buChar char="•"/>
            </a:pPr>
            <a:r>
              <a:rPr lang="en-US" sz="1400" dirty="0">
                <a:solidFill>
                  <a:prstClr val="white"/>
                </a:solidFill>
                <a:latin typeface="Arial"/>
              </a:rPr>
              <a:t>Full database encryption</a:t>
            </a:r>
          </a:p>
          <a:p>
            <a:pPr marL="204146" indent="-204146">
              <a:buClr>
                <a:srgbClr val="FDB813"/>
              </a:buClr>
              <a:buSzPct val="125000"/>
              <a:buFont typeface="Arial" pitchFamily="34" charset="0"/>
              <a:buChar char="•"/>
            </a:pPr>
            <a:r>
              <a:rPr lang="en-US" sz="1400" dirty="0" smtClean="0">
                <a:solidFill>
                  <a:prstClr val="white"/>
                </a:solidFill>
                <a:latin typeface="Arial"/>
              </a:rPr>
              <a:t>Residual </a:t>
            </a:r>
            <a:r>
              <a:rPr lang="en-US" sz="1400" dirty="0">
                <a:solidFill>
                  <a:prstClr val="white"/>
                </a:solidFill>
                <a:latin typeface="Arial"/>
              </a:rPr>
              <a:t>data removal</a:t>
            </a:r>
          </a:p>
        </p:txBody>
      </p:sp>
      <p:sp>
        <p:nvSpPr>
          <p:cNvPr id="34" name="TextBox 33"/>
          <p:cNvSpPr txBox="1"/>
          <p:nvPr/>
        </p:nvSpPr>
        <p:spPr>
          <a:xfrm>
            <a:off x="9042942" y="3855882"/>
            <a:ext cx="2433139" cy="1195476"/>
          </a:xfrm>
          <a:prstGeom prst="rect">
            <a:avLst/>
          </a:prstGeom>
          <a:noFill/>
        </p:spPr>
        <p:txBody>
          <a:bodyPr wrap="square" lIns="0" tIns="0" rIns="0" bIns="0" rtlCol="0">
            <a:spAutoFit/>
          </a:bodyPr>
          <a:lstStyle/>
          <a:p>
            <a:pPr algn="ctr" fontAlgn="base">
              <a:spcBef>
                <a:spcPts val="200"/>
              </a:spcBef>
              <a:spcAft>
                <a:spcPct val="0"/>
              </a:spcAft>
              <a:buClr>
                <a:srgbClr val="F0AB00"/>
              </a:buClr>
              <a:buSzPct val="80000"/>
            </a:pPr>
            <a:r>
              <a:rPr lang="en-US" sz="2800" b="1" kern="0" dirty="0" smtClean="0">
                <a:solidFill>
                  <a:srgbClr val="FDB813"/>
                </a:solidFill>
                <a:latin typeface="Arial"/>
                <a:ea typeface="Arial"/>
                <a:cs typeface="Arial"/>
              </a:rPr>
              <a:t>Simplicity</a:t>
            </a:r>
          </a:p>
          <a:p>
            <a:pPr algn="ctr" fontAlgn="base">
              <a:spcBef>
                <a:spcPts val="200"/>
              </a:spcBef>
              <a:spcAft>
                <a:spcPct val="0"/>
              </a:spcAft>
              <a:buClr>
                <a:srgbClr val="F0AB00"/>
              </a:buClr>
              <a:buSzPct val="80000"/>
            </a:pPr>
            <a:r>
              <a:rPr lang="en-US" sz="1600" dirty="0">
                <a:solidFill>
                  <a:srgbClr val="FFFFFF"/>
                </a:solidFill>
                <a:latin typeface="Arial"/>
              </a:rPr>
              <a:t>Tools, </a:t>
            </a:r>
            <a:r>
              <a:rPr lang="en-US" sz="1600" dirty="0" smtClean="0">
                <a:solidFill>
                  <a:srgbClr val="FFFFFF"/>
                </a:solidFill>
                <a:latin typeface="Arial"/>
              </a:rPr>
              <a:t>monitoring </a:t>
            </a:r>
            <a:r>
              <a:rPr lang="en-US" sz="1600" dirty="0">
                <a:solidFill>
                  <a:srgbClr val="FFFFFF"/>
                </a:solidFill>
                <a:latin typeface="Arial"/>
              </a:rPr>
              <a:t>and diagnostics for easier </a:t>
            </a:r>
            <a:r>
              <a:rPr lang="en-US" sz="1600" dirty="0" smtClean="0">
                <a:solidFill>
                  <a:srgbClr val="FFFFFF"/>
                </a:solidFill>
                <a:latin typeface="Arial"/>
              </a:rPr>
              <a:t>management</a:t>
            </a:r>
            <a:endParaRPr lang="en-US" sz="1600" kern="0" dirty="0">
              <a:solidFill>
                <a:srgbClr val="FFFFFF"/>
              </a:solidFill>
              <a:latin typeface="Arial"/>
              <a:ea typeface="Arial"/>
              <a:cs typeface="Arial"/>
            </a:endParaRPr>
          </a:p>
        </p:txBody>
      </p:sp>
      <p:sp>
        <p:nvSpPr>
          <p:cNvPr id="37" name="TextBox 18"/>
          <p:cNvSpPr txBox="1"/>
          <p:nvPr/>
        </p:nvSpPr>
        <p:spPr>
          <a:xfrm>
            <a:off x="9052660" y="5391988"/>
            <a:ext cx="2667055" cy="1508454"/>
          </a:xfrm>
          <a:prstGeom prst="rect">
            <a:avLst/>
          </a:prstGeom>
          <a:noFill/>
        </p:spPr>
        <p:txBody>
          <a:bodyPr wrap="square" lIns="0" tIns="0" rIns="0" bIns="0" rtlCol="0">
            <a:spAutoFit/>
          </a:bodyPr>
          <a:lstStyle/>
          <a:p>
            <a:pPr marL="204146" indent="-204146">
              <a:buClr>
                <a:srgbClr val="FDB813"/>
              </a:buClr>
              <a:buSzPct val="125000"/>
              <a:buFont typeface="Arial" pitchFamily="34" charset="0"/>
              <a:buChar char="•"/>
            </a:pPr>
            <a:r>
              <a:rPr lang="en-US" sz="1400" dirty="0">
                <a:solidFill>
                  <a:prstClr val="white"/>
                </a:solidFill>
                <a:latin typeface="Arial"/>
              </a:rPr>
              <a:t>Synchronous replication </a:t>
            </a:r>
            <a:br>
              <a:rPr lang="en-US" sz="1400" dirty="0">
                <a:solidFill>
                  <a:prstClr val="white"/>
                </a:solidFill>
                <a:latin typeface="Arial"/>
              </a:rPr>
            </a:br>
            <a:r>
              <a:rPr lang="en-US" sz="1400" dirty="0">
                <a:solidFill>
                  <a:prstClr val="white"/>
                </a:solidFill>
                <a:latin typeface="Arial"/>
              </a:rPr>
              <a:t>for disaster recovery</a:t>
            </a:r>
          </a:p>
          <a:p>
            <a:pPr marL="204146" indent="-204146">
              <a:buClr>
                <a:srgbClr val="FDB813"/>
              </a:buClr>
              <a:buSzPct val="125000"/>
              <a:buFont typeface="Arial" pitchFamily="34" charset="0"/>
              <a:buChar char="•"/>
            </a:pPr>
            <a:r>
              <a:rPr lang="en-US" sz="1400" dirty="0" smtClean="0">
                <a:solidFill>
                  <a:prstClr val="white"/>
                </a:solidFill>
                <a:latin typeface="Arial"/>
              </a:rPr>
              <a:t>Multi-trigger </a:t>
            </a:r>
            <a:r>
              <a:rPr lang="en-US" sz="1400" dirty="0">
                <a:solidFill>
                  <a:prstClr val="white"/>
                </a:solidFill>
                <a:latin typeface="Arial"/>
              </a:rPr>
              <a:t>support</a:t>
            </a:r>
          </a:p>
          <a:p>
            <a:pPr marL="204146" indent="-204146">
              <a:buClr>
                <a:srgbClr val="FDB813"/>
              </a:buClr>
              <a:buSzPct val="125000"/>
              <a:buFont typeface="Arial" pitchFamily="34" charset="0"/>
              <a:buChar char="•"/>
            </a:pPr>
            <a:r>
              <a:rPr lang="en-US" sz="1400" dirty="0">
                <a:solidFill>
                  <a:prstClr val="white"/>
                </a:solidFill>
                <a:latin typeface="Arial"/>
              </a:rPr>
              <a:t>Support “Create or Replace” command for database objects</a:t>
            </a:r>
          </a:p>
          <a:p>
            <a:pPr marL="204146" indent="-204146">
              <a:buClr>
                <a:srgbClr val="FDB813"/>
              </a:buClr>
              <a:buSzPct val="125000"/>
              <a:buFont typeface="Arial" pitchFamily="34" charset="0"/>
              <a:buChar char="•"/>
            </a:pPr>
            <a:r>
              <a:rPr lang="en-US" sz="1400" dirty="0">
                <a:solidFill>
                  <a:prstClr val="white"/>
                </a:solidFill>
                <a:latin typeface="Arial"/>
              </a:rPr>
              <a:t>Enhanced monitoring </a:t>
            </a:r>
            <a:r>
              <a:rPr lang="en-US" sz="1400" dirty="0" smtClean="0">
                <a:solidFill>
                  <a:prstClr val="white"/>
                </a:solidFill>
                <a:latin typeface="Arial"/>
              </a:rPr>
              <a:t/>
            </a:r>
            <a:br>
              <a:rPr lang="en-US" sz="1400" dirty="0" smtClean="0">
                <a:solidFill>
                  <a:prstClr val="white"/>
                </a:solidFill>
                <a:latin typeface="Arial"/>
              </a:rPr>
            </a:br>
            <a:r>
              <a:rPr lang="en-US" sz="1400" dirty="0" smtClean="0">
                <a:solidFill>
                  <a:prstClr val="white"/>
                </a:solidFill>
                <a:latin typeface="Arial"/>
              </a:rPr>
              <a:t>&amp; </a:t>
            </a:r>
            <a:r>
              <a:rPr lang="en-US" sz="1400" dirty="0">
                <a:solidFill>
                  <a:prstClr val="white"/>
                </a:solidFill>
                <a:latin typeface="Arial"/>
              </a:rPr>
              <a:t>tool support</a:t>
            </a:r>
          </a:p>
        </p:txBody>
      </p:sp>
      <p:sp>
        <p:nvSpPr>
          <p:cNvPr id="42" name="Rectangle 41"/>
          <p:cNvSpPr/>
          <p:nvPr/>
        </p:nvSpPr>
        <p:spPr>
          <a:xfrm>
            <a:off x="274267" y="274401"/>
            <a:ext cx="11445448" cy="1439681"/>
          </a:xfrm>
          <a:prstGeom prst="rect">
            <a:avLst/>
          </a:prstGeom>
        </p:spPr>
        <p:txBody>
          <a:bodyPr wrap="square" lIns="145267" tIns="72634" rIns="145267" bIns="72634">
            <a:spAutoFit/>
          </a:bodyPr>
          <a:lstStyle/>
          <a:p>
            <a:r>
              <a:rPr lang="en-US" sz="3200" b="1" dirty="0" smtClean="0">
                <a:solidFill>
                  <a:prstClr val="white"/>
                </a:solidFill>
                <a:latin typeface="Arial"/>
                <a:cs typeface="Arial"/>
              </a:rPr>
              <a:t>Introducing SAP </a:t>
            </a:r>
            <a:r>
              <a:rPr lang="en-US" sz="3200" b="1" dirty="0">
                <a:solidFill>
                  <a:prstClr val="white"/>
                </a:solidFill>
                <a:latin typeface="Arial"/>
                <a:cs typeface="Arial"/>
              </a:rPr>
              <a:t>ASE 16</a:t>
            </a:r>
            <a:br>
              <a:rPr lang="en-US" sz="3200" b="1" dirty="0">
                <a:solidFill>
                  <a:prstClr val="white"/>
                </a:solidFill>
                <a:latin typeface="Arial"/>
                <a:cs typeface="Arial"/>
              </a:rPr>
            </a:br>
            <a:r>
              <a:rPr lang="en-US" sz="2000" dirty="0" smtClean="0">
                <a:solidFill>
                  <a:srgbClr val="FFFFFF"/>
                </a:solidFill>
                <a:latin typeface="Arial"/>
                <a:cs typeface="Arial"/>
              </a:rPr>
              <a:t>Extreme Transaction Performance</a:t>
            </a:r>
            <a:endParaRPr lang="en-US" sz="2000" dirty="0">
              <a:solidFill>
                <a:srgbClr val="FFFFFF"/>
              </a:solidFill>
              <a:latin typeface="Arial"/>
              <a:cs typeface="Arial"/>
            </a:endParaRPr>
          </a:p>
          <a:p>
            <a:endParaRPr lang="en-US" sz="3200" b="1" dirty="0">
              <a:solidFill>
                <a:prstClr val="white"/>
              </a:solidFill>
              <a:latin typeface="Arial"/>
              <a:cs typeface="Arial"/>
            </a:endParaRPr>
          </a:p>
        </p:txBody>
      </p:sp>
      <p:pic>
        <p:nvPicPr>
          <p:cNvPr id="43" name="Picture 42" descr="army knife_272440_v_srgb_s_gl.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841" y="2046322"/>
            <a:ext cx="1027793" cy="965651"/>
          </a:xfrm>
          <a:prstGeom prst="rect">
            <a:avLst/>
          </a:prstGeom>
        </p:spPr>
      </p:pic>
      <p:pic>
        <p:nvPicPr>
          <p:cNvPr id="44" name="Picture 43" descr="army knife_272440_v_srgb_s_g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1249" y="2104257"/>
            <a:ext cx="1143328" cy="965650"/>
          </a:xfrm>
          <a:prstGeom prst="rect">
            <a:avLst/>
          </a:prstGeom>
        </p:spPr>
      </p:pic>
      <p:pic>
        <p:nvPicPr>
          <p:cNvPr id="45" name="Picture 44" descr="army knife_272440_v_srgb_s_gl.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0180" y="1966682"/>
            <a:ext cx="1086409" cy="1075391"/>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65220" y="1996793"/>
            <a:ext cx="1016925" cy="1015169"/>
          </a:xfrm>
          <a:prstGeom prst="rect">
            <a:avLst/>
          </a:prstGeom>
        </p:spPr>
      </p:pic>
    </p:spTree>
    <p:extLst>
      <p:ext uri="{BB962C8B-B14F-4D97-AF65-F5344CB8AC3E}">
        <p14:creationId xmlns:p14="http://schemas.microsoft.com/office/powerpoint/2010/main" val="1507643384"/>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this picture???</a:t>
            </a:r>
            <a:endParaRPr lang="en-US" dirty="0"/>
          </a:p>
        </p:txBody>
      </p:sp>
      <p:grpSp>
        <p:nvGrpSpPr>
          <p:cNvPr id="3" name="Group 635"/>
          <p:cNvGrpSpPr>
            <a:grpSpLocks/>
          </p:cNvGrpSpPr>
          <p:nvPr/>
        </p:nvGrpSpPr>
        <p:grpSpPr bwMode="auto">
          <a:xfrm>
            <a:off x="4187031" y="3407569"/>
            <a:ext cx="4773613" cy="300038"/>
            <a:chOff x="1387" y="1967"/>
            <a:chExt cx="3007" cy="189"/>
          </a:xfrm>
        </p:grpSpPr>
        <p:sp>
          <p:nvSpPr>
            <p:cNvPr id="4" name="Rectangle 43"/>
            <p:cNvSpPr>
              <a:spLocks noChangeArrowheads="1"/>
            </p:cNvSpPr>
            <p:nvPr/>
          </p:nvSpPr>
          <p:spPr bwMode="auto">
            <a:xfrm>
              <a:off x="1387" y="1981"/>
              <a:ext cx="3007" cy="161"/>
            </a:xfrm>
            <a:prstGeom prst="rect">
              <a:avLst/>
            </a:prstGeom>
            <a:gradFill rotWithShape="0">
              <a:gsLst>
                <a:gs pos="0">
                  <a:srgbClr val="AF00EE"/>
                </a:gs>
                <a:gs pos="100000">
                  <a:srgbClr val="AF00EE">
                    <a:gamma/>
                    <a:shade val="49804"/>
                    <a:invGamma/>
                  </a:srgbClr>
                </a:gs>
              </a:gsLst>
              <a:lin ang="5400000" scaled="1"/>
            </a:gradFill>
            <a:ln w="12700">
              <a:solidFill>
                <a:schemeClr val="tx1"/>
              </a:solidFill>
              <a:miter lim="800000"/>
              <a:headEnd/>
              <a:tailEnd/>
            </a:ln>
            <a:effectLst/>
          </p:spPr>
          <p:txBody>
            <a:bodyPr wrap="none" anchor="ctr"/>
            <a:lstStyle/>
            <a:p>
              <a:endParaRPr lang="en-US"/>
            </a:p>
          </p:txBody>
        </p:sp>
        <p:sp>
          <p:nvSpPr>
            <p:cNvPr id="5" name="Rectangle 44"/>
            <p:cNvSpPr>
              <a:spLocks noChangeArrowheads="1"/>
            </p:cNvSpPr>
            <p:nvPr/>
          </p:nvSpPr>
          <p:spPr bwMode="auto">
            <a:xfrm>
              <a:off x="1681" y="1967"/>
              <a:ext cx="2419" cy="189"/>
            </a:xfrm>
            <a:prstGeom prst="rect">
              <a:avLst/>
            </a:prstGeom>
            <a:noFill/>
            <a:ln w="9525">
              <a:noFill/>
              <a:miter lim="800000"/>
              <a:headEnd/>
              <a:tailEnd/>
            </a:ln>
            <a:effectLst/>
          </p:spPr>
          <p:txBody>
            <a:bodyPr wrap="none" lIns="79375" tIns="39688" rIns="79375" bIns="39688">
              <a:spAutoFit/>
            </a:bodyPr>
            <a:lstStyle/>
            <a:p>
              <a:pPr defTabSz="733425" eaLnBrk="0" hangingPunct="0">
                <a:lnSpc>
                  <a:spcPct val="90000"/>
                </a:lnSpc>
              </a:pPr>
              <a:r>
                <a:rPr lang="en-US" sz="1600" b="1">
                  <a:solidFill>
                    <a:srgbClr val="FFFF66"/>
                  </a:solidFill>
                </a:rPr>
                <a:t>Shared Executable (Program Memory)</a:t>
              </a:r>
            </a:p>
          </p:txBody>
        </p:sp>
      </p:grpSp>
      <p:grpSp>
        <p:nvGrpSpPr>
          <p:cNvPr id="6" name="Group 45"/>
          <p:cNvGrpSpPr>
            <a:grpSpLocks/>
          </p:cNvGrpSpPr>
          <p:nvPr/>
        </p:nvGrpSpPr>
        <p:grpSpPr bwMode="auto">
          <a:xfrm>
            <a:off x="4221956" y="1635919"/>
            <a:ext cx="4730750" cy="331788"/>
            <a:chOff x="1399" y="851"/>
            <a:chExt cx="2980" cy="209"/>
          </a:xfrm>
        </p:grpSpPr>
        <p:sp>
          <p:nvSpPr>
            <p:cNvPr id="7" name="Rectangle 46"/>
            <p:cNvSpPr>
              <a:spLocks noChangeArrowheads="1"/>
            </p:cNvSpPr>
            <p:nvPr/>
          </p:nvSpPr>
          <p:spPr bwMode="auto">
            <a:xfrm>
              <a:off x="1399" y="851"/>
              <a:ext cx="2980" cy="201"/>
            </a:xfrm>
            <a:prstGeom prst="rect">
              <a:avLst/>
            </a:prstGeom>
            <a:gradFill rotWithShape="0">
              <a:gsLst>
                <a:gs pos="0">
                  <a:srgbClr val="005852"/>
                </a:gs>
                <a:gs pos="50000">
                  <a:srgbClr val="005852">
                    <a:gamma/>
                    <a:tint val="89804"/>
                    <a:invGamma/>
                  </a:srgbClr>
                </a:gs>
                <a:gs pos="100000">
                  <a:srgbClr val="005852"/>
                </a:gs>
              </a:gsLst>
              <a:lin ang="5400000" scaled="1"/>
            </a:gradFill>
            <a:ln w="12700">
              <a:solidFill>
                <a:schemeClr val="bg2"/>
              </a:solidFill>
              <a:miter lim="800000"/>
              <a:headEnd/>
              <a:tailEnd/>
            </a:ln>
            <a:effectLst/>
          </p:spPr>
          <p:txBody>
            <a:bodyPr wrap="none" anchor="ctr"/>
            <a:lstStyle/>
            <a:p>
              <a:endParaRPr lang="en-US"/>
            </a:p>
          </p:txBody>
        </p:sp>
        <p:sp>
          <p:nvSpPr>
            <p:cNvPr id="8" name="Rectangle 47"/>
            <p:cNvSpPr>
              <a:spLocks noChangeArrowheads="1"/>
            </p:cNvSpPr>
            <p:nvPr/>
          </p:nvSpPr>
          <p:spPr bwMode="auto">
            <a:xfrm>
              <a:off x="2266" y="871"/>
              <a:ext cx="1196" cy="189"/>
            </a:xfrm>
            <a:prstGeom prst="rect">
              <a:avLst/>
            </a:prstGeom>
            <a:noFill/>
            <a:ln w="9525">
              <a:noFill/>
              <a:miter lim="800000"/>
              <a:headEnd/>
              <a:tailEnd/>
            </a:ln>
            <a:effectLst/>
          </p:spPr>
          <p:txBody>
            <a:bodyPr wrap="none" lIns="79375" tIns="39688" rIns="79375" bIns="39688">
              <a:spAutoFit/>
            </a:bodyPr>
            <a:lstStyle/>
            <a:p>
              <a:pPr defTabSz="733425" eaLnBrk="0" hangingPunct="0">
                <a:lnSpc>
                  <a:spcPct val="90000"/>
                </a:lnSpc>
              </a:pPr>
              <a:r>
                <a:rPr lang="en-US" sz="1600" b="1">
                  <a:solidFill>
                    <a:srgbClr val="FFFF66"/>
                  </a:solidFill>
                </a:rPr>
                <a:t>Operating System</a:t>
              </a:r>
            </a:p>
          </p:txBody>
        </p:sp>
      </p:grpSp>
      <p:pic>
        <p:nvPicPr>
          <p:cNvPr id="9" name="Picture 6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01331" y="2134394"/>
            <a:ext cx="1211263" cy="1185863"/>
          </a:xfrm>
          <a:prstGeom prst="rect">
            <a:avLst/>
          </a:prstGeom>
          <a:noFill/>
        </p:spPr>
      </p:pic>
      <p:sp>
        <p:nvSpPr>
          <p:cNvPr id="10" name="Rectangle 50"/>
          <p:cNvSpPr>
            <a:spLocks noChangeArrowheads="1"/>
          </p:cNvSpPr>
          <p:nvPr/>
        </p:nvSpPr>
        <p:spPr bwMode="auto">
          <a:xfrm>
            <a:off x="4379119" y="1977232"/>
            <a:ext cx="1004887" cy="300037"/>
          </a:xfrm>
          <a:prstGeom prst="rect">
            <a:avLst/>
          </a:prstGeom>
          <a:noFill/>
          <a:ln w="9525">
            <a:noFill/>
            <a:miter lim="800000"/>
            <a:headEnd/>
            <a:tailEnd/>
          </a:ln>
          <a:effectLst/>
        </p:spPr>
        <p:txBody>
          <a:bodyPr lIns="79375" tIns="39688" rIns="79375" bIns="39688">
            <a:spAutoFit/>
          </a:bodyPr>
          <a:lstStyle/>
          <a:p>
            <a:pPr algn="ctr" defTabSz="733425" eaLnBrk="0" hangingPunct="0">
              <a:lnSpc>
                <a:spcPct val="90000"/>
              </a:lnSpc>
            </a:pPr>
            <a:r>
              <a:rPr lang="en-US" sz="1600" b="1">
                <a:solidFill>
                  <a:schemeClr val="accent2"/>
                </a:solidFill>
              </a:rPr>
              <a:t>Engine 0</a:t>
            </a:r>
          </a:p>
        </p:txBody>
      </p:sp>
      <p:sp>
        <p:nvSpPr>
          <p:cNvPr id="11" name="Rectangle 51"/>
          <p:cNvSpPr>
            <a:spLocks noChangeArrowheads="1"/>
          </p:cNvSpPr>
          <p:nvPr/>
        </p:nvSpPr>
        <p:spPr bwMode="auto">
          <a:xfrm>
            <a:off x="4371181" y="2282032"/>
            <a:ext cx="1055688" cy="887412"/>
          </a:xfrm>
          <a:prstGeom prst="rect">
            <a:avLst/>
          </a:prstGeom>
          <a:solidFill>
            <a:schemeClr val="tx2">
              <a:alpha val="30000"/>
            </a:schemeClr>
          </a:solidFill>
          <a:ln w="12700">
            <a:noFill/>
            <a:miter lim="800000"/>
            <a:headEnd/>
            <a:tailEnd/>
          </a:ln>
          <a:effectLst/>
        </p:spPr>
        <p:txBody>
          <a:bodyPr wrap="none" anchor="ctr"/>
          <a:lstStyle/>
          <a:p>
            <a:endParaRPr lang="en-US"/>
          </a:p>
        </p:txBody>
      </p:sp>
      <p:sp>
        <p:nvSpPr>
          <p:cNvPr id="12" name="Rectangle 52"/>
          <p:cNvSpPr>
            <a:spLocks noChangeArrowheads="1"/>
          </p:cNvSpPr>
          <p:nvPr/>
        </p:nvSpPr>
        <p:spPr bwMode="auto">
          <a:xfrm>
            <a:off x="4372769" y="2318544"/>
            <a:ext cx="1039812" cy="352425"/>
          </a:xfrm>
          <a:prstGeom prst="rect">
            <a:avLst/>
          </a:prstGeom>
          <a:noFill/>
          <a:ln w="9525">
            <a:noFill/>
            <a:miter lim="800000"/>
            <a:headEnd/>
            <a:tailEnd/>
          </a:ln>
          <a:effectLst/>
        </p:spPr>
        <p:txBody>
          <a:bodyPr wrap="none" lIns="79375" tIns="39688" rIns="79375" bIns="39688">
            <a:spAutoFit/>
          </a:bodyPr>
          <a:lstStyle/>
          <a:p>
            <a:pPr defTabSz="733425" eaLnBrk="0" hangingPunct="0">
              <a:lnSpc>
                <a:spcPct val="90000"/>
              </a:lnSpc>
            </a:pPr>
            <a:r>
              <a:rPr lang="en-US" sz="1000">
                <a:solidFill>
                  <a:srgbClr val="FFFF00"/>
                </a:solidFill>
              </a:rPr>
              <a:t>Registers</a:t>
            </a:r>
          </a:p>
          <a:p>
            <a:pPr defTabSz="733425" eaLnBrk="0" hangingPunct="0">
              <a:lnSpc>
                <a:spcPct val="90000"/>
              </a:lnSpc>
            </a:pPr>
            <a:r>
              <a:rPr lang="en-US" sz="1000">
                <a:solidFill>
                  <a:srgbClr val="FFFF00"/>
                </a:solidFill>
              </a:rPr>
              <a:t>File Descriptors</a:t>
            </a:r>
          </a:p>
        </p:txBody>
      </p:sp>
      <p:sp>
        <p:nvSpPr>
          <p:cNvPr id="13" name="Rectangle 53"/>
          <p:cNvSpPr>
            <a:spLocks noChangeArrowheads="1"/>
          </p:cNvSpPr>
          <p:nvPr/>
        </p:nvSpPr>
        <p:spPr bwMode="auto">
          <a:xfrm>
            <a:off x="4610894" y="2969419"/>
            <a:ext cx="628650" cy="215900"/>
          </a:xfrm>
          <a:prstGeom prst="rect">
            <a:avLst/>
          </a:prstGeom>
          <a:noFill/>
          <a:ln w="9525">
            <a:noFill/>
            <a:miter lim="800000"/>
            <a:headEnd/>
            <a:tailEnd/>
          </a:ln>
          <a:effectLst/>
        </p:spPr>
        <p:txBody>
          <a:bodyPr wrap="none" lIns="79375" tIns="39688" rIns="79375" bIns="39688">
            <a:spAutoFit/>
          </a:bodyPr>
          <a:lstStyle/>
          <a:p>
            <a:pPr defTabSz="733425" eaLnBrk="0" hangingPunct="0">
              <a:lnSpc>
                <a:spcPct val="90000"/>
              </a:lnSpc>
            </a:pPr>
            <a:r>
              <a:rPr lang="en-US" sz="1000">
                <a:solidFill>
                  <a:srgbClr val="FFFF00"/>
                </a:solidFill>
              </a:rPr>
              <a:t>Running</a:t>
            </a:r>
          </a:p>
        </p:txBody>
      </p:sp>
      <p:sp>
        <p:nvSpPr>
          <p:cNvPr id="14" name="AutoShape 54"/>
          <p:cNvSpPr>
            <a:spLocks noChangeArrowheads="1"/>
          </p:cNvSpPr>
          <p:nvPr/>
        </p:nvSpPr>
        <p:spPr bwMode="auto">
          <a:xfrm>
            <a:off x="4726781" y="2620169"/>
            <a:ext cx="384175" cy="355600"/>
          </a:xfrm>
          <a:prstGeom prst="triangle">
            <a:avLst>
              <a:gd name="adj" fmla="val 49958"/>
            </a:avLst>
          </a:prstGeom>
          <a:solidFill>
            <a:srgbClr val="FFFF66"/>
          </a:solidFill>
          <a:ln w="12700">
            <a:solidFill>
              <a:schemeClr val="accent2"/>
            </a:solidFill>
            <a:miter lim="800000"/>
            <a:headEnd/>
            <a:tailEnd/>
          </a:ln>
          <a:effectLst/>
        </p:spPr>
        <p:txBody>
          <a:bodyPr wrap="none" anchor="ctr"/>
          <a:lstStyle/>
          <a:p>
            <a:pPr algn="ctr"/>
            <a:r>
              <a:rPr lang="en-US"/>
              <a:t>2</a:t>
            </a:r>
          </a:p>
        </p:txBody>
      </p:sp>
      <p:sp>
        <p:nvSpPr>
          <p:cNvPr id="15" name="Rectangle 75"/>
          <p:cNvSpPr>
            <a:spLocks noChangeArrowheads="1"/>
          </p:cNvSpPr>
          <p:nvPr/>
        </p:nvSpPr>
        <p:spPr bwMode="auto">
          <a:xfrm>
            <a:off x="2513806" y="3767932"/>
            <a:ext cx="8208963" cy="2525712"/>
          </a:xfrm>
          <a:prstGeom prst="rect">
            <a:avLst/>
          </a:prstGeom>
          <a:gradFill rotWithShape="0">
            <a:gsLst>
              <a:gs pos="0">
                <a:srgbClr val="973EA9"/>
              </a:gs>
              <a:gs pos="100000">
                <a:srgbClr val="973EA9">
                  <a:gamma/>
                  <a:shade val="69804"/>
                  <a:invGamma/>
                </a:srgbClr>
              </a:gs>
            </a:gsLst>
            <a:path path="shape">
              <a:fillToRect l="50000" t="50000" r="50000" b="50000"/>
            </a:path>
          </a:gradFill>
          <a:ln w="12700">
            <a:solidFill>
              <a:schemeClr val="tx1"/>
            </a:solidFill>
            <a:miter lim="800000"/>
            <a:headEnd/>
            <a:tailEnd/>
          </a:ln>
          <a:effectLst/>
        </p:spPr>
        <p:txBody>
          <a:bodyPr wrap="none" anchor="ctr"/>
          <a:lstStyle/>
          <a:p>
            <a:endParaRPr lang="en-US"/>
          </a:p>
        </p:txBody>
      </p:sp>
      <p:sp>
        <p:nvSpPr>
          <p:cNvPr id="16" name="Rectangle 76"/>
          <p:cNvSpPr>
            <a:spLocks noChangeArrowheads="1"/>
          </p:cNvSpPr>
          <p:nvPr/>
        </p:nvSpPr>
        <p:spPr bwMode="auto">
          <a:xfrm>
            <a:off x="5885656" y="4114007"/>
            <a:ext cx="1187450" cy="2027237"/>
          </a:xfrm>
          <a:prstGeom prst="rect">
            <a:avLst/>
          </a:prstGeom>
          <a:gradFill rotWithShape="0">
            <a:gsLst>
              <a:gs pos="0">
                <a:srgbClr val="009688">
                  <a:gamma/>
                  <a:shade val="69804"/>
                  <a:invGamma/>
                </a:srgbClr>
              </a:gs>
              <a:gs pos="100000">
                <a:srgbClr val="009688"/>
              </a:gs>
            </a:gsLst>
            <a:path path="shape">
              <a:fillToRect l="50000" t="50000" r="50000" b="50000"/>
            </a:path>
          </a:gradFill>
          <a:ln w="12700">
            <a:solidFill>
              <a:srgbClr val="009688"/>
            </a:solidFill>
            <a:miter lim="800000"/>
            <a:headEnd/>
            <a:tailEnd/>
          </a:ln>
          <a:effectLst/>
        </p:spPr>
        <p:txBody>
          <a:bodyPr wrap="none" anchor="ctr"/>
          <a:lstStyle/>
          <a:p>
            <a:pPr algn="ctr"/>
            <a:endParaRPr lang="en-US"/>
          </a:p>
        </p:txBody>
      </p:sp>
      <p:sp>
        <p:nvSpPr>
          <p:cNvPr id="17" name="Rectangle 77"/>
          <p:cNvSpPr>
            <a:spLocks noChangeArrowheads="1"/>
          </p:cNvSpPr>
          <p:nvPr/>
        </p:nvSpPr>
        <p:spPr bwMode="auto">
          <a:xfrm>
            <a:off x="5853906" y="4175919"/>
            <a:ext cx="1150938" cy="258763"/>
          </a:xfrm>
          <a:prstGeom prst="rect">
            <a:avLst/>
          </a:prstGeom>
          <a:noFill/>
          <a:ln w="9525">
            <a:noFill/>
            <a:miter lim="800000"/>
            <a:headEnd/>
            <a:tailEnd/>
          </a:ln>
          <a:effectLst/>
        </p:spPr>
        <p:txBody>
          <a:bodyPr lIns="79375" tIns="39688" rIns="79375" bIns="39688">
            <a:spAutoFit/>
          </a:bodyPr>
          <a:lstStyle/>
          <a:p>
            <a:pPr algn="ctr" defTabSz="733425" eaLnBrk="0" hangingPunct="0">
              <a:lnSpc>
                <a:spcPct val="90000"/>
              </a:lnSpc>
            </a:pPr>
            <a:r>
              <a:rPr lang="en-US" sz="1300" b="1">
                <a:solidFill>
                  <a:srgbClr val="FFFF66"/>
                </a:solidFill>
              </a:rPr>
              <a:t>Run Queues</a:t>
            </a:r>
          </a:p>
        </p:txBody>
      </p:sp>
      <p:sp>
        <p:nvSpPr>
          <p:cNvPr id="18" name="Rectangle 78"/>
          <p:cNvSpPr>
            <a:spLocks noChangeArrowheads="1"/>
          </p:cNvSpPr>
          <p:nvPr/>
        </p:nvSpPr>
        <p:spPr bwMode="auto">
          <a:xfrm>
            <a:off x="7125494" y="4114007"/>
            <a:ext cx="974725" cy="2027237"/>
          </a:xfrm>
          <a:prstGeom prst="rect">
            <a:avLst/>
          </a:prstGeom>
          <a:gradFill rotWithShape="0">
            <a:gsLst>
              <a:gs pos="0">
                <a:srgbClr val="009688">
                  <a:gamma/>
                  <a:shade val="69804"/>
                  <a:invGamma/>
                </a:srgbClr>
              </a:gs>
              <a:gs pos="100000">
                <a:srgbClr val="009688"/>
              </a:gs>
            </a:gsLst>
            <a:path path="shape">
              <a:fillToRect l="50000" t="50000" r="50000" b="50000"/>
            </a:path>
          </a:gradFill>
          <a:ln w="12700">
            <a:solidFill>
              <a:srgbClr val="009688"/>
            </a:solidFill>
            <a:miter lim="800000"/>
            <a:headEnd/>
            <a:tailEnd/>
          </a:ln>
          <a:effectLst/>
        </p:spPr>
        <p:txBody>
          <a:bodyPr wrap="none" anchor="ctr"/>
          <a:lstStyle/>
          <a:p>
            <a:endParaRPr lang="en-US"/>
          </a:p>
        </p:txBody>
      </p:sp>
      <p:sp>
        <p:nvSpPr>
          <p:cNvPr id="19" name="Rectangle 79"/>
          <p:cNvSpPr>
            <a:spLocks noChangeArrowheads="1"/>
          </p:cNvSpPr>
          <p:nvPr/>
        </p:nvSpPr>
        <p:spPr bwMode="auto">
          <a:xfrm>
            <a:off x="7262019" y="4128294"/>
            <a:ext cx="674687" cy="438150"/>
          </a:xfrm>
          <a:prstGeom prst="rect">
            <a:avLst/>
          </a:prstGeom>
          <a:noFill/>
          <a:ln w="9525">
            <a:noFill/>
            <a:miter lim="800000"/>
            <a:headEnd/>
            <a:tailEnd/>
          </a:ln>
          <a:effectLst/>
        </p:spPr>
        <p:txBody>
          <a:bodyPr wrap="none" lIns="79375" tIns="39688" rIns="79375" bIns="39688">
            <a:spAutoFit/>
          </a:bodyPr>
          <a:lstStyle/>
          <a:p>
            <a:pPr algn="ctr" defTabSz="733425" eaLnBrk="0" hangingPunct="0">
              <a:lnSpc>
                <a:spcPct val="90000"/>
              </a:lnSpc>
            </a:pPr>
            <a:r>
              <a:rPr lang="en-US" sz="1300" b="1">
                <a:solidFill>
                  <a:srgbClr val="FFFF66"/>
                </a:solidFill>
              </a:rPr>
              <a:t>Sleep</a:t>
            </a:r>
          </a:p>
          <a:p>
            <a:pPr algn="ctr" defTabSz="733425" eaLnBrk="0" hangingPunct="0">
              <a:lnSpc>
                <a:spcPct val="90000"/>
              </a:lnSpc>
            </a:pPr>
            <a:r>
              <a:rPr lang="en-US" sz="1300" b="1">
                <a:solidFill>
                  <a:srgbClr val="FFFF66"/>
                </a:solidFill>
              </a:rPr>
              <a:t>Queue</a:t>
            </a:r>
          </a:p>
        </p:txBody>
      </p:sp>
      <p:sp>
        <p:nvSpPr>
          <p:cNvPr id="20" name="Rectangle 80"/>
          <p:cNvSpPr>
            <a:spLocks noChangeArrowheads="1"/>
          </p:cNvSpPr>
          <p:nvPr/>
        </p:nvSpPr>
        <p:spPr bwMode="auto">
          <a:xfrm>
            <a:off x="7533481" y="4568032"/>
            <a:ext cx="519113" cy="409575"/>
          </a:xfrm>
          <a:prstGeom prst="rect">
            <a:avLst/>
          </a:prstGeom>
          <a:noFill/>
          <a:ln w="9525">
            <a:noFill/>
            <a:miter lim="800000"/>
            <a:headEnd/>
            <a:tailEnd/>
          </a:ln>
          <a:effectLst/>
        </p:spPr>
        <p:txBody>
          <a:bodyPr wrap="none" lIns="79375" tIns="39688" rIns="79375" bIns="39688">
            <a:spAutoFit/>
          </a:bodyPr>
          <a:lstStyle/>
          <a:p>
            <a:pPr algn="ctr" defTabSz="733425" eaLnBrk="0" hangingPunct="0">
              <a:lnSpc>
                <a:spcPct val="90000"/>
              </a:lnSpc>
            </a:pPr>
            <a:r>
              <a:rPr lang="en-US" sz="1200">
                <a:solidFill>
                  <a:srgbClr val="FFFF66"/>
                </a:solidFill>
              </a:rPr>
              <a:t>lock</a:t>
            </a:r>
          </a:p>
          <a:p>
            <a:pPr algn="ctr" defTabSz="733425" eaLnBrk="0" hangingPunct="0">
              <a:lnSpc>
                <a:spcPct val="90000"/>
              </a:lnSpc>
            </a:pPr>
            <a:r>
              <a:rPr lang="en-US" sz="1200">
                <a:solidFill>
                  <a:srgbClr val="FFFF66"/>
                </a:solidFill>
              </a:rPr>
              <a:t>sleep</a:t>
            </a:r>
          </a:p>
        </p:txBody>
      </p:sp>
      <p:sp>
        <p:nvSpPr>
          <p:cNvPr id="21" name="Rectangle 81"/>
          <p:cNvSpPr>
            <a:spLocks noChangeArrowheads="1"/>
          </p:cNvSpPr>
          <p:nvPr/>
        </p:nvSpPr>
        <p:spPr bwMode="auto">
          <a:xfrm>
            <a:off x="7558881" y="5034757"/>
            <a:ext cx="428625" cy="409575"/>
          </a:xfrm>
          <a:prstGeom prst="rect">
            <a:avLst/>
          </a:prstGeom>
          <a:noFill/>
          <a:ln w="9525">
            <a:noFill/>
            <a:miter lim="800000"/>
            <a:headEnd/>
            <a:tailEnd/>
          </a:ln>
          <a:effectLst/>
        </p:spPr>
        <p:txBody>
          <a:bodyPr wrap="none" lIns="79375" tIns="39688" rIns="79375" bIns="39688">
            <a:spAutoFit/>
          </a:bodyPr>
          <a:lstStyle/>
          <a:p>
            <a:pPr algn="ctr" defTabSz="733425" eaLnBrk="0" hangingPunct="0">
              <a:lnSpc>
                <a:spcPct val="90000"/>
              </a:lnSpc>
            </a:pPr>
            <a:r>
              <a:rPr lang="en-US" sz="1200">
                <a:solidFill>
                  <a:srgbClr val="FFFF66"/>
                </a:solidFill>
              </a:rPr>
              <a:t>disk</a:t>
            </a:r>
          </a:p>
          <a:p>
            <a:pPr algn="ctr" defTabSz="733425" eaLnBrk="0" hangingPunct="0">
              <a:lnSpc>
                <a:spcPct val="90000"/>
              </a:lnSpc>
            </a:pPr>
            <a:r>
              <a:rPr lang="en-US" sz="1200">
                <a:solidFill>
                  <a:srgbClr val="FFFF66"/>
                </a:solidFill>
              </a:rPr>
              <a:t>I/O</a:t>
            </a:r>
          </a:p>
        </p:txBody>
      </p:sp>
      <p:sp>
        <p:nvSpPr>
          <p:cNvPr id="22" name="Rectangle 82"/>
          <p:cNvSpPr>
            <a:spLocks noChangeArrowheads="1"/>
          </p:cNvSpPr>
          <p:nvPr/>
        </p:nvSpPr>
        <p:spPr bwMode="auto">
          <a:xfrm>
            <a:off x="8163719" y="4067969"/>
            <a:ext cx="2455862" cy="1031875"/>
          </a:xfrm>
          <a:prstGeom prst="rect">
            <a:avLst/>
          </a:prstGeom>
          <a:gradFill rotWithShape="0">
            <a:gsLst>
              <a:gs pos="0">
                <a:srgbClr val="009688">
                  <a:gamma/>
                  <a:shade val="69804"/>
                  <a:invGamma/>
                </a:srgbClr>
              </a:gs>
              <a:gs pos="100000">
                <a:srgbClr val="009688"/>
              </a:gs>
            </a:gsLst>
            <a:path path="shape">
              <a:fillToRect l="50000" t="50000" r="50000" b="50000"/>
            </a:path>
          </a:gradFill>
          <a:ln w="12700">
            <a:solidFill>
              <a:srgbClr val="009688"/>
            </a:solidFill>
            <a:miter lim="800000"/>
            <a:headEnd/>
            <a:tailEnd/>
          </a:ln>
          <a:effectLst/>
        </p:spPr>
        <p:txBody>
          <a:bodyPr wrap="none" anchor="ctr"/>
          <a:lstStyle/>
          <a:p>
            <a:endParaRPr lang="en-US"/>
          </a:p>
        </p:txBody>
      </p:sp>
      <p:sp>
        <p:nvSpPr>
          <p:cNvPr id="23" name="Rectangle 83"/>
          <p:cNvSpPr>
            <a:spLocks noChangeArrowheads="1"/>
          </p:cNvSpPr>
          <p:nvPr/>
        </p:nvSpPr>
        <p:spPr bwMode="auto">
          <a:xfrm>
            <a:off x="8157369" y="4090194"/>
            <a:ext cx="1211262" cy="271463"/>
          </a:xfrm>
          <a:prstGeom prst="rect">
            <a:avLst/>
          </a:prstGeom>
          <a:noFill/>
          <a:ln w="9525">
            <a:noFill/>
            <a:miter lim="800000"/>
            <a:headEnd/>
            <a:tailEnd/>
          </a:ln>
          <a:effectLst/>
        </p:spPr>
        <p:txBody>
          <a:bodyPr wrap="none" lIns="79375" tIns="39688" rIns="79375" bIns="39688">
            <a:spAutoFit/>
          </a:bodyPr>
          <a:lstStyle/>
          <a:p>
            <a:pPr algn="ctr" defTabSz="733425" eaLnBrk="0" hangingPunct="0">
              <a:lnSpc>
                <a:spcPct val="90000"/>
              </a:lnSpc>
            </a:pPr>
            <a:r>
              <a:rPr lang="en-US" sz="1400" b="1">
                <a:solidFill>
                  <a:srgbClr val="FFFF66"/>
                </a:solidFill>
              </a:rPr>
              <a:t>Lock Chains</a:t>
            </a:r>
          </a:p>
        </p:txBody>
      </p:sp>
      <p:sp>
        <p:nvSpPr>
          <p:cNvPr id="24" name="Rectangle 84"/>
          <p:cNvSpPr>
            <a:spLocks noChangeArrowheads="1"/>
          </p:cNvSpPr>
          <p:nvPr/>
        </p:nvSpPr>
        <p:spPr bwMode="auto">
          <a:xfrm>
            <a:off x="8163719" y="5201444"/>
            <a:ext cx="2489200" cy="835025"/>
          </a:xfrm>
          <a:prstGeom prst="rect">
            <a:avLst/>
          </a:prstGeom>
          <a:gradFill rotWithShape="0">
            <a:gsLst>
              <a:gs pos="0">
                <a:srgbClr val="009688">
                  <a:gamma/>
                  <a:shade val="69804"/>
                  <a:invGamma/>
                </a:srgbClr>
              </a:gs>
              <a:gs pos="100000">
                <a:srgbClr val="009688"/>
              </a:gs>
            </a:gsLst>
            <a:path path="shape">
              <a:fillToRect l="50000" t="50000" r="50000" b="50000"/>
            </a:path>
          </a:gradFill>
          <a:ln w="12700">
            <a:solidFill>
              <a:srgbClr val="009688"/>
            </a:solidFill>
            <a:miter lim="800000"/>
            <a:headEnd/>
            <a:tailEnd/>
          </a:ln>
          <a:effectLst/>
        </p:spPr>
        <p:txBody>
          <a:bodyPr wrap="none" anchor="ctr"/>
          <a:lstStyle/>
          <a:p>
            <a:endParaRPr lang="en-US"/>
          </a:p>
        </p:txBody>
      </p:sp>
      <p:sp>
        <p:nvSpPr>
          <p:cNvPr id="25" name="Rectangle 85"/>
          <p:cNvSpPr>
            <a:spLocks noChangeArrowheads="1"/>
          </p:cNvSpPr>
          <p:nvPr/>
        </p:nvSpPr>
        <p:spPr bwMode="auto">
          <a:xfrm>
            <a:off x="8128794" y="5168107"/>
            <a:ext cx="1241425" cy="271462"/>
          </a:xfrm>
          <a:prstGeom prst="rect">
            <a:avLst/>
          </a:prstGeom>
          <a:noFill/>
          <a:ln w="9525">
            <a:noFill/>
            <a:miter lim="800000"/>
            <a:headEnd/>
            <a:tailEnd/>
          </a:ln>
          <a:effectLst/>
        </p:spPr>
        <p:txBody>
          <a:bodyPr wrap="none" lIns="79375" tIns="39688" rIns="79375" bIns="39688">
            <a:spAutoFit/>
          </a:bodyPr>
          <a:lstStyle/>
          <a:p>
            <a:pPr algn="ctr" defTabSz="733425" eaLnBrk="0" hangingPunct="0">
              <a:lnSpc>
                <a:spcPct val="90000"/>
              </a:lnSpc>
            </a:pPr>
            <a:r>
              <a:rPr lang="en-US" sz="1400" b="1">
                <a:solidFill>
                  <a:srgbClr val="FFFF66"/>
                </a:solidFill>
              </a:rPr>
              <a:t>Pending I/Os</a:t>
            </a:r>
          </a:p>
        </p:txBody>
      </p:sp>
      <p:sp>
        <p:nvSpPr>
          <p:cNvPr id="26" name="Rectangle 86"/>
          <p:cNvSpPr>
            <a:spLocks noChangeArrowheads="1"/>
          </p:cNvSpPr>
          <p:nvPr/>
        </p:nvSpPr>
        <p:spPr bwMode="auto">
          <a:xfrm>
            <a:off x="4672806" y="5496719"/>
            <a:ext cx="1101725" cy="644525"/>
          </a:xfrm>
          <a:prstGeom prst="rect">
            <a:avLst/>
          </a:prstGeom>
          <a:gradFill rotWithShape="0">
            <a:gsLst>
              <a:gs pos="0">
                <a:srgbClr val="009688">
                  <a:gamma/>
                  <a:shade val="69804"/>
                  <a:invGamma/>
                </a:srgbClr>
              </a:gs>
              <a:gs pos="100000">
                <a:srgbClr val="009688"/>
              </a:gs>
            </a:gsLst>
            <a:path path="shape">
              <a:fillToRect l="50000" t="50000" r="50000" b="50000"/>
            </a:path>
          </a:gradFill>
          <a:ln w="12700">
            <a:solidFill>
              <a:srgbClr val="009688"/>
            </a:solidFill>
            <a:miter lim="800000"/>
            <a:headEnd/>
            <a:tailEnd/>
          </a:ln>
          <a:effectLst/>
        </p:spPr>
        <p:txBody>
          <a:bodyPr wrap="none" anchor="ctr"/>
          <a:lstStyle/>
          <a:p>
            <a:endParaRPr lang="en-US"/>
          </a:p>
        </p:txBody>
      </p:sp>
      <p:sp>
        <p:nvSpPr>
          <p:cNvPr id="27" name="Rectangle 87"/>
          <p:cNvSpPr>
            <a:spLocks noChangeArrowheads="1"/>
          </p:cNvSpPr>
          <p:nvPr/>
        </p:nvSpPr>
        <p:spPr bwMode="auto">
          <a:xfrm>
            <a:off x="4645819" y="5612607"/>
            <a:ext cx="1279525" cy="258762"/>
          </a:xfrm>
          <a:prstGeom prst="rect">
            <a:avLst/>
          </a:prstGeom>
          <a:noFill/>
          <a:ln w="9525">
            <a:noFill/>
            <a:miter lim="800000"/>
            <a:headEnd/>
            <a:tailEnd/>
          </a:ln>
          <a:effectLst/>
        </p:spPr>
        <p:txBody>
          <a:bodyPr wrap="none" lIns="79375" tIns="39688" rIns="79375" bIns="39688">
            <a:spAutoFit/>
          </a:bodyPr>
          <a:lstStyle/>
          <a:p>
            <a:pPr defTabSz="733425" eaLnBrk="0" hangingPunct="0">
              <a:lnSpc>
                <a:spcPct val="90000"/>
              </a:lnSpc>
            </a:pPr>
            <a:r>
              <a:rPr lang="en-US" sz="1300" b="1">
                <a:solidFill>
                  <a:srgbClr val="FFFF66"/>
                </a:solidFill>
              </a:rPr>
              <a:t>Other Memory</a:t>
            </a:r>
          </a:p>
        </p:txBody>
      </p:sp>
      <p:sp>
        <p:nvSpPr>
          <p:cNvPr id="28" name="Rectangle 88"/>
          <p:cNvSpPr>
            <a:spLocks noChangeArrowheads="1"/>
          </p:cNvSpPr>
          <p:nvPr/>
        </p:nvSpPr>
        <p:spPr bwMode="auto">
          <a:xfrm>
            <a:off x="7557294" y="5558632"/>
            <a:ext cx="520700" cy="409575"/>
          </a:xfrm>
          <a:prstGeom prst="rect">
            <a:avLst/>
          </a:prstGeom>
          <a:noFill/>
          <a:ln w="9525">
            <a:noFill/>
            <a:miter lim="800000"/>
            <a:headEnd/>
            <a:tailEnd/>
          </a:ln>
          <a:effectLst/>
        </p:spPr>
        <p:txBody>
          <a:bodyPr wrap="none" lIns="79375" tIns="39688" rIns="79375" bIns="39688">
            <a:spAutoFit/>
          </a:bodyPr>
          <a:lstStyle/>
          <a:p>
            <a:pPr algn="ctr" defTabSz="733425" eaLnBrk="0" hangingPunct="0">
              <a:lnSpc>
                <a:spcPct val="90000"/>
              </a:lnSpc>
            </a:pPr>
            <a:r>
              <a:rPr lang="en-US" sz="1200">
                <a:solidFill>
                  <a:srgbClr val="FFFF66"/>
                </a:solidFill>
              </a:rPr>
              <a:t>send</a:t>
            </a:r>
          </a:p>
          <a:p>
            <a:pPr algn="ctr" defTabSz="733425" eaLnBrk="0" hangingPunct="0">
              <a:lnSpc>
                <a:spcPct val="90000"/>
              </a:lnSpc>
            </a:pPr>
            <a:r>
              <a:rPr lang="en-US" sz="1200">
                <a:solidFill>
                  <a:srgbClr val="FFFF66"/>
                </a:solidFill>
              </a:rPr>
              <a:t>sleep</a:t>
            </a:r>
          </a:p>
        </p:txBody>
      </p:sp>
      <p:sp>
        <p:nvSpPr>
          <p:cNvPr id="29" name="Rectangle 93"/>
          <p:cNvSpPr>
            <a:spLocks noChangeArrowheads="1"/>
          </p:cNvSpPr>
          <p:nvPr/>
        </p:nvSpPr>
        <p:spPr bwMode="auto">
          <a:xfrm>
            <a:off x="8251031" y="4355307"/>
            <a:ext cx="111125" cy="657225"/>
          </a:xfrm>
          <a:prstGeom prst="rect">
            <a:avLst/>
          </a:prstGeom>
          <a:solidFill>
            <a:srgbClr val="AF00EE"/>
          </a:solidFill>
          <a:ln w="12700">
            <a:solidFill>
              <a:schemeClr val="bg2"/>
            </a:solidFill>
            <a:miter lim="800000"/>
            <a:headEnd/>
            <a:tailEnd/>
          </a:ln>
          <a:effectLst/>
        </p:spPr>
        <p:txBody>
          <a:bodyPr wrap="none" anchor="ctr"/>
          <a:lstStyle/>
          <a:p>
            <a:endParaRPr lang="en-US"/>
          </a:p>
        </p:txBody>
      </p:sp>
      <p:sp>
        <p:nvSpPr>
          <p:cNvPr id="30" name="Rectangle 107"/>
          <p:cNvSpPr>
            <a:spLocks noChangeArrowheads="1"/>
          </p:cNvSpPr>
          <p:nvPr/>
        </p:nvSpPr>
        <p:spPr bwMode="auto">
          <a:xfrm>
            <a:off x="9143206" y="4348957"/>
            <a:ext cx="112713" cy="657225"/>
          </a:xfrm>
          <a:prstGeom prst="rect">
            <a:avLst/>
          </a:prstGeom>
          <a:solidFill>
            <a:srgbClr val="AF00EE"/>
          </a:solidFill>
          <a:ln w="12700">
            <a:solidFill>
              <a:schemeClr val="bg2"/>
            </a:solidFill>
            <a:miter lim="800000"/>
            <a:headEnd/>
            <a:tailEnd/>
          </a:ln>
          <a:effectLst/>
        </p:spPr>
        <p:txBody>
          <a:bodyPr wrap="none" anchor="ctr"/>
          <a:lstStyle/>
          <a:p>
            <a:endParaRPr lang="en-US"/>
          </a:p>
        </p:txBody>
      </p:sp>
      <p:sp>
        <p:nvSpPr>
          <p:cNvPr id="31" name="Rectangle 130"/>
          <p:cNvSpPr>
            <a:spLocks noChangeArrowheads="1"/>
          </p:cNvSpPr>
          <p:nvPr/>
        </p:nvSpPr>
        <p:spPr bwMode="auto">
          <a:xfrm>
            <a:off x="9829006" y="4350544"/>
            <a:ext cx="103188" cy="655638"/>
          </a:xfrm>
          <a:prstGeom prst="rect">
            <a:avLst/>
          </a:prstGeom>
          <a:solidFill>
            <a:srgbClr val="AF00EE"/>
          </a:solidFill>
          <a:ln w="12700">
            <a:solidFill>
              <a:schemeClr val="bg2"/>
            </a:solidFill>
            <a:miter lim="800000"/>
            <a:headEnd/>
            <a:tailEnd/>
          </a:ln>
          <a:effectLst/>
        </p:spPr>
        <p:txBody>
          <a:bodyPr wrap="none" anchor="ctr"/>
          <a:lstStyle/>
          <a:p>
            <a:endParaRPr lang="en-US"/>
          </a:p>
        </p:txBody>
      </p:sp>
      <p:sp>
        <p:nvSpPr>
          <p:cNvPr id="32" name="Rectangle 143"/>
          <p:cNvSpPr>
            <a:spLocks noChangeArrowheads="1"/>
          </p:cNvSpPr>
          <p:nvPr/>
        </p:nvSpPr>
        <p:spPr bwMode="auto">
          <a:xfrm>
            <a:off x="8190706" y="5431632"/>
            <a:ext cx="234950" cy="511175"/>
          </a:xfrm>
          <a:prstGeom prst="rect">
            <a:avLst/>
          </a:prstGeom>
          <a:solidFill>
            <a:srgbClr val="AF00EE"/>
          </a:solidFill>
          <a:ln w="9525">
            <a:noFill/>
            <a:miter lim="800000"/>
            <a:headEnd/>
            <a:tailEnd/>
          </a:ln>
          <a:effectLst/>
        </p:spPr>
        <p:txBody>
          <a:bodyPr wrap="none" lIns="85725" tIns="42863" rIns="85725" bIns="42863">
            <a:spAutoFit/>
          </a:bodyPr>
          <a:lstStyle/>
          <a:p>
            <a:pPr algn="ctr" defTabSz="788988" eaLnBrk="0" hangingPunct="0"/>
            <a:r>
              <a:rPr lang="en-US" sz="700" b="1">
                <a:solidFill>
                  <a:srgbClr val="FFFF66"/>
                </a:solidFill>
              </a:rPr>
              <a:t>D</a:t>
            </a:r>
          </a:p>
          <a:p>
            <a:pPr algn="ctr" defTabSz="788988" eaLnBrk="0" hangingPunct="0"/>
            <a:r>
              <a:rPr lang="en-US" sz="700" b="1">
                <a:solidFill>
                  <a:srgbClr val="FFFF66"/>
                </a:solidFill>
              </a:rPr>
              <a:t>I</a:t>
            </a:r>
          </a:p>
          <a:p>
            <a:pPr algn="ctr" defTabSz="788988" eaLnBrk="0" hangingPunct="0"/>
            <a:r>
              <a:rPr lang="en-US" sz="700" b="1">
                <a:solidFill>
                  <a:srgbClr val="FFFF66"/>
                </a:solidFill>
              </a:rPr>
              <a:t>S</a:t>
            </a:r>
          </a:p>
          <a:p>
            <a:pPr algn="ctr" defTabSz="788988" eaLnBrk="0" hangingPunct="0"/>
            <a:r>
              <a:rPr lang="en-US" sz="700" b="1">
                <a:solidFill>
                  <a:srgbClr val="FFFF66"/>
                </a:solidFill>
              </a:rPr>
              <a:t>K</a:t>
            </a:r>
          </a:p>
        </p:txBody>
      </p:sp>
      <p:sp>
        <p:nvSpPr>
          <p:cNvPr id="33" name="Line 146"/>
          <p:cNvSpPr>
            <a:spLocks noChangeShapeType="1"/>
          </p:cNvSpPr>
          <p:nvPr/>
        </p:nvSpPr>
        <p:spPr bwMode="auto">
          <a:xfrm flipH="1">
            <a:off x="9098756" y="5593557"/>
            <a:ext cx="95250" cy="0"/>
          </a:xfrm>
          <a:prstGeom prst="line">
            <a:avLst/>
          </a:prstGeom>
          <a:noFill/>
          <a:ln w="12700">
            <a:solidFill>
              <a:schemeClr val="tx1"/>
            </a:solidFill>
            <a:round/>
            <a:headEnd type="none" w="sm" len="sm"/>
            <a:tailEnd type="none" w="sm" len="sm"/>
          </a:ln>
          <a:effectLst/>
        </p:spPr>
        <p:txBody>
          <a:bodyPr/>
          <a:lstStyle/>
          <a:p>
            <a:endParaRPr lang="en-US"/>
          </a:p>
        </p:txBody>
      </p:sp>
      <p:sp>
        <p:nvSpPr>
          <p:cNvPr id="34" name="Rectangle 158"/>
          <p:cNvSpPr>
            <a:spLocks noChangeArrowheads="1"/>
          </p:cNvSpPr>
          <p:nvPr/>
        </p:nvSpPr>
        <p:spPr bwMode="auto">
          <a:xfrm>
            <a:off x="8395494" y="5480844"/>
            <a:ext cx="82550" cy="371475"/>
          </a:xfrm>
          <a:prstGeom prst="rect">
            <a:avLst/>
          </a:prstGeom>
          <a:noFill/>
          <a:ln w="12700">
            <a:solidFill>
              <a:schemeClr val="bg2"/>
            </a:solidFill>
            <a:miter lim="800000"/>
            <a:headEnd/>
            <a:tailEnd/>
          </a:ln>
          <a:effectLst/>
        </p:spPr>
        <p:txBody>
          <a:bodyPr wrap="none" anchor="ctr"/>
          <a:lstStyle/>
          <a:p>
            <a:endParaRPr lang="en-US"/>
          </a:p>
        </p:txBody>
      </p:sp>
      <p:sp>
        <p:nvSpPr>
          <p:cNvPr id="35" name="Rectangle 171"/>
          <p:cNvSpPr>
            <a:spLocks noChangeArrowheads="1"/>
          </p:cNvSpPr>
          <p:nvPr/>
        </p:nvSpPr>
        <p:spPr bwMode="auto">
          <a:xfrm>
            <a:off x="9220994" y="5501482"/>
            <a:ext cx="211137" cy="404812"/>
          </a:xfrm>
          <a:prstGeom prst="rect">
            <a:avLst/>
          </a:prstGeom>
          <a:solidFill>
            <a:srgbClr val="AF00EE"/>
          </a:solidFill>
          <a:ln w="9525">
            <a:noFill/>
            <a:miter lim="800000"/>
            <a:headEnd/>
            <a:tailEnd/>
          </a:ln>
          <a:effectLst/>
        </p:spPr>
        <p:txBody>
          <a:bodyPr lIns="85725" tIns="42863" rIns="85725" bIns="42863">
            <a:spAutoFit/>
          </a:bodyPr>
          <a:lstStyle/>
          <a:p>
            <a:pPr algn="ctr" defTabSz="788988" eaLnBrk="0" hangingPunct="0"/>
            <a:r>
              <a:rPr lang="en-US" sz="700" b="1">
                <a:solidFill>
                  <a:srgbClr val="FFFF66"/>
                </a:solidFill>
              </a:rPr>
              <a:t>N</a:t>
            </a:r>
          </a:p>
          <a:p>
            <a:pPr algn="ctr" defTabSz="788988" eaLnBrk="0" hangingPunct="0"/>
            <a:r>
              <a:rPr lang="en-US" sz="700" b="1">
                <a:solidFill>
                  <a:srgbClr val="FFFF66"/>
                </a:solidFill>
              </a:rPr>
              <a:t>E</a:t>
            </a:r>
          </a:p>
          <a:p>
            <a:pPr algn="ctr" defTabSz="788988" eaLnBrk="0" hangingPunct="0"/>
            <a:r>
              <a:rPr lang="en-US" sz="700" b="1">
                <a:solidFill>
                  <a:srgbClr val="FFFF66"/>
                </a:solidFill>
              </a:rPr>
              <a:t>T</a:t>
            </a:r>
          </a:p>
        </p:txBody>
      </p:sp>
      <p:sp>
        <p:nvSpPr>
          <p:cNvPr id="36" name="Rectangle 172"/>
          <p:cNvSpPr>
            <a:spLocks noChangeArrowheads="1"/>
          </p:cNvSpPr>
          <p:nvPr/>
        </p:nvSpPr>
        <p:spPr bwMode="auto">
          <a:xfrm>
            <a:off x="9397206" y="5520532"/>
            <a:ext cx="87313" cy="371475"/>
          </a:xfrm>
          <a:prstGeom prst="rect">
            <a:avLst/>
          </a:prstGeom>
          <a:noFill/>
          <a:ln w="12700">
            <a:solidFill>
              <a:schemeClr val="bg2"/>
            </a:solidFill>
            <a:miter lim="800000"/>
            <a:headEnd/>
            <a:tailEnd/>
          </a:ln>
          <a:effectLst/>
        </p:spPr>
        <p:txBody>
          <a:bodyPr wrap="none" anchor="ctr"/>
          <a:lstStyle/>
          <a:p>
            <a:endParaRPr lang="en-US"/>
          </a:p>
        </p:txBody>
      </p:sp>
      <p:sp>
        <p:nvSpPr>
          <p:cNvPr id="37" name="Rectangle 173"/>
          <p:cNvSpPr>
            <a:spLocks noChangeArrowheads="1"/>
          </p:cNvSpPr>
          <p:nvPr/>
        </p:nvSpPr>
        <p:spPr bwMode="auto">
          <a:xfrm>
            <a:off x="10032206" y="5491957"/>
            <a:ext cx="196850" cy="404812"/>
          </a:xfrm>
          <a:prstGeom prst="rect">
            <a:avLst/>
          </a:prstGeom>
          <a:solidFill>
            <a:srgbClr val="AF00EE"/>
          </a:solidFill>
          <a:ln w="9525">
            <a:noFill/>
            <a:miter lim="800000"/>
            <a:headEnd/>
            <a:tailEnd/>
          </a:ln>
          <a:effectLst/>
        </p:spPr>
        <p:txBody>
          <a:bodyPr lIns="85725" tIns="42863" rIns="85725" bIns="42863">
            <a:spAutoFit/>
          </a:bodyPr>
          <a:lstStyle/>
          <a:p>
            <a:pPr algn="ctr" defTabSz="788988" eaLnBrk="0" hangingPunct="0"/>
            <a:r>
              <a:rPr lang="en-US" sz="700" b="1">
                <a:solidFill>
                  <a:srgbClr val="FFFF66"/>
                </a:solidFill>
              </a:rPr>
              <a:t>N</a:t>
            </a:r>
          </a:p>
          <a:p>
            <a:pPr algn="ctr" defTabSz="788988" eaLnBrk="0" hangingPunct="0"/>
            <a:r>
              <a:rPr lang="en-US" sz="700" b="1">
                <a:solidFill>
                  <a:srgbClr val="FFFF66"/>
                </a:solidFill>
              </a:rPr>
              <a:t>E</a:t>
            </a:r>
          </a:p>
          <a:p>
            <a:pPr algn="ctr" defTabSz="788988" eaLnBrk="0" hangingPunct="0"/>
            <a:r>
              <a:rPr lang="en-US" sz="700" b="1">
                <a:solidFill>
                  <a:srgbClr val="FFFF66"/>
                </a:solidFill>
              </a:rPr>
              <a:t>T</a:t>
            </a:r>
          </a:p>
        </p:txBody>
      </p:sp>
      <p:sp>
        <p:nvSpPr>
          <p:cNvPr id="38" name="Rectangle 184"/>
          <p:cNvSpPr>
            <a:spLocks noChangeArrowheads="1"/>
          </p:cNvSpPr>
          <p:nvPr/>
        </p:nvSpPr>
        <p:spPr bwMode="auto">
          <a:xfrm>
            <a:off x="10194131" y="5512594"/>
            <a:ext cx="90488" cy="369888"/>
          </a:xfrm>
          <a:prstGeom prst="rect">
            <a:avLst/>
          </a:prstGeom>
          <a:noFill/>
          <a:ln w="12700">
            <a:solidFill>
              <a:schemeClr val="bg2"/>
            </a:solidFill>
            <a:miter lim="800000"/>
            <a:headEnd/>
            <a:tailEnd/>
          </a:ln>
          <a:effectLst/>
        </p:spPr>
        <p:txBody>
          <a:bodyPr wrap="none" anchor="ctr"/>
          <a:lstStyle/>
          <a:p>
            <a:endParaRPr lang="en-US"/>
          </a:p>
        </p:txBody>
      </p:sp>
      <p:sp>
        <p:nvSpPr>
          <p:cNvPr id="39" name="Rectangle 206"/>
          <p:cNvSpPr>
            <a:spLocks noChangeArrowheads="1"/>
          </p:cNvSpPr>
          <p:nvPr/>
        </p:nvSpPr>
        <p:spPr bwMode="auto">
          <a:xfrm>
            <a:off x="2551906" y="3812382"/>
            <a:ext cx="1587500" cy="285750"/>
          </a:xfrm>
          <a:prstGeom prst="rect">
            <a:avLst/>
          </a:prstGeom>
          <a:noFill/>
          <a:ln w="9525">
            <a:noFill/>
            <a:miter lim="800000"/>
            <a:headEnd/>
            <a:tailEnd/>
          </a:ln>
          <a:effectLst/>
        </p:spPr>
        <p:txBody>
          <a:bodyPr wrap="none" lIns="79375" tIns="39688" rIns="79375" bIns="39688">
            <a:spAutoFit/>
          </a:bodyPr>
          <a:lstStyle/>
          <a:p>
            <a:pPr defTabSz="733425" eaLnBrk="0" hangingPunct="0">
              <a:lnSpc>
                <a:spcPct val="90000"/>
              </a:lnSpc>
            </a:pPr>
            <a:r>
              <a:rPr lang="en-US" sz="1500" b="1">
                <a:solidFill>
                  <a:srgbClr val="FFFF66"/>
                </a:solidFill>
              </a:rPr>
              <a:t>Shared Memory</a:t>
            </a:r>
          </a:p>
        </p:txBody>
      </p:sp>
      <p:sp>
        <p:nvSpPr>
          <p:cNvPr id="40" name="Rectangle 207"/>
          <p:cNvSpPr>
            <a:spLocks noChangeArrowheads="1"/>
          </p:cNvSpPr>
          <p:nvPr/>
        </p:nvSpPr>
        <p:spPr bwMode="auto">
          <a:xfrm>
            <a:off x="4660106" y="4115594"/>
            <a:ext cx="1119188" cy="1284288"/>
          </a:xfrm>
          <a:prstGeom prst="rect">
            <a:avLst/>
          </a:prstGeom>
          <a:gradFill rotWithShape="0">
            <a:gsLst>
              <a:gs pos="0">
                <a:srgbClr val="009688">
                  <a:gamma/>
                  <a:shade val="69804"/>
                  <a:invGamma/>
                </a:srgbClr>
              </a:gs>
              <a:gs pos="100000">
                <a:srgbClr val="009688"/>
              </a:gs>
            </a:gsLst>
            <a:path path="shape">
              <a:fillToRect l="50000" t="50000" r="50000" b="50000"/>
            </a:path>
          </a:gradFill>
          <a:ln w="12700">
            <a:solidFill>
              <a:srgbClr val="009688"/>
            </a:solidFill>
            <a:miter lim="800000"/>
            <a:headEnd/>
            <a:tailEnd/>
          </a:ln>
          <a:effectLst/>
        </p:spPr>
        <p:txBody>
          <a:bodyPr wrap="none" anchor="ctr"/>
          <a:lstStyle/>
          <a:p>
            <a:endParaRPr lang="en-US"/>
          </a:p>
        </p:txBody>
      </p:sp>
      <p:sp>
        <p:nvSpPr>
          <p:cNvPr id="41" name="Rectangle 208"/>
          <p:cNvSpPr>
            <a:spLocks noChangeArrowheads="1"/>
          </p:cNvSpPr>
          <p:nvPr/>
        </p:nvSpPr>
        <p:spPr bwMode="auto">
          <a:xfrm>
            <a:off x="4647406" y="4126707"/>
            <a:ext cx="1068388" cy="258762"/>
          </a:xfrm>
          <a:prstGeom prst="rect">
            <a:avLst/>
          </a:prstGeom>
          <a:noFill/>
          <a:ln w="9525">
            <a:noFill/>
            <a:miter lim="800000"/>
            <a:headEnd/>
            <a:tailEnd/>
          </a:ln>
          <a:effectLst/>
        </p:spPr>
        <p:txBody>
          <a:bodyPr wrap="none" lIns="79375" tIns="39688" rIns="79375" bIns="39688">
            <a:spAutoFit/>
          </a:bodyPr>
          <a:lstStyle/>
          <a:p>
            <a:pPr algn="ctr" defTabSz="733425" eaLnBrk="0" hangingPunct="0">
              <a:lnSpc>
                <a:spcPct val="90000"/>
              </a:lnSpc>
            </a:pPr>
            <a:r>
              <a:rPr lang="en-US" sz="1300" b="1">
                <a:solidFill>
                  <a:srgbClr val="FFFF66"/>
                </a:solidFill>
              </a:rPr>
              <a:t>Proc Cache</a:t>
            </a:r>
          </a:p>
        </p:txBody>
      </p:sp>
      <p:sp>
        <p:nvSpPr>
          <p:cNvPr id="42" name="Rectangle 235"/>
          <p:cNvSpPr>
            <a:spLocks noChangeArrowheads="1"/>
          </p:cNvSpPr>
          <p:nvPr/>
        </p:nvSpPr>
        <p:spPr bwMode="auto">
          <a:xfrm>
            <a:off x="4747419" y="4379119"/>
            <a:ext cx="90487" cy="950913"/>
          </a:xfrm>
          <a:prstGeom prst="rect">
            <a:avLst/>
          </a:prstGeom>
          <a:solidFill>
            <a:srgbClr val="FF5050"/>
          </a:solidFill>
          <a:ln w="12700">
            <a:solidFill>
              <a:schemeClr val="bg2"/>
            </a:solidFill>
            <a:miter lim="800000"/>
            <a:headEnd/>
            <a:tailEnd/>
          </a:ln>
          <a:effectLst/>
        </p:spPr>
        <p:txBody>
          <a:bodyPr wrap="none" anchor="ctr"/>
          <a:lstStyle/>
          <a:p>
            <a:endParaRPr lang="en-US"/>
          </a:p>
        </p:txBody>
      </p:sp>
      <p:sp>
        <p:nvSpPr>
          <p:cNvPr id="43" name="AutoShape 237"/>
          <p:cNvSpPr>
            <a:spLocks noChangeArrowheads="1"/>
          </p:cNvSpPr>
          <p:nvPr/>
        </p:nvSpPr>
        <p:spPr bwMode="auto">
          <a:xfrm>
            <a:off x="2605881" y="4171157"/>
            <a:ext cx="1979613" cy="1138237"/>
          </a:xfrm>
          <a:prstGeom prst="roundRect">
            <a:avLst>
              <a:gd name="adj" fmla="val 9384"/>
            </a:avLst>
          </a:prstGeom>
          <a:solidFill>
            <a:srgbClr val="000000"/>
          </a:solidFill>
          <a:ln w="9525">
            <a:noFill/>
            <a:round/>
            <a:headEnd/>
            <a:tailEnd/>
          </a:ln>
          <a:effectLst/>
        </p:spPr>
        <p:txBody>
          <a:bodyPr wrap="none" anchor="ctr"/>
          <a:lstStyle/>
          <a:p>
            <a:endParaRPr lang="en-US"/>
          </a:p>
        </p:txBody>
      </p:sp>
      <p:sp>
        <p:nvSpPr>
          <p:cNvPr id="44" name="AutoShape 238"/>
          <p:cNvSpPr>
            <a:spLocks noChangeArrowheads="1"/>
          </p:cNvSpPr>
          <p:nvPr/>
        </p:nvSpPr>
        <p:spPr bwMode="auto">
          <a:xfrm>
            <a:off x="2610644" y="4177507"/>
            <a:ext cx="1974850" cy="1131887"/>
          </a:xfrm>
          <a:prstGeom prst="roundRect">
            <a:avLst>
              <a:gd name="adj" fmla="val 9324"/>
            </a:avLst>
          </a:prstGeom>
          <a:noFill/>
          <a:ln w="12700">
            <a:solidFill>
              <a:srgbClr val="000000"/>
            </a:solidFill>
            <a:round/>
            <a:headEnd/>
            <a:tailEnd/>
          </a:ln>
          <a:effectLst/>
        </p:spPr>
        <p:txBody>
          <a:bodyPr wrap="none" anchor="ctr"/>
          <a:lstStyle/>
          <a:p>
            <a:endParaRPr lang="en-US"/>
          </a:p>
        </p:txBody>
      </p:sp>
      <p:sp>
        <p:nvSpPr>
          <p:cNvPr id="45" name="AutoShape 239"/>
          <p:cNvSpPr>
            <a:spLocks noChangeArrowheads="1"/>
          </p:cNvSpPr>
          <p:nvPr/>
        </p:nvSpPr>
        <p:spPr bwMode="auto">
          <a:xfrm>
            <a:off x="2578894" y="4129882"/>
            <a:ext cx="1985962" cy="1155700"/>
          </a:xfrm>
          <a:prstGeom prst="roundRect">
            <a:avLst>
              <a:gd name="adj" fmla="val 9231"/>
            </a:avLst>
          </a:prstGeom>
          <a:solidFill>
            <a:srgbClr val="FFFFFF"/>
          </a:solidFill>
          <a:ln w="9525">
            <a:noFill/>
            <a:round/>
            <a:headEnd/>
            <a:tailEnd/>
          </a:ln>
          <a:effectLst/>
        </p:spPr>
        <p:txBody>
          <a:bodyPr wrap="none" anchor="ctr"/>
          <a:lstStyle/>
          <a:p>
            <a:endParaRPr lang="en-US"/>
          </a:p>
        </p:txBody>
      </p:sp>
      <p:sp>
        <p:nvSpPr>
          <p:cNvPr id="46" name="AutoShape 240"/>
          <p:cNvSpPr>
            <a:spLocks noChangeArrowheads="1"/>
          </p:cNvSpPr>
          <p:nvPr/>
        </p:nvSpPr>
        <p:spPr bwMode="auto">
          <a:xfrm>
            <a:off x="2585244" y="4136232"/>
            <a:ext cx="1981200" cy="1149350"/>
          </a:xfrm>
          <a:prstGeom prst="roundRect">
            <a:avLst>
              <a:gd name="adj" fmla="val 9176"/>
            </a:avLst>
          </a:prstGeom>
          <a:noFill/>
          <a:ln w="12700">
            <a:solidFill>
              <a:srgbClr val="000000"/>
            </a:solidFill>
            <a:round/>
            <a:headEnd/>
            <a:tailEnd/>
          </a:ln>
          <a:effectLst/>
        </p:spPr>
        <p:txBody>
          <a:bodyPr wrap="none" anchor="ctr"/>
          <a:lstStyle/>
          <a:p>
            <a:endParaRPr lang="en-US"/>
          </a:p>
        </p:txBody>
      </p:sp>
      <p:sp>
        <p:nvSpPr>
          <p:cNvPr id="47" name="AutoShape 241"/>
          <p:cNvSpPr>
            <a:spLocks noChangeArrowheads="1"/>
          </p:cNvSpPr>
          <p:nvPr/>
        </p:nvSpPr>
        <p:spPr bwMode="auto">
          <a:xfrm>
            <a:off x="2597944" y="4140994"/>
            <a:ext cx="1952625" cy="820738"/>
          </a:xfrm>
          <a:prstGeom prst="roundRect">
            <a:avLst>
              <a:gd name="adj" fmla="val 12986"/>
            </a:avLst>
          </a:prstGeom>
          <a:solidFill>
            <a:srgbClr val="99CC00"/>
          </a:solidFill>
          <a:ln w="9525">
            <a:noFill/>
            <a:round/>
            <a:headEnd/>
            <a:tailEnd/>
          </a:ln>
          <a:effectLst/>
        </p:spPr>
        <p:txBody>
          <a:bodyPr wrap="none" anchor="ctr"/>
          <a:lstStyle/>
          <a:p>
            <a:endParaRPr lang="en-US"/>
          </a:p>
        </p:txBody>
      </p:sp>
      <p:sp>
        <p:nvSpPr>
          <p:cNvPr id="48" name="AutoShape 242"/>
          <p:cNvSpPr>
            <a:spLocks noChangeArrowheads="1"/>
          </p:cNvSpPr>
          <p:nvPr/>
        </p:nvSpPr>
        <p:spPr bwMode="auto">
          <a:xfrm>
            <a:off x="2604294" y="4147344"/>
            <a:ext cx="1946275" cy="812800"/>
          </a:xfrm>
          <a:prstGeom prst="roundRect">
            <a:avLst>
              <a:gd name="adj" fmla="val 12894"/>
            </a:avLst>
          </a:prstGeom>
          <a:noFill/>
          <a:ln w="12700">
            <a:solidFill>
              <a:srgbClr val="EFF7F0"/>
            </a:solidFill>
            <a:round/>
            <a:headEnd/>
            <a:tailEnd/>
          </a:ln>
          <a:effectLst/>
        </p:spPr>
        <p:txBody>
          <a:bodyPr wrap="none" anchor="ctr"/>
          <a:lstStyle/>
          <a:p>
            <a:endParaRPr lang="en-US"/>
          </a:p>
        </p:txBody>
      </p:sp>
      <p:sp>
        <p:nvSpPr>
          <p:cNvPr id="49" name="AutoShape 243"/>
          <p:cNvSpPr>
            <a:spLocks noChangeArrowheads="1"/>
          </p:cNvSpPr>
          <p:nvPr/>
        </p:nvSpPr>
        <p:spPr bwMode="auto">
          <a:xfrm>
            <a:off x="2597944" y="4723607"/>
            <a:ext cx="1952625" cy="555625"/>
          </a:xfrm>
          <a:prstGeom prst="roundRect">
            <a:avLst>
              <a:gd name="adj" fmla="val 19083"/>
            </a:avLst>
          </a:prstGeom>
          <a:solidFill>
            <a:srgbClr val="33CCCC"/>
          </a:solidFill>
          <a:ln w="9525">
            <a:noFill/>
            <a:round/>
            <a:headEnd/>
            <a:tailEnd/>
          </a:ln>
          <a:effectLst/>
        </p:spPr>
        <p:txBody>
          <a:bodyPr wrap="none" anchor="ctr"/>
          <a:lstStyle/>
          <a:p>
            <a:endParaRPr lang="en-US"/>
          </a:p>
        </p:txBody>
      </p:sp>
      <p:sp>
        <p:nvSpPr>
          <p:cNvPr id="50" name="AutoShape 244"/>
          <p:cNvSpPr>
            <a:spLocks noChangeArrowheads="1"/>
          </p:cNvSpPr>
          <p:nvPr/>
        </p:nvSpPr>
        <p:spPr bwMode="auto">
          <a:xfrm>
            <a:off x="2604294" y="4729957"/>
            <a:ext cx="1946275" cy="549275"/>
          </a:xfrm>
          <a:prstGeom prst="roundRect">
            <a:avLst>
              <a:gd name="adj" fmla="val 18898"/>
            </a:avLst>
          </a:prstGeom>
          <a:noFill/>
          <a:ln w="12700">
            <a:solidFill>
              <a:srgbClr val="02ABEA"/>
            </a:solidFill>
            <a:round/>
            <a:headEnd/>
            <a:tailEnd/>
          </a:ln>
          <a:effectLst/>
        </p:spPr>
        <p:txBody>
          <a:bodyPr wrap="none" anchor="ctr"/>
          <a:lstStyle/>
          <a:p>
            <a:endParaRPr lang="en-US"/>
          </a:p>
        </p:txBody>
      </p:sp>
      <p:sp>
        <p:nvSpPr>
          <p:cNvPr id="51" name="Freeform 245"/>
          <p:cNvSpPr>
            <a:spLocks/>
          </p:cNvSpPr>
          <p:nvPr/>
        </p:nvSpPr>
        <p:spPr bwMode="auto">
          <a:xfrm>
            <a:off x="3107531" y="4861719"/>
            <a:ext cx="112713" cy="203200"/>
          </a:xfrm>
          <a:custGeom>
            <a:avLst/>
            <a:gdLst/>
            <a:ahLst/>
            <a:cxnLst>
              <a:cxn ang="0">
                <a:pos x="0" y="0"/>
              </a:cxn>
              <a:cxn ang="0">
                <a:pos x="76" y="0"/>
              </a:cxn>
              <a:cxn ang="0">
                <a:pos x="76" y="127"/>
              </a:cxn>
              <a:cxn ang="0">
                <a:pos x="0" y="127"/>
              </a:cxn>
              <a:cxn ang="0">
                <a:pos x="0" y="0"/>
              </a:cxn>
            </a:cxnLst>
            <a:rect l="0" t="0" r="r" b="b"/>
            <a:pathLst>
              <a:path w="77" h="128">
                <a:moveTo>
                  <a:pt x="0" y="0"/>
                </a:moveTo>
                <a:lnTo>
                  <a:pt x="76" y="0"/>
                </a:lnTo>
                <a:lnTo>
                  <a:pt x="76"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52" name="Rectangle 246"/>
          <p:cNvSpPr>
            <a:spLocks noChangeArrowheads="1"/>
          </p:cNvSpPr>
          <p:nvPr/>
        </p:nvSpPr>
        <p:spPr bwMode="auto">
          <a:xfrm>
            <a:off x="3113881" y="4868069"/>
            <a:ext cx="104775" cy="195263"/>
          </a:xfrm>
          <a:prstGeom prst="rect">
            <a:avLst/>
          </a:prstGeom>
          <a:noFill/>
          <a:ln w="12700">
            <a:solidFill>
              <a:srgbClr val="DD0806"/>
            </a:solidFill>
            <a:miter lim="800000"/>
            <a:headEnd/>
            <a:tailEnd/>
          </a:ln>
          <a:effectLst/>
        </p:spPr>
        <p:txBody>
          <a:bodyPr wrap="none" anchor="ctr"/>
          <a:lstStyle/>
          <a:p>
            <a:endParaRPr lang="en-US"/>
          </a:p>
        </p:txBody>
      </p:sp>
      <p:sp>
        <p:nvSpPr>
          <p:cNvPr id="53" name="Freeform 247"/>
          <p:cNvSpPr>
            <a:spLocks/>
          </p:cNvSpPr>
          <p:nvPr/>
        </p:nvSpPr>
        <p:spPr bwMode="auto">
          <a:xfrm>
            <a:off x="3232944" y="4861719"/>
            <a:ext cx="112712" cy="203200"/>
          </a:xfrm>
          <a:custGeom>
            <a:avLst/>
            <a:gdLst/>
            <a:ahLst/>
            <a:cxnLst>
              <a:cxn ang="0">
                <a:pos x="0" y="0"/>
              </a:cxn>
              <a:cxn ang="0">
                <a:pos x="76" y="0"/>
              </a:cxn>
              <a:cxn ang="0">
                <a:pos x="76" y="127"/>
              </a:cxn>
              <a:cxn ang="0">
                <a:pos x="0" y="127"/>
              </a:cxn>
              <a:cxn ang="0">
                <a:pos x="0" y="0"/>
              </a:cxn>
            </a:cxnLst>
            <a:rect l="0" t="0" r="r" b="b"/>
            <a:pathLst>
              <a:path w="77" h="128">
                <a:moveTo>
                  <a:pt x="0" y="0"/>
                </a:moveTo>
                <a:lnTo>
                  <a:pt x="76" y="0"/>
                </a:lnTo>
                <a:lnTo>
                  <a:pt x="76"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54" name="Rectangle 248"/>
          <p:cNvSpPr>
            <a:spLocks noChangeArrowheads="1"/>
          </p:cNvSpPr>
          <p:nvPr/>
        </p:nvSpPr>
        <p:spPr bwMode="auto">
          <a:xfrm>
            <a:off x="3239294" y="4868069"/>
            <a:ext cx="106362" cy="195263"/>
          </a:xfrm>
          <a:prstGeom prst="rect">
            <a:avLst/>
          </a:prstGeom>
          <a:noFill/>
          <a:ln w="12700">
            <a:solidFill>
              <a:srgbClr val="DD0806"/>
            </a:solidFill>
            <a:miter lim="800000"/>
            <a:headEnd/>
            <a:tailEnd/>
          </a:ln>
          <a:effectLst/>
        </p:spPr>
        <p:txBody>
          <a:bodyPr wrap="none" anchor="ctr"/>
          <a:lstStyle/>
          <a:p>
            <a:endParaRPr lang="en-US"/>
          </a:p>
        </p:txBody>
      </p:sp>
      <p:sp>
        <p:nvSpPr>
          <p:cNvPr id="55" name="Freeform 249"/>
          <p:cNvSpPr>
            <a:spLocks/>
          </p:cNvSpPr>
          <p:nvPr/>
        </p:nvSpPr>
        <p:spPr bwMode="auto">
          <a:xfrm>
            <a:off x="3364706" y="4861719"/>
            <a:ext cx="112713" cy="203200"/>
          </a:xfrm>
          <a:custGeom>
            <a:avLst/>
            <a:gdLst/>
            <a:ahLst/>
            <a:cxnLst>
              <a:cxn ang="0">
                <a:pos x="0" y="0"/>
              </a:cxn>
              <a:cxn ang="0">
                <a:pos x="76" y="0"/>
              </a:cxn>
              <a:cxn ang="0">
                <a:pos x="76" y="127"/>
              </a:cxn>
              <a:cxn ang="0">
                <a:pos x="0" y="127"/>
              </a:cxn>
              <a:cxn ang="0">
                <a:pos x="0" y="0"/>
              </a:cxn>
            </a:cxnLst>
            <a:rect l="0" t="0" r="r" b="b"/>
            <a:pathLst>
              <a:path w="77" h="128">
                <a:moveTo>
                  <a:pt x="0" y="0"/>
                </a:moveTo>
                <a:lnTo>
                  <a:pt x="76" y="0"/>
                </a:lnTo>
                <a:lnTo>
                  <a:pt x="76"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56" name="Rectangle 250"/>
          <p:cNvSpPr>
            <a:spLocks noChangeArrowheads="1"/>
          </p:cNvSpPr>
          <p:nvPr/>
        </p:nvSpPr>
        <p:spPr bwMode="auto">
          <a:xfrm>
            <a:off x="3371056" y="4868069"/>
            <a:ext cx="107950" cy="195263"/>
          </a:xfrm>
          <a:prstGeom prst="rect">
            <a:avLst/>
          </a:prstGeom>
          <a:noFill/>
          <a:ln w="12700">
            <a:solidFill>
              <a:srgbClr val="DD0806"/>
            </a:solidFill>
            <a:miter lim="800000"/>
            <a:headEnd/>
            <a:tailEnd/>
          </a:ln>
          <a:effectLst/>
        </p:spPr>
        <p:txBody>
          <a:bodyPr wrap="none" anchor="ctr"/>
          <a:lstStyle/>
          <a:p>
            <a:endParaRPr lang="en-US"/>
          </a:p>
        </p:txBody>
      </p:sp>
      <p:sp>
        <p:nvSpPr>
          <p:cNvPr id="57" name="Freeform 251"/>
          <p:cNvSpPr>
            <a:spLocks/>
          </p:cNvSpPr>
          <p:nvPr/>
        </p:nvSpPr>
        <p:spPr bwMode="auto">
          <a:xfrm>
            <a:off x="3491706" y="4861719"/>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58" name="Rectangle 252"/>
          <p:cNvSpPr>
            <a:spLocks noChangeArrowheads="1"/>
          </p:cNvSpPr>
          <p:nvPr/>
        </p:nvSpPr>
        <p:spPr bwMode="auto">
          <a:xfrm>
            <a:off x="3496469" y="4868069"/>
            <a:ext cx="109537" cy="195263"/>
          </a:xfrm>
          <a:prstGeom prst="rect">
            <a:avLst/>
          </a:prstGeom>
          <a:noFill/>
          <a:ln w="12700">
            <a:solidFill>
              <a:srgbClr val="DD0806"/>
            </a:solidFill>
            <a:miter lim="800000"/>
            <a:headEnd/>
            <a:tailEnd/>
          </a:ln>
          <a:effectLst/>
        </p:spPr>
        <p:txBody>
          <a:bodyPr wrap="none" anchor="ctr"/>
          <a:lstStyle/>
          <a:p>
            <a:endParaRPr lang="en-US"/>
          </a:p>
        </p:txBody>
      </p:sp>
      <p:sp>
        <p:nvSpPr>
          <p:cNvPr id="59" name="Freeform 253"/>
          <p:cNvSpPr>
            <a:spLocks/>
          </p:cNvSpPr>
          <p:nvPr/>
        </p:nvSpPr>
        <p:spPr bwMode="auto">
          <a:xfrm>
            <a:off x="3626644" y="4861719"/>
            <a:ext cx="112712" cy="203200"/>
          </a:xfrm>
          <a:custGeom>
            <a:avLst/>
            <a:gdLst/>
            <a:ahLst/>
            <a:cxnLst>
              <a:cxn ang="0">
                <a:pos x="0" y="0"/>
              </a:cxn>
              <a:cxn ang="0">
                <a:pos x="76" y="0"/>
              </a:cxn>
              <a:cxn ang="0">
                <a:pos x="76" y="127"/>
              </a:cxn>
              <a:cxn ang="0">
                <a:pos x="0" y="127"/>
              </a:cxn>
              <a:cxn ang="0">
                <a:pos x="0" y="0"/>
              </a:cxn>
            </a:cxnLst>
            <a:rect l="0" t="0" r="r" b="b"/>
            <a:pathLst>
              <a:path w="77" h="128">
                <a:moveTo>
                  <a:pt x="0" y="0"/>
                </a:moveTo>
                <a:lnTo>
                  <a:pt x="76" y="0"/>
                </a:lnTo>
                <a:lnTo>
                  <a:pt x="76"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60" name="Rectangle 254"/>
          <p:cNvSpPr>
            <a:spLocks noChangeArrowheads="1"/>
          </p:cNvSpPr>
          <p:nvPr/>
        </p:nvSpPr>
        <p:spPr bwMode="auto">
          <a:xfrm>
            <a:off x="3631406" y="4868069"/>
            <a:ext cx="107950" cy="195263"/>
          </a:xfrm>
          <a:prstGeom prst="rect">
            <a:avLst/>
          </a:prstGeom>
          <a:noFill/>
          <a:ln w="12700">
            <a:solidFill>
              <a:srgbClr val="DD0806"/>
            </a:solidFill>
            <a:miter lim="800000"/>
            <a:headEnd/>
            <a:tailEnd/>
          </a:ln>
          <a:effectLst/>
        </p:spPr>
        <p:txBody>
          <a:bodyPr wrap="none" anchor="ctr"/>
          <a:lstStyle/>
          <a:p>
            <a:endParaRPr lang="en-US"/>
          </a:p>
        </p:txBody>
      </p:sp>
      <p:sp>
        <p:nvSpPr>
          <p:cNvPr id="61" name="Freeform 255"/>
          <p:cNvSpPr>
            <a:spLocks/>
          </p:cNvSpPr>
          <p:nvPr/>
        </p:nvSpPr>
        <p:spPr bwMode="auto">
          <a:xfrm>
            <a:off x="3753644" y="4861719"/>
            <a:ext cx="112712" cy="203200"/>
          </a:xfrm>
          <a:custGeom>
            <a:avLst/>
            <a:gdLst/>
            <a:ahLst/>
            <a:cxnLst>
              <a:cxn ang="0">
                <a:pos x="0" y="0"/>
              </a:cxn>
              <a:cxn ang="0">
                <a:pos x="76" y="0"/>
              </a:cxn>
              <a:cxn ang="0">
                <a:pos x="76" y="127"/>
              </a:cxn>
              <a:cxn ang="0">
                <a:pos x="0" y="127"/>
              </a:cxn>
              <a:cxn ang="0">
                <a:pos x="0" y="0"/>
              </a:cxn>
            </a:cxnLst>
            <a:rect l="0" t="0" r="r" b="b"/>
            <a:pathLst>
              <a:path w="77" h="128">
                <a:moveTo>
                  <a:pt x="0" y="0"/>
                </a:moveTo>
                <a:lnTo>
                  <a:pt x="76" y="0"/>
                </a:lnTo>
                <a:lnTo>
                  <a:pt x="76"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62" name="Rectangle 256"/>
          <p:cNvSpPr>
            <a:spLocks noChangeArrowheads="1"/>
          </p:cNvSpPr>
          <p:nvPr/>
        </p:nvSpPr>
        <p:spPr bwMode="auto">
          <a:xfrm>
            <a:off x="3759994" y="4868069"/>
            <a:ext cx="106362" cy="195263"/>
          </a:xfrm>
          <a:prstGeom prst="rect">
            <a:avLst/>
          </a:prstGeom>
          <a:noFill/>
          <a:ln w="12700">
            <a:solidFill>
              <a:srgbClr val="DD0806"/>
            </a:solidFill>
            <a:miter lim="800000"/>
            <a:headEnd/>
            <a:tailEnd/>
          </a:ln>
          <a:effectLst/>
        </p:spPr>
        <p:txBody>
          <a:bodyPr wrap="none" anchor="ctr"/>
          <a:lstStyle/>
          <a:p>
            <a:endParaRPr lang="en-US"/>
          </a:p>
        </p:txBody>
      </p:sp>
      <p:sp>
        <p:nvSpPr>
          <p:cNvPr id="63" name="Freeform 257"/>
          <p:cNvSpPr>
            <a:spLocks/>
          </p:cNvSpPr>
          <p:nvPr/>
        </p:nvSpPr>
        <p:spPr bwMode="auto">
          <a:xfrm>
            <a:off x="3886994" y="4861719"/>
            <a:ext cx="111125" cy="203200"/>
          </a:xfrm>
          <a:custGeom>
            <a:avLst/>
            <a:gdLst/>
            <a:ahLst/>
            <a:cxnLst>
              <a:cxn ang="0">
                <a:pos x="0" y="0"/>
              </a:cxn>
              <a:cxn ang="0">
                <a:pos x="75" y="0"/>
              </a:cxn>
              <a:cxn ang="0">
                <a:pos x="75" y="127"/>
              </a:cxn>
              <a:cxn ang="0">
                <a:pos x="0" y="127"/>
              </a:cxn>
              <a:cxn ang="0">
                <a:pos x="0" y="0"/>
              </a:cxn>
            </a:cxnLst>
            <a:rect l="0" t="0" r="r" b="b"/>
            <a:pathLst>
              <a:path w="76" h="128">
                <a:moveTo>
                  <a:pt x="0" y="0"/>
                </a:moveTo>
                <a:lnTo>
                  <a:pt x="75" y="0"/>
                </a:lnTo>
                <a:lnTo>
                  <a:pt x="75"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64" name="Rectangle 258"/>
          <p:cNvSpPr>
            <a:spLocks noChangeArrowheads="1"/>
          </p:cNvSpPr>
          <p:nvPr/>
        </p:nvSpPr>
        <p:spPr bwMode="auto">
          <a:xfrm>
            <a:off x="3893344" y="4868069"/>
            <a:ext cx="104775" cy="195263"/>
          </a:xfrm>
          <a:prstGeom prst="rect">
            <a:avLst/>
          </a:prstGeom>
          <a:noFill/>
          <a:ln w="12700">
            <a:solidFill>
              <a:srgbClr val="DD0806"/>
            </a:solidFill>
            <a:miter lim="800000"/>
            <a:headEnd/>
            <a:tailEnd/>
          </a:ln>
          <a:effectLst/>
        </p:spPr>
        <p:txBody>
          <a:bodyPr wrap="none" anchor="ctr"/>
          <a:lstStyle/>
          <a:p>
            <a:endParaRPr lang="en-US"/>
          </a:p>
        </p:txBody>
      </p:sp>
      <p:sp>
        <p:nvSpPr>
          <p:cNvPr id="65" name="Freeform 259"/>
          <p:cNvSpPr>
            <a:spLocks/>
          </p:cNvSpPr>
          <p:nvPr/>
        </p:nvSpPr>
        <p:spPr bwMode="auto">
          <a:xfrm>
            <a:off x="4012406" y="4861719"/>
            <a:ext cx="112713" cy="203200"/>
          </a:xfrm>
          <a:custGeom>
            <a:avLst/>
            <a:gdLst/>
            <a:ahLst/>
            <a:cxnLst>
              <a:cxn ang="0">
                <a:pos x="0" y="0"/>
              </a:cxn>
              <a:cxn ang="0">
                <a:pos x="76" y="0"/>
              </a:cxn>
              <a:cxn ang="0">
                <a:pos x="76" y="127"/>
              </a:cxn>
              <a:cxn ang="0">
                <a:pos x="0" y="127"/>
              </a:cxn>
              <a:cxn ang="0">
                <a:pos x="0" y="0"/>
              </a:cxn>
            </a:cxnLst>
            <a:rect l="0" t="0" r="r" b="b"/>
            <a:pathLst>
              <a:path w="77" h="128">
                <a:moveTo>
                  <a:pt x="0" y="0"/>
                </a:moveTo>
                <a:lnTo>
                  <a:pt x="76" y="0"/>
                </a:lnTo>
                <a:lnTo>
                  <a:pt x="76"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66" name="Rectangle 260"/>
          <p:cNvSpPr>
            <a:spLocks noChangeArrowheads="1"/>
          </p:cNvSpPr>
          <p:nvPr/>
        </p:nvSpPr>
        <p:spPr bwMode="auto">
          <a:xfrm>
            <a:off x="4018756" y="4868069"/>
            <a:ext cx="106363" cy="195263"/>
          </a:xfrm>
          <a:prstGeom prst="rect">
            <a:avLst/>
          </a:prstGeom>
          <a:noFill/>
          <a:ln w="12700">
            <a:solidFill>
              <a:srgbClr val="DD0806"/>
            </a:solidFill>
            <a:miter lim="800000"/>
            <a:headEnd/>
            <a:tailEnd/>
          </a:ln>
          <a:effectLst/>
        </p:spPr>
        <p:txBody>
          <a:bodyPr wrap="none" anchor="ctr"/>
          <a:lstStyle/>
          <a:p>
            <a:endParaRPr lang="en-US"/>
          </a:p>
        </p:txBody>
      </p:sp>
      <p:sp>
        <p:nvSpPr>
          <p:cNvPr id="67" name="Freeform 261"/>
          <p:cNvSpPr>
            <a:spLocks/>
          </p:cNvSpPr>
          <p:nvPr/>
        </p:nvSpPr>
        <p:spPr bwMode="auto">
          <a:xfrm>
            <a:off x="3159919" y="4909344"/>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68" name="Rectangle 262"/>
          <p:cNvSpPr>
            <a:spLocks noChangeArrowheads="1"/>
          </p:cNvSpPr>
          <p:nvPr/>
        </p:nvSpPr>
        <p:spPr bwMode="auto">
          <a:xfrm>
            <a:off x="3166269" y="4915694"/>
            <a:ext cx="106362" cy="195263"/>
          </a:xfrm>
          <a:prstGeom prst="rect">
            <a:avLst/>
          </a:prstGeom>
          <a:noFill/>
          <a:ln w="12700">
            <a:solidFill>
              <a:srgbClr val="DD0806"/>
            </a:solidFill>
            <a:miter lim="800000"/>
            <a:headEnd/>
            <a:tailEnd/>
          </a:ln>
          <a:effectLst/>
        </p:spPr>
        <p:txBody>
          <a:bodyPr wrap="none" anchor="ctr"/>
          <a:lstStyle/>
          <a:p>
            <a:endParaRPr lang="en-US"/>
          </a:p>
        </p:txBody>
      </p:sp>
      <p:sp>
        <p:nvSpPr>
          <p:cNvPr id="69" name="Freeform 263"/>
          <p:cNvSpPr>
            <a:spLocks/>
          </p:cNvSpPr>
          <p:nvPr/>
        </p:nvSpPr>
        <p:spPr bwMode="auto">
          <a:xfrm>
            <a:off x="3286919" y="4909344"/>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70" name="Rectangle 264"/>
          <p:cNvSpPr>
            <a:spLocks noChangeArrowheads="1"/>
          </p:cNvSpPr>
          <p:nvPr/>
        </p:nvSpPr>
        <p:spPr bwMode="auto">
          <a:xfrm>
            <a:off x="3291681" y="4915694"/>
            <a:ext cx="107950" cy="195263"/>
          </a:xfrm>
          <a:prstGeom prst="rect">
            <a:avLst/>
          </a:prstGeom>
          <a:noFill/>
          <a:ln w="12700">
            <a:solidFill>
              <a:srgbClr val="DD0806"/>
            </a:solidFill>
            <a:miter lim="800000"/>
            <a:headEnd/>
            <a:tailEnd/>
          </a:ln>
          <a:effectLst/>
        </p:spPr>
        <p:txBody>
          <a:bodyPr wrap="none" anchor="ctr"/>
          <a:lstStyle/>
          <a:p>
            <a:endParaRPr lang="en-US"/>
          </a:p>
        </p:txBody>
      </p:sp>
      <p:sp>
        <p:nvSpPr>
          <p:cNvPr id="71" name="Freeform 265"/>
          <p:cNvSpPr>
            <a:spLocks/>
          </p:cNvSpPr>
          <p:nvPr/>
        </p:nvSpPr>
        <p:spPr bwMode="auto">
          <a:xfrm>
            <a:off x="3418681" y="4909344"/>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72" name="Rectangle 266"/>
          <p:cNvSpPr>
            <a:spLocks noChangeArrowheads="1"/>
          </p:cNvSpPr>
          <p:nvPr/>
        </p:nvSpPr>
        <p:spPr bwMode="auto">
          <a:xfrm>
            <a:off x="3423444" y="4915694"/>
            <a:ext cx="109537" cy="195263"/>
          </a:xfrm>
          <a:prstGeom prst="rect">
            <a:avLst/>
          </a:prstGeom>
          <a:noFill/>
          <a:ln w="12700">
            <a:solidFill>
              <a:srgbClr val="DD0806"/>
            </a:solidFill>
            <a:miter lim="800000"/>
            <a:headEnd/>
            <a:tailEnd/>
          </a:ln>
          <a:effectLst/>
        </p:spPr>
        <p:txBody>
          <a:bodyPr wrap="none" anchor="ctr"/>
          <a:lstStyle/>
          <a:p>
            <a:endParaRPr lang="en-US"/>
          </a:p>
        </p:txBody>
      </p:sp>
      <p:sp>
        <p:nvSpPr>
          <p:cNvPr id="73" name="Freeform 267"/>
          <p:cNvSpPr>
            <a:spLocks/>
          </p:cNvSpPr>
          <p:nvPr/>
        </p:nvSpPr>
        <p:spPr bwMode="auto">
          <a:xfrm>
            <a:off x="3545681" y="4909344"/>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74" name="Rectangle 268"/>
          <p:cNvSpPr>
            <a:spLocks noChangeArrowheads="1"/>
          </p:cNvSpPr>
          <p:nvPr/>
        </p:nvSpPr>
        <p:spPr bwMode="auto">
          <a:xfrm>
            <a:off x="3552031" y="4915694"/>
            <a:ext cx="106363" cy="195263"/>
          </a:xfrm>
          <a:prstGeom prst="rect">
            <a:avLst/>
          </a:prstGeom>
          <a:noFill/>
          <a:ln w="12700">
            <a:solidFill>
              <a:srgbClr val="DD0806"/>
            </a:solidFill>
            <a:miter lim="800000"/>
            <a:headEnd/>
            <a:tailEnd/>
          </a:ln>
          <a:effectLst/>
        </p:spPr>
        <p:txBody>
          <a:bodyPr wrap="none" anchor="ctr"/>
          <a:lstStyle/>
          <a:p>
            <a:endParaRPr lang="en-US"/>
          </a:p>
        </p:txBody>
      </p:sp>
      <p:sp>
        <p:nvSpPr>
          <p:cNvPr id="75" name="Freeform 269"/>
          <p:cNvSpPr>
            <a:spLocks/>
          </p:cNvSpPr>
          <p:nvPr/>
        </p:nvSpPr>
        <p:spPr bwMode="auto">
          <a:xfrm>
            <a:off x="3679031" y="4909344"/>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76" name="Rectangle 270"/>
          <p:cNvSpPr>
            <a:spLocks noChangeArrowheads="1"/>
          </p:cNvSpPr>
          <p:nvPr/>
        </p:nvSpPr>
        <p:spPr bwMode="auto">
          <a:xfrm>
            <a:off x="3685381" y="4915694"/>
            <a:ext cx="106363" cy="195263"/>
          </a:xfrm>
          <a:prstGeom prst="rect">
            <a:avLst/>
          </a:prstGeom>
          <a:noFill/>
          <a:ln w="12700">
            <a:solidFill>
              <a:srgbClr val="DD0806"/>
            </a:solidFill>
            <a:miter lim="800000"/>
            <a:headEnd/>
            <a:tailEnd/>
          </a:ln>
          <a:effectLst/>
        </p:spPr>
        <p:txBody>
          <a:bodyPr wrap="none" anchor="ctr"/>
          <a:lstStyle/>
          <a:p>
            <a:endParaRPr lang="en-US"/>
          </a:p>
        </p:txBody>
      </p:sp>
      <p:sp>
        <p:nvSpPr>
          <p:cNvPr id="77" name="Freeform 271"/>
          <p:cNvSpPr>
            <a:spLocks/>
          </p:cNvSpPr>
          <p:nvPr/>
        </p:nvSpPr>
        <p:spPr bwMode="auto">
          <a:xfrm>
            <a:off x="3806031" y="4909344"/>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78" name="Rectangle 272"/>
          <p:cNvSpPr>
            <a:spLocks noChangeArrowheads="1"/>
          </p:cNvSpPr>
          <p:nvPr/>
        </p:nvSpPr>
        <p:spPr bwMode="auto">
          <a:xfrm>
            <a:off x="3812381" y="4915694"/>
            <a:ext cx="106363" cy="195263"/>
          </a:xfrm>
          <a:prstGeom prst="rect">
            <a:avLst/>
          </a:prstGeom>
          <a:noFill/>
          <a:ln w="12700">
            <a:solidFill>
              <a:srgbClr val="DD0806"/>
            </a:solidFill>
            <a:miter lim="800000"/>
            <a:headEnd/>
            <a:tailEnd/>
          </a:ln>
          <a:effectLst/>
        </p:spPr>
        <p:txBody>
          <a:bodyPr wrap="none" anchor="ctr"/>
          <a:lstStyle/>
          <a:p>
            <a:endParaRPr lang="en-US"/>
          </a:p>
        </p:txBody>
      </p:sp>
      <p:sp>
        <p:nvSpPr>
          <p:cNvPr id="79" name="Freeform 273"/>
          <p:cNvSpPr>
            <a:spLocks/>
          </p:cNvSpPr>
          <p:nvPr/>
        </p:nvSpPr>
        <p:spPr bwMode="auto">
          <a:xfrm>
            <a:off x="3937794" y="4909344"/>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80" name="Rectangle 274"/>
          <p:cNvSpPr>
            <a:spLocks noChangeArrowheads="1"/>
          </p:cNvSpPr>
          <p:nvPr/>
        </p:nvSpPr>
        <p:spPr bwMode="auto">
          <a:xfrm>
            <a:off x="3944144" y="4915694"/>
            <a:ext cx="107950" cy="195263"/>
          </a:xfrm>
          <a:prstGeom prst="rect">
            <a:avLst/>
          </a:prstGeom>
          <a:noFill/>
          <a:ln w="12700">
            <a:solidFill>
              <a:srgbClr val="DD0806"/>
            </a:solidFill>
            <a:miter lim="800000"/>
            <a:headEnd/>
            <a:tailEnd/>
          </a:ln>
          <a:effectLst/>
        </p:spPr>
        <p:txBody>
          <a:bodyPr wrap="none" anchor="ctr"/>
          <a:lstStyle/>
          <a:p>
            <a:endParaRPr lang="en-US"/>
          </a:p>
        </p:txBody>
      </p:sp>
      <p:sp>
        <p:nvSpPr>
          <p:cNvPr id="81" name="Freeform 275"/>
          <p:cNvSpPr>
            <a:spLocks/>
          </p:cNvSpPr>
          <p:nvPr/>
        </p:nvSpPr>
        <p:spPr bwMode="auto">
          <a:xfrm>
            <a:off x="4064794" y="4909344"/>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82" name="Rectangle 276"/>
          <p:cNvSpPr>
            <a:spLocks noChangeArrowheads="1"/>
          </p:cNvSpPr>
          <p:nvPr/>
        </p:nvSpPr>
        <p:spPr bwMode="auto">
          <a:xfrm>
            <a:off x="4069556" y="4915694"/>
            <a:ext cx="109538" cy="195263"/>
          </a:xfrm>
          <a:prstGeom prst="rect">
            <a:avLst/>
          </a:prstGeom>
          <a:noFill/>
          <a:ln w="12700">
            <a:solidFill>
              <a:srgbClr val="DD0806"/>
            </a:solidFill>
            <a:miter lim="800000"/>
            <a:headEnd/>
            <a:tailEnd/>
          </a:ln>
          <a:effectLst/>
        </p:spPr>
        <p:txBody>
          <a:bodyPr wrap="none" anchor="ctr"/>
          <a:lstStyle/>
          <a:p>
            <a:endParaRPr lang="en-US"/>
          </a:p>
        </p:txBody>
      </p:sp>
      <p:sp>
        <p:nvSpPr>
          <p:cNvPr id="83" name="Freeform 277"/>
          <p:cNvSpPr>
            <a:spLocks/>
          </p:cNvSpPr>
          <p:nvPr/>
        </p:nvSpPr>
        <p:spPr bwMode="auto">
          <a:xfrm>
            <a:off x="3212306" y="4956969"/>
            <a:ext cx="114300" cy="204788"/>
          </a:xfrm>
          <a:custGeom>
            <a:avLst/>
            <a:gdLst/>
            <a:ahLst/>
            <a:cxnLst>
              <a:cxn ang="0">
                <a:pos x="0" y="0"/>
              </a:cxn>
              <a:cxn ang="0">
                <a:pos x="76" y="0"/>
              </a:cxn>
              <a:cxn ang="0">
                <a:pos x="76" y="128"/>
              </a:cxn>
              <a:cxn ang="0">
                <a:pos x="0" y="128"/>
              </a:cxn>
              <a:cxn ang="0">
                <a:pos x="0" y="0"/>
              </a:cxn>
            </a:cxnLst>
            <a:rect l="0" t="0" r="r" b="b"/>
            <a:pathLst>
              <a:path w="77" h="129">
                <a:moveTo>
                  <a:pt x="0" y="0"/>
                </a:moveTo>
                <a:lnTo>
                  <a:pt x="76" y="0"/>
                </a:lnTo>
                <a:lnTo>
                  <a:pt x="76" y="128"/>
                </a:lnTo>
                <a:lnTo>
                  <a:pt x="0" y="12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84" name="Rectangle 278"/>
          <p:cNvSpPr>
            <a:spLocks noChangeArrowheads="1"/>
          </p:cNvSpPr>
          <p:nvPr/>
        </p:nvSpPr>
        <p:spPr bwMode="auto">
          <a:xfrm>
            <a:off x="3218656" y="4963319"/>
            <a:ext cx="107950" cy="196850"/>
          </a:xfrm>
          <a:prstGeom prst="rect">
            <a:avLst/>
          </a:prstGeom>
          <a:noFill/>
          <a:ln w="12700">
            <a:solidFill>
              <a:srgbClr val="DD0806"/>
            </a:solidFill>
            <a:miter lim="800000"/>
            <a:headEnd/>
            <a:tailEnd/>
          </a:ln>
          <a:effectLst/>
        </p:spPr>
        <p:txBody>
          <a:bodyPr wrap="none" anchor="ctr"/>
          <a:lstStyle/>
          <a:p>
            <a:endParaRPr lang="en-US"/>
          </a:p>
        </p:txBody>
      </p:sp>
      <p:sp>
        <p:nvSpPr>
          <p:cNvPr id="85" name="Freeform 279"/>
          <p:cNvSpPr>
            <a:spLocks/>
          </p:cNvSpPr>
          <p:nvPr/>
        </p:nvSpPr>
        <p:spPr bwMode="auto">
          <a:xfrm>
            <a:off x="3339306" y="4956969"/>
            <a:ext cx="114300" cy="204788"/>
          </a:xfrm>
          <a:custGeom>
            <a:avLst/>
            <a:gdLst/>
            <a:ahLst/>
            <a:cxnLst>
              <a:cxn ang="0">
                <a:pos x="0" y="0"/>
              </a:cxn>
              <a:cxn ang="0">
                <a:pos x="77" y="0"/>
              </a:cxn>
              <a:cxn ang="0">
                <a:pos x="77" y="128"/>
              </a:cxn>
              <a:cxn ang="0">
                <a:pos x="0" y="128"/>
              </a:cxn>
              <a:cxn ang="0">
                <a:pos x="0" y="0"/>
              </a:cxn>
            </a:cxnLst>
            <a:rect l="0" t="0" r="r" b="b"/>
            <a:pathLst>
              <a:path w="78" h="129">
                <a:moveTo>
                  <a:pt x="0" y="0"/>
                </a:moveTo>
                <a:lnTo>
                  <a:pt x="77" y="0"/>
                </a:lnTo>
                <a:lnTo>
                  <a:pt x="77" y="128"/>
                </a:lnTo>
                <a:lnTo>
                  <a:pt x="0" y="12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86" name="Rectangle 280"/>
          <p:cNvSpPr>
            <a:spLocks noChangeArrowheads="1"/>
          </p:cNvSpPr>
          <p:nvPr/>
        </p:nvSpPr>
        <p:spPr bwMode="auto">
          <a:xfrm>
            <a:off x="3345656" y="4963319"/>
            <a:ext cx="106363" cy="196850"/>
          </a:xfrm>
          <a:prstGeom prst="rect">
            <a:avLst/>
          </a:prstGeom>
          <a:noFill/>
          <a:ln w="12700">
            <a:solidFill>
              <a:srgbClr val="DD0806"/>
            </a:solidFill>
            <a:miter lim="800000"/>
            <a:headEnd/>
            <a:tailEnd/>
          </a:ln>
          <a:effectLst/>
        </p:spPr>
        <p:txBody>
          <a:bodyPr wrap="none" anchor="ctr"/>
          <a:lstStyle/>
          <a:p>
            <a:endParaRPr lang="en-US"/>
          </a:p>
        </p:txBody>
      </p:sp>
      <p:sp>
        <p:nvSpPr>
          <p:cNvPr id="87" name="Freeform 281"/>
          <p:cNvSpPr>
            <a:spLocks/>
          </p:cNvSpPr>
          <p:nvPr/>
        </p:nvSpPr>
        <p:spPr bwMode="auto">
          <a:xfrm>
            <a:off x="3472656" y="4956969"/>
            <a:ext cx="114300" cy="204788"/>
          </a:xfrm>
          <a:custGeom>
            <a:avLst/>
            <a:gdLst/>
            <a:ahLst/>
            <a:cxnLst>
              <a:cxn ang="0">
                <a:pos x="0" y="0"/>
              </a:cxn>
              <a:cxn ang="0">
                <a:pos x="77" y="0"/>
              </a:cxn>
              <a:cxn ang="0">
                <a:pos x="77" y="128"/>
              </a:cxn>
              <a:cxn ang="0">
                <a:pos x="0" y="128"/>
              </a:cxn>
              <a:cxn ang="0">
                <a:pos x="0" y="0"/>
              </a:cxn>
            </a:cxnLst>
            <a:rect l="0" t="0" r="r" b="b"/>
            <a:pathLst>
              <a:path w="78" h="129">
                <a:moveTo>
                  <a:pt x="0" y="0"/>
                </a:moveTo>
                <a:lnTo>
                  <a:pt x="77" y="0"/>
                </a:lnTo>
                <a:lnTo>
                  <a:pt x="77" y="128"/>
                </a:lnTo>
                <a:lnTo>
                  <a:pt x="0" y="12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88" name="Rectangle 282"/>
          <p:cNvSpPr>
            <a:spLocks noChangeArrowheads="1"/>
          </p:cNvSpPr>
          <p:nvPr/>
        </p:nvSpPr>
        <p:spPr bwMode="auto">
          <a:xfrm>
            <a:off x="3477419" y="4963319"/>
            <a:ext cx="107950" cy="196850"/>
          </a:xfrm>
          <a:prstGeom prst="rect">
            <a:avLst/>
          </a:prstGeom>
          <a:noFill/>
          <a:ln w="12700">
            <a:solidFill>
              <a:srgbClr val="DD0806"/>
            </a:solidFill>
            <a:miter lim="800000"/>
            <a:headEnd/>
            <a:tailEnd/>
          </a:ln>
          <a:effectLst/>
        </p:spPr>
        <p:txBody>
          <a:bodyPr wrap="none" anchor="ctr"/>
          <a:lstStyle/>
          <a:p>
            <a:endParaRPr lang="en-US"/>
          </a:p>
        </p:txBody>
      </p:sp>
      <p:sp>
        <p:nvSpPr>
          <p:cNvPr id="89" name="Freeform 283"/>
          <p:cNvSpPr>
            <a:spLocks/>
          </p:cNvSpPr>
          <p:nvPr/>
        </p:nvSpPr>
        <p:spPr bwMode="auto">
          <a:xfrm>
            <a:off x="3599656" y="4956969"/>
            <a:ext cx="112713" cy="204788"/>
          </a:xfrm>
          <a:custGeom>
            <a:avLst/>
            <a:gdLst/>
            <a:ahLst/>
            <a:cxnLst>
              <a:cxn ang="0">
                <a:pos x="0" y="0"/>
              </a:cxn>
              <a:cxn ang="0">
                <a:pos x="76" y="0"/>
              </a:cxn>
              <a:cxn ang="0">
                <a:pos x="76" y="128"/>
              </a:cxn>
              <a:cxn ang="0">
                <a:pos x="0" y="128"/>
              </a:cxn>
              <a:cxn ang="0">
                <a:pos x="0" y="0"/>
              </a:cxn>
            </a:cxnLst>
            <a:rect l="0" t="0" r="r" b="b"/>
            <a:pathLst>
              <a:path w="77" h="129">
                <a:moveTo>
                  <a:pt x="0" y="0"/>
                </a:moveTo>
                <a:lnTo>
                  <a:pt x="76" y="0"/>
                </a:lnTo>
                <a:lnTo>
                  <a:pt x="76" y="128"/>
                </a:lnTo>
                <a:lnTo>
                  <a:pt x="0" y="12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90" name="Rectangle 284"/>
          <p:cNvSpPr>
            <a:spLocks noChangeArrowheads="1"/>
          </p:cNvSpPr>
          <p:nvPr/>
        </p:nvSpPr>
        <p:spPr bwMode="auto">
          <a:xfrm>
            <a:off x="3606006" y="4963319"/>
            <a:ext cx="104775" cy="196850"/>
          </a:xfrm>
          <a:prstGeom prst="rect">
            <a:avLst/>
          </a:prstGeom>
          <a:noFill/>
          <a:ln w="12700">
            <a:solidFill>
              <a:srgbClr val="DD0806"/>
            </a:solidFill>
            <a:miter lim="800000"/>
            <a:headEnd/>
            <a:tailEnd/>
          </a:ln>
          <a:effectLst/>
        </p:spPr>
        <p:txBody>
          <a:bodyPr wrap="none" anchor="ctr"/>
          <a:lstStyle/>
          <a:p>
            <a:endParaRPr lang="en-US"/>
          </a:p>
        </p:txBody>
      </p:sp>
      <p:sp>
        <p:nvSpPr>
          <p:cNvPr id="91" name="Freeform 285"/>
          <p:cNvSpPr>
            <a:spLocks/>
          </p:cNvSpPr>
          <p:nvPr/>
        </p:nvSpPr>
        <p:spPr bwMode="auto">
          <a:xfrm>
            <a:off x="3734594" y="4956969"/>
            <a:ext cx="111125" cy="204788"/>
          </a:xfrm>
          <a:custGeom>
            <a:avLst/>
            <a:gdLst/>
            <a:ahLst/>
            <a:cxnLst>
              <a:cxn ang="0">
                <a:pos x="0" y="0"/>
              </a:cxn>
              <a:cxn ang="0">
                <a:pos x="75" y="0"/>
              </a:cxn>
              <a:cxn ang="0">
                <a:pos x="75" y="128"/>
              </a:cxn>
              <a:cxn ang="0">
                <a:pos x="0" y="128"/>
              </a:cxn>
              <a:cxn ang="0">
                <a:pos x="0" y="0"/>
              </a:cxn>
            </a:cxnLst>
            <a:rect l="0" t="0" r="r" b="b"/>
            <a:pathLst>
              <a:path w="76" h="129">
                <a:moveTo>
                  <a:pt x="0" y="0"/>
                </a:moveTo>
                <a:lnTo>
                  <a:pt x="75" y="0"/>
                </a:lnTo>
                <a:lnTo>
                  <a:pt x="75" y="128"/>
                </a:lnTo>
                <a:lnTo>
                  <a:pt x="0" y="12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92" name="Rectangle 286"/>
          <p:cNvSpPr>
            <a:spLocks noChangeArrowheads="1"/>
          </p:cNvSpPr>
          <p:nvPr/>
        </p:nvSpPr>
        <p:spPr bwMode="auto">
          <a:xfrm>
            <a:off x="3740944" y="4963319"/>
            <a:ext cx="104775" cy="196850"/>
          </a:xfrm>
          <a:prstGeom prst="rect">
            <a:avLst/>
          </a:prstGeom>
          <a:noFill/>
          <a:ln w="12700">
            <a:solidFill>
              <a:srgbClr val="DD0806"/>
            </a:solidFill>
            <a:miter lim="800000"/>
            <a:headEnd/>
            <a:tailEnd/>
          </a:ln>
          <a:effectLst/>
        </p:spPr>
        <p:txBody>
          <a:bodyPr wrap="none" anchor="ctr"/>
          <a:lstStyle/>
          <a:p>
            <a:endParaRPr lang="en-US"/>
          </a:p>
        </p:txBody>
      </p:sp>
      <p:sp>
        <p:nvSpPr>
          <p:cNvPr id="93" name="Freeform 287"/>
          <p:cNvSpPr>
            <a:spLocks/>
          </p:cNvSpPr>
          <p:nvPr/>
        </p:nvSpPr>
        <p:spPr bwMode="auto">
          <a:xfrm>
            <a:off x="3860006" y="4956969"/>
            <a:ext cx="112713" cy="204788"/>
          </a:xfrm>
          <a:custGeom>
            <a:avLst/>
            <a:gdLst/>
            <a:ahLst/>
            <a:cxnLst>
              <a:cxn ang="0">
                <a:pos x="0" y="0"/>
              </a:cxn>
              <a:cxn ang="0">
                <a:pos x="76" y="0"/>
              </a:cxn>
              <a:cxn ang="0">
                <a:pos x="76" y="128"/>
              </a:cxn>
              <a:cxn ang="0">
                <a:pos x="0" y="128"/>
              </a:cxn>
              <a:cxn ang="0">
                <a:pos x="0" y="0"/>
              </a:cxn>
            </a:cxnLst>
            <a:rect l="0" t="0" r="r" b="b"/>
            <a:pathLst>
              <a:path w="77" h="129">
                <a:moveTo>
                  <a:pt x="0" y="0"/>
                </a:moveTo>
                <a:lnTo>
                  <a:pt x="76" y="0"/>
                </a:lnTo>
                <a:lnTo>
                  <a:pt x="76" y="128"/>
                </a:lnTo>
                <a:lnTo>
                  <a:pt x="0" y="12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94" name="Rectangle 288"/>
          <p:cNvSpPr>
            <a:spLocks noChangeArrowheads="1"/>
          </p:cNvSpPr>
          <p:nvPr/>
        </p:nvSpPr>
        <p:spPr bwMode="auto">
          <a:xfrm>
            <a:off x="3866356" y="4963319"/>
            <a:ext cx="106363" cy="196850"/>
          </a:xfrm>
          <a:prstGeom prst="rect">
            <a:avLst/>
          </a:prstGeom>
          <a:noFill/>
          <a:ln w="12700">
            <a:solidFill>
              <a:srgbClr val="DD0806"/>
            </a:solidFill>
            <a:miter lim="800000"/>
            <a:headEnd/>
            <a:tailEnd/>
          </a:ln>
          <a:effectLst/>
        </p:spPr>
        <p:txBody>
          <a:bodyPr wrap="none" anchor="ctr"/>
          <a:lstStyle/>
          <a:p>
            <a:endParaRPr lang="en-US"/>
          </a:p>
        </p:txBody>
      </p:sp>
      <p:sp>
        <p:nvSpPr>
          <p:cNvPr id="95" name="Freeform 289"/>
          <p:cNvSpPr>
            <a:spLocks/>
          </p:cNvSpPr>
          <p:nvPr/>
        </p:nvSpPr>
        <p:spPr bwMode="auto">
          <a:xfrm>
            <a:off x="3991769" y="4956969"/>
            <a:ext cx="112712" cy="204788"/>
          </a:xfrm>
          <a:custGeom>
            <a:avLst/>
            <a:gdLst/>
            <a:ahLst/>
            <a:cxnLst>
              <a:cxn ang="0">
                <a:pos x="0" y="0"/>
              </a:cxn>
              <a:cxn ang="0">
                <a:pos x="76" y="0"/>
              </a:cxn>
              <a:cxn ang="0">
                <a:pos x="76" y="128"/>
              </a:cxn>
              <a:cxn ang="0">
                <a:pos x="0" y="128"/>
              </a:cxn>
              <a:cxn ang="0">
                <a:pos x="0" y="0"/>
              </a:cxn>
            </a:cxnLst>
            <a:rect l="0" t="0" r="r" b="b"/>
            <a:pathLst>
              <a:path w="77" h="129">
                <a:moveTo>
                  <a:pt x="0" y="0"/>
                </a:moveTo>
                <a:lnTo>
                  <a:pt x="76" y="0"/>
                </a:lnTo>
                <a:lnTo>
                  <a:pt x="76" y="128"/>
                </a:lnTo>
                <a:lnTo>
                  <a:pt x="0" y="12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96" name="Rectangle 290"/>
          <p:cNvSpPr>
            <a:spLocks noChangeArrowheads="1"/>
          </p:cNvSpPr>
          <p:nvPr/>
        </p:nvSpPr>
        <p:spPr bwMode="auto">
          <a:xfrm>
            <a:off x="3998119" y="4963319"/>
            <a:ext cx="107950" cy="196850"/>
          </a:xfrm>
          <a:prstGeom prst="rect">
            <a:avLst/>
          </a:prstGeom>
          <a:noFill/>
          <a:ln w="12700">
            <a:solidFill>
              <a:srgbClr val="DD0806"/>
            </a:solidFill>
            <a:miter lim="800000"/>
            <a:headEnd/>
            <a:tailEnd/>
          </a:ln>
          <a:effectLst/>
        </p:spPr>
        <p:txBody>
          <a:bodyPr wrap="none" anchor="ctr"/>
          <a:lstStyle/>
          <a:p>
            <a:endParaRPr lang="en-US"/>
          </a:p>
        </p:txBody>
      </p:sp>
      <p:sp>
        <p:nvSpPr>
          <p:cNvPr id="97" name="Freeform 291"/>
          <p:cNvSpPr>
            <a:spLocks/>
          </p:cNvSpPr>
          <p:nvPr/>
        </p:nvSpPr>
        <p:spPr bwMode="auto">
          <a:xfrm>
            <a:off x="4118769" y="4956969"/>
            <a:ext cx="114300" cy="204788"/>
          </a:xfrm>
          <a:custGeom>
            <a:avLst/>
            <a:gdLst/>
            <a:ahLst/>
            <a:cxnLst>
              <a:cxn ang="0">
                <a:pos x="0" y="0"/>
              </a:cxn>
              <a:cxn ang="0">
                <a:pos x="77" y="0"/>
              </a:cxn>
              <a:cxn ang="0">
                <a:pos x="77" y="128"/>
              </a:cxn>
              <a:cxn ang="0">
                <a:pos x="0" y="128"/>
              </a:cxn>
              <a:cxn ang="0">
                <a:pos x="0" y="0"/>
              </a:cxn>
            </a:cxnLst>
            <a:rect l="0" t="0" r="r" b="b"/>
            <a:pathLst>
              <a:path w="78" h="129">
                <a:moveTo>
                  <a:pt x="0" y="0"/>
                </a:moveTo>
                <a:lnTo>
                  <a:pt x="77" y="0"/>
                </a:lnTo>
                <a:lnTo>
                  <a:pt x="77" y="128"/>
                </a:lnTo>
                <a:lnTo>
                  <a:pt x="0" y="12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98" name="Rectangle 292"/>
          <p:cNvSpPr>
            <a:spLocks noChangeArrowheads="1"/>
          </p:cNvSpPr>
          <p:nvPr/>
        </p:nvSpPr>
        <p:spPr bwMode="auto">
          <a:xfrm>
            <a:off x="4123531" y="4963319"/>
            <a:ext cx="109538" cy="196850"/>
          </a:xfrm>
          <a:prstGeom prst="rect">
            <a:avLst/>
          </a:prstGeom>
          <a:noFill/>
          <a:ln w="12700">
            <a:solidFill>
              <a:srgbClr val="DD0806"/>
            </a:solidFill>
            <a:miter lim="800000"/>
            <a:headEnd/>
            <a:tailEnd/>
          </a:ln>
          <a:effectLst/>
        </p:spPr>
        <p:txBody>
          <a:bodyPr wrap="none" anchor="ctr"/>
          <a:lstStyle/>
          <a:p>
            <a:endParaRPr lang="en-US"/>
          </a:p>
        </p:txBody>
      </p:sp>
      <p:sp>
        <p:nvSpPr>
          <p:cNvPr id="99" name="Freeform 293"/>
          <p:cNvSpPr>
            <a:spLocks/>
          </p:cNvSpPr>
          <p:nvPr/>
        </p:nvSpPr>
        <p:spPr bwMode="auto">
          <a:xfrm>
            <a:off x="3266281" y="5006182"/>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00" name="Rectangle 294"/>
          <p:cNvSpPr>
            <a:spLocks noChangeArrowheads="1"/>
          </p:cNvSpPr>
          <p:nvPr/>
        </p:nvSpPr>
        <p:spPr bwMode="auto">
          <a:xfrm>
            <a:off x="3271044" y="5012532"/>
            <a:ext cx="109537" cy="195262"/>
          </a:xfrm>
          <a:prstGeom prst="rect">
            <a:avLst/>
          </a:prstGeom>
          <a:noFill/>
          <a:ln w="12700">
            <a:solidFill>
              <a:srgbClr val="DD0806"/>
            </a:solidFill>
            <a:miter lim="800000"/>
            <a:headEnd/>
            <a:tailEnd/>
          </a:ln>
          <a:effectLst/>
        </p:spPr>
        <p:txBody>
          <a:bodyPr wrap="none" anchor="ctr"/>
          <a:lstStyle/>
          <a:p>
            <a:endParaRPr lang="en-US"/>
          </a:p>
        </p:txBody>
      </p:sp>
      <p:sp>
        <p:nvSpPr>
          <p:cNvPr id="101" name="Freeform 295"/>
          <p:cNvSpPr>
            <a:spLocks/>
          </p:cNvSpPr>
          <p:nvPr/>
        </p:nvSpPr>
        <p:spPr bwMode="auto">
          <a:xfrm>
            <a:off x="3393281" y="5006182"/>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02" name="Rectangle 296"/>
          <p:cNvSpPr>
            <a:spLocks noChangeArrowheads="1"/>
          </p:cNvSpPr>
          <p:nvPr/>
        </p:nvSpPr>
        <p:spPr bwMode="auto">
          <a:xfrm>
            <a:off x="3399631" y="5012532"/>
            <a:ext cx="106363" cy="195262"/>
          </a:xfrm>
          <a:prstGeom prst="rect">
            <a:avLst/>
          </a:prstGeom>
          <a:noFill/>
          <a:ln w="12700">
            <a:solidFill>
              <a:srgbClr val="DD0806"/>
            </a:solidFill>
            <a:miter lim="800000"/>
            <a:headEnd/>
            <a:tailEnd/>
          </a:ln>
          <a:effectLst/>
        </p:spPr>
        <p:txBody>
          <a:bodyPr wrap="none" anchor="ctr"/>
          <a:lstStyle/>
          <a:p>
            <a:endParaRPr lang="en-US"/>
          </a:p>
        </p:txBody>
      </p:sp>
      <p:sp>
        <p:nvSpPr>
          <p:cNvPr id="103" name="Freeform 297"/>
          <p:cNvSpPr>
            <a:spLocks/>
          </p:cNvSpPr>
          <p:nvPr/>
        </p:nvSpPr>
        <p:spPr bwMode="auto">
          <a:xfrm>
            <a:off x="3526631" y="5006182"/>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04" name="Rectangle 298"/>
          <p:cNvSpPr>
            <a:spLocks noChangeArrowheads="1"/>
          </p:cNvSpPr>
          <p:nvPr/>
        </p:nvSpPr>
        <p:spPr bwMode="auto">
          <a:xfrm>
            <a:off x="3532981" y="5012532"/>
            <a:ext cx="104775" cy="195262"/>
          </a:xfrm>
          <a:prstGeom prst="rect">
            <a:avLst/>
          </a:prstGeom>
          <a:noFill/>
          <a:ln w="12700">
            <a:solidFill>
              <a:srgbClr val="DD0806"/>
            </a:solidFill>
            <a:miter lim="800000"/>
            <a:headEnd/>
            <a:tailEnd/>
          </a:ln>
          <a:effectLst/>
        </p:spPr>
        <p:txBody>
          <a:bodyPr wrap="none" anchor="ctr"/>
          <a:lstStyle/>
          <a:p>
            <a:endParaRPr lang="en-US"/>
          </a:p>
        </p:txBody>
      </p:sp>
      <p:sp>
        <p:nvSpPr>
          <p:cNvPr id="105" name="Freeform 299"/>
          <p:cNvSpPr>
            <a:spLocks/>
          </p:cNvSpPr>
          <p:nvPr/>
        </p:nvSpPr>
        <p:spPr bwMode="auto">
          <a:xfrm>
            <a:off x="3652044" y="5006182"/>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06" name="Rectangle 300"/>
          <p:cNvSpPr>
            <a:spLocks noChangeArrowheads="1"/>
          </p:cNvSpPr>
          <p:nvPr/>
        </p:nvSpPr>
        <p:spPr bwMode="auto">
          <a:xfrm>
            <a:off x="3658394" y="5012532"/>
            <a:ext cx="106362" cy="195262"/>
          </a:xfrm>
          <a:prstGeom prst="rect">
            <a:avLst/>
          </a:prstGeom>
          <a:noFill/>
          <a:ln w="12700">
            <a:solidFill>
              <a:srgbClr val="DD0806"/>
            </a:solidFill>
            <a:miter lim="800000"/>
            <a:headEnd/>
            <a:tailEnd/>
          </a:ln>
          <a:effectLst/>
        </p:spPr>
        <p:txBody>
          <a:bodyPr wrap="none" anchor="ctr"/>
          <a:lstStyle/>
          <a:p>
            <a:endParaRPr lang="en-US"/>
          </a:p>
        </p:txBody>
      </p:sp>
      <p:sp>
        <p:nvSpPr>
          <p:cNvPr id="107" name="Freeform 301"/>
          <p:cNvSpPr>
            <a:spLocks/>
          </p:cNvSpPr>
          <p:nvPr/>
        </p:nvSpPr>
        <p:spPr bwMode="auto">
          <a:xfrm>
            <a:off x="3783806" y="5006182"/>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08" name="Rectangle 302"/>
          <p:cNvSpPr>
            <a:spLocks noChangeArrowheads="1"/>
          </p:cNvSpPr>
          <p:nvPr/>
        </p:nvSpPr>
        <p:spPr bwMode="auto">
          <a:xfrm>
            <a:off x="3790156" y="5012532"/>
            <a:ext cx="107950" cy="195262"/>
          </a:xfrm>
          <a:prstGeom prst="rect">
            <a:avLst/>
          </a:prstGeom>
          <a:noFill/>
          <a:ln w="12700">
            <a:solidFill>
              <a:srgbClr val="DD0806"/>
            </a:solidFill>
            <a:miter lim="800000"/>
            <a:headEnd/>
            <a:tailEnd/>
          </a:ln>
          <a:effectLst/>
        </p:spPr>
        <p:txBody>
          <a:bodyPr wrap="none" anchor="ctr"/>
          <a:lstStyle/>
          <a:p>
            <a:endParaRPr lang="en-US"/>
          </a:p>
        </p:txBody>
      </p:sp>
      <p:sp>
        <p:nvSpPr>
          <p:cNvPr id="109" name="Freeform 303"/>
          <p:cNvSpPr>
            <a:spLocks/>
          </p:cNvSpPr>
          <p:nvPr/>
        </p:nvSpPr>
        <p:spPr bwMode="auto">
          <a:xfrm>
            <a:off x="3912394" y="5006182"/>
            <a:ext cx="112712" cy="203200"/>
          </a:xfrm>
          <a:custGeom>
            <a:avLst/>
            <a:gdLst/>
            <a:ahLst/>
            <a:cxnLst>
              <a:cxn ang="0">
                <a:pos x="0" y="0"/>
              </a:cxn>
              <a:cxn ang="0">
                <a:pos x="76" y="0"/>
              </a:cxn>
              <a:cxn ang="0">
                <a:pos x="76" y="127"/>
              </a:cxn>
              <a:cxn ang="0">
                <a:pos x="0" y="127"/>
              </a:cxn>
              <a:cxn ang="0">
                <a:pos x="0" y="0"/>
              </a:cxn>
            </a:cxnLst>
            <a:rect l="0" t="0" r="r" b="b"/>
            <a:pathLst>
              <a:path w="77" h="128">
                <a:moveTo>
                  <a:pt x="0" y="0"/>
                </a:moveTo>
                <a:lnTo>
                  <a:pt x="76" y="0"/>
                </a:lnTo>
                <a:lnTo>
                  <a:pt x="76"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10" name="Rectangle 304"/>
          <p:cNvSpPr>
            <a:spLocks noChangeArrowheads="1"/>
          </p:cNvSpPr>
          <p:nvPr/>
        </p:nvSpPr>
        <p:spPr bwMode="auto">
          <a:xfrm>
            <a:off x="3917156" y="5012532"/>
            <a:ext cx="109538" cy="195262"/>
          </a:xfrm>
          <a:prstGeom prst="rect">
            <a:avLst/>
          </a:prstGeom>
          <a:noFill/>
          <a:ln w="12700">
            <a:solidFill>
              <a:srgbClr val="DD0806"/>
            </a:solidFill>
            <a:miter lim="800000"/>
            <a:headEnd/>
            <a:tailEnd/>
          </a:ln>
          <a:effectLst/>
        </p:spPr>
        <p:txBody>
          <a:bodyPr wrap="none" anchor="ctr"/>
          <a:lstStyle/>
          <a:p>
            <a:endParaRPr lang="en-US"/>
          </a:p>
        </p:txBody>
      </p:sp>
      <p:sp>
        <p:nvSpPr>
          <p:cNvPr id="111" name="Freeform 305"/>
          <p:cNvSpPr>
            <a:spLocks/>
          </p:cNvSpPr>
          <p:nvPr/>
        </p:nvSpPr>
        <p:spPr bwMode="auto">
          <a:xfrm>
            <a:off x="4045744" y="5006182"/>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12" name="Rectangle 306"/>
          <p:cNvSpPr>
            <a:spLocks noChangeArrowheads="1"/>
          </p:cNvSpPr>
          <p:nvPr/>
        </p:nvSpPr>
        <p:spPr bwMode="auto">
          <a:xfrm>
            <a:off x="4050506" y="5012532"/>
            <a:ext cx="107950" cy="195262"/>
          </a:xfrm>
          <a:prstGeom prst="rect">
            <a:avLst/>
          </a:prstGeom>
          <a:noFill/>
          <a:ln w="12700">
            <a:solidFill>
              <a:srgbClr val="DD0806"/>
            </a:solidFill>
            <a:miter lim="800000"/>
            <a:headEnd/>
            <a:tailEnd/>
          </a:ln>
          <a:effectLst/>
        </p:spPr>
        <p:txBody>
          <a:bodyPr wrap="none" anchor="ctr"/>
          <a:lstStyle/>
          <a:p>
            <a:endParaRPr lang="en-US"/>
          </a:p>
        </p:txBody>
      </p:sp>
      <p:sp>
        <p:nvSpPr>
          <p:cNvPr id="113" name="Freeform 307"/>
          <p:cNvSpPr>
            <a:spLocks/>
          </p:cNvSpPr>
          <p:nvPr/>
        </p:nvSpPr>
        <p:spPr bwMode="auto">
          <a:xfrm>
            <a:off x="4172744" y="5006182"/>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14" name="Rectangle 308"/>
          <p:cNvSpPr>
            <a:spLocks noChangeArrowheads="1"/>
          </p:cNvSpPr>
          <p:nvPr/>
        </p:nvSpPr>
        <p:spPr bwMode="auto">
          <a:xfrm>
            <a:off x="4179094" y="5012532"/>
            <a:ext cx="106362" cy="195262"/>
          </a:xfrm>
          <a:prstGeom prst="rect">
            <a:avLst/>
          </a:prstGeom>
          <a:noFill/>
          <a:ln w="12700">
            <a:solidFill>
              <a:srgbClr val="DD0806"/>
            </a:solidFill>
            <a:miter lim="800000"/>
            <a:headEnd/>
            <a:tailEnd/>
          </a:ln>
          <a:effectLst/>
        </p:spPr>
        <p:txBody>
          <a:bodyPr wrap="none" anchor="ctr"/>
          <a:lstStyle/>
          <a:p>
            <a:endParaRPr lang="en-US"/>
          </a:p>
        </p:txBody>
      </p:sp>
      <p:sp>
        <p:nvSpPr>
          <p:cNvPr id="115" name="Freeform 309"/>
          <p:cNvSpPr>
            <a:spLocks/>
          </p:cNvSpPr>
          <p:nvPr/>
        </p:nvSpPr>
        <p:spPr bwMode="auto">
          <a:xfrm>
            <a:off x="3320256" y="5053807"/>
            <a:ext cx="112713" cy="203200"/>
          </a:xfrm>
          <a:custGeom>
            <a:avLst/>
            <a:gdLst/>
            <a:ahLst/>
            <a:cxnLst>
              <a:cxn ang="0">
                <a:pos x="0" y="0"/>
              </a:cxn>
              <a:cxn ang="0">
                <a:pos x="76" y="0"/>
              </a:cxn>
              <a:cxn ang="0">
                <a:pos x="76" y="127"/>
              </a:cxn>
              <a:cxn ang="0">
                <a:pos x="0" y="127"/>
              </a:cxn>
              <a:cxn ang="0">
                <a:pos x="0" y="0"/>
              </a:cxn>
            </a:cxnLst>
            <a:rect l="0" t="0" r="r" b="b"/>
            <a:pathLst>
              <a:path w="77" h="128">
                <a:moveTo>
                  <a:pt x="0" y="0"/>
                </a:moveTo>
                <a:lnTo>
                  <a:pt x="76" y="0"/>
                </a:lnTo>
                <a:lnTo>
                  <a:pt x="76"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16" name="Rectangle 310"/>
          <p:cNvSpPr>
            <a:spLocks noChangeArrowheads="1"/>
          </p:cNvSpPr>
          <p:nvPr/>
        </p:nvSpPr>
        <p:spPr bwMode="auto">
          <a:xfrm>
            <a:off x="3326606" y="5060157"/>
            <a:ext cx="103188" cy="195262"/>
          </a:xfrm>
          <a:prstGeom prst="rect">
            <a:avLst/>
          </a:prstGeom>
          <a:noFill/>
          <a:ln w="12700">
            <a:solidFill>
              <a:srgbClr val="DD0806"/>
            </a:solidFill>
            <a:miter lim="800000"/>
            <a:headEnd/>
            <a:tailEnd/>
          </a:ln>
          <a:effectLst/>
        </p:spPr>
        <p:txBody>
          <a:bodyPr wrap="none" anchor="ctr"/>
          <a:lstStyle/>
          <a:p>
            <a:endParaRPr lang="en-US"/>
          </a:p>
        </p:txBody>
      </p:sp>
      <p:sp>
        <p:nvSpPr>
          <p:cNvPr id="117" name="Freeform 311"/>
          <p:cNvSpPr>
            <a:spLocks/>
          </p:cNvSpPr>
          <p:nvPr/>
        </p:nvSpPr>
        <p:spPr bwMode="auto">
          <a:xfrm>
            <a:off x="3445669" y="5053807"/>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18" name="Rectangle 312"/>
          <p:cNvSpPr>
            <a:spLocks noChangeArrowheads="1"/>
          </p:cNvSpPr>
          <p:nvPr/>
        </p:nvSpPr>
        <p:spPr bwMode="auto">
          <a:xfrm>
            <a:off x="3452019" y="5060157"/>
            <a:ext cx="107950" cy="195262"/>
          </a:xfrm>
          <a:prstGeom prst="rect">
            <a:avLst/>
          </a:prstGeom>
          <a:noFill/>
          <a:ln w="12700">
            <a:solidFill>
              <a:srgbClr val="DD0806"/>
            </a:solidFill>
            <a:miter lim="800000"/>
            <a:headEnd/>
            <a:tailEnd/>
          </a:ln>
          <a:effectLst/>
        </p:spPr>
        <p:txBody>
          <a:bodyPr wrap="none" anchor="ctr"/>
          <a:lstStyle/>
          <a:p>
            <a:endParaRPr lang="en-US"/>
          </a:p>
        </p:txBody>
      </p:sp>
      <p:sp>
        <p:nvSpPr>
          <p:cNvPr id="119" name="Freeform 313"/>
          <p:cNvSpPr>
            <a:spLocks/>
          </p:cNvSpPr>
          <p:nvPr/>
        </p:nvSpPr>
        <p:spPr bwMode="auto">
          <a:xfrm>
            <a:off x="3580606" y="5053807"/>
            <a:ext cx="112713" cy="203200"/>
          </a:xfrm>
          <a:custGeom>
            <a:avLst/>
            <a:gdLst/>
            <a:ahLst/>
            <a:cxnLst>
              <a:cxn ang="0">
                <a:pos x="0" y="0"/>
              </a:cxn>
              <a:cxn ang="0">
                <a:pos x="76" y="0"/>
              </a:cxn>
              <a:cxn ang="0">
                <a:pos x="76" y="127"/>
              </a:cxn>
              <a:cxn ang="0">
                <a:pos x="0" y="127"/>
              </a:cxn>
              <a:cxn ang="0">
                <a:pos x="0" y="0"/>
              </a:cxn>
            </a:cxnLst>
            <a:rect l="0" t="0" r="r" b="b"/>
            <a:pathLst>
              <a:path w="77" h="128">
                <a:moveTo>
                  <a:pt x="0" y="0"/>
                </a:moveTo>
                <a:lnTo>
                  <a:pt x="76" y="0"/>
                </a:lnTo>
                <a:lnTo>
                  <a:pt x="76"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20" name="Rectangle 314"/>
          <p:cNvSpPr>
            <a:spLocks noChangeArrowheads="1"/>
          </p:cNvSpPr>
          <p:nvPr/>
        </p:nvSpPr>
        <p:spPr bwMode="auto">
          <a:xfrm>
            <a:off x="3586956" y="5060157"/>
            <a:ext cx="104775" cy="195262"/>
          </a:xfrm>
          <a:prstGeom prst="rect">
            <a:avLst/>
          </a:prstGeom>
          <a:noFill/>
          <a:ln w="12700">
            <a:solidFill>
              <a:srgbClr val="DD0806"/>
            </a:solidFill>
            <a:miter lim="800000"/>
            <a:headEnd/>
            <a:tailEnd/>
          </a:ln>
          <a:effectLst/>
        </p:spPr>
        <p:txBody>
          <a:bodyPr wrap="none" anchor="ctr"/>
          <a:lstStyle/>
          <a:p>
            <a:endParaRPr lang="en-US"/>
          </a:p>
        </p:txBody>
      </p:sp>
      <p:sp>
        <p:nvSpPr>
          <p:cNvPr id="121" name="Freeform 315"/>
          <p:cNvSpPr>
            <a:spLocks/>
          </p:cNvSpPr>
          <p:nvPr/>
        </p:nvSpPr>
        <p:spPr bwMode="auto">
          <a:xfrm>
            <a:off x="3706019" y="5053807"/>
            <a:ext cx="112712" cy="203200"/>
          </a:xfrm>
          <a:custGeom>
            <a:avLst/>
            <a:gdLst/>
            <a:ahLst/>
            <a:cxnLst>
              <a:cxn ang="0">
                <a:pos x="0" y="0"/>
              </a:cxn>
              <a:cxn ang="0">
                <a:pos x="76" y="0"/>
              </a:cxn>
              <a:cxn ang="0">
                <a:pos x="76" y="127"/>
              </a:cxn>
              <a:cxn ang="0">
                <a:pos x="0" y="127"/>
              </a:cxn>
              <a:cxn ang="0">
                <a:pos x="0" y="0"/>
              </a:cxn>
            </a:cxnLst>
            <a:rect l="0" t="0" r="r" b="b"/>
            <a:pathLst>
              <a:path w="77" h="128">
                <a:moveTo>
                  <a:pt x="0" y="0"/>
                </a:moveTo>
                <a:lnTo>
                  <a:pt x="76" y="0"/>
                </a:lnTo>
                <a:lnTo>
                  <a:pt x="76"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22" name="Rectangle 316"/>
          <p:cNvSpPr>
            <a:spLocks noChangeArrowheads="1"/>
          </p:cNvSpPr>
          <p:nvPr/>
        </p:nvSpPr>
        <p:spPr bwMode="auto">
          <a:xfrm>
            <a:off x="3712369" y="5060157"/>
            <a:ext cx="106362" cy="195262"/>
          </a:xfrm>
          <a:prstGeom prst="rect">
            <a:avLst/>
          </a:prstGeom>
          <a:noFill/>
          <a:ln w="12700">
            <a:solidFill>
              <a:srgbClr val="DD0806"/>
            </a:solidFill>
            <a:miter lim="800000"/>
            <a:headEnd/>
            <a:tailEnd/>
          </a:ln>
          <a:effectLst/>
        </p:spPr>
        <p:txBody>
          <a:bodyPr wrap="none" anchor="ctr"/>
          <a:lstStyle/>
          <a:p>
            <a:endParaRPr lang="en-US"/>
          </a:p>
        </p:txBody>
      </p:sp>
      <p:sp>
        <p:nvSpPr>
          <p:cNvPr id="123" name="Freeform 317"/>
          <p:cNvSpPr>
            <a:spLocks/>
          </p:cNvSpPr>
          <p:nvPr/>
        </p:nvSpPr>
        <p:spPr bwMode="auto">
          <a:xfrm>
            <a:off x="3837781" y="5053807"/>
            <a:ext cx="114300" cy="203200"/>
          </a:xfrm>
          <a:custGeom>
            <a:avLst/>
            <a:gdLst/>
            <a:ahLst/>
            <a:cxnLst>
              <a:cxn ang="0">
                <a:pos x="0" y="0"/>
              </a:cxn>
              <a:cxn ang="0">
                <a:pos x="76" y="0"/>
              </a:cxn>
              <a:cxn ang="0">
                <a:pos x="76" y="127"/>
              </a:cxn>
              <a:cxn ang="0">
                <a:pos x="0" y="127"/>
              </a:cxn>
              <a:cxn ang="0">
                <a:pos x="0" y="0"/>
              </a:cxn>
            </a:cxnLst>
            <a:rect l="0" t="0" r="r" b="b"/>
            <a:pathLst>
              <a:path w="77" h="128">
                <a:moveTo>
                  <a:pt x="0" y="0"/>
                </a:moveTo>
                <a:lnTo>
                  <a:pt x="76" y="0"/>
                </a:lnTo>
                <a:lnTo>
                  <a:pt x="76"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24" name="Rectangle 318"/>
          <p:cNvSpPr>
            <a:spLocks noChangeArrowheads="1"/>
          </p:cNvSpPr>
          <p:nvPr/>
        </p:nvSpPr>
        <p:spPr bwMode="auto">
          <a:xfrm>
            <a:off x="3844131" y="5060157"/>
            <a:ext cx="107950" cy="195262"/>
          </a:xfrm>
          <a:prstGeom prst="rect">
            <a:avLst/>
          </a:prstGeom>
          <a:noFill/>
          <a:ln w="12700">
            <a:solidFill>
              <a:srgbClr val="DD0806"/>
            </a:solidFill>
            <a:miter lim="800000"/>
            <a:headEnd/>
            <a:tailEnd/>
          </a:ln>
          <a:effectLst/>
        </p:spPr>
        <p:txBody>
          <a:bodyPr wrap="none" anchor="ctr"/>
          <a:lstStyle/>
          <a:p>
            <a:endParaRPr lang="en-US"/>
          </a:p>
        </p:txBody>
      </p:sp>
      <p:sp>
        <p:nvSpPr>
          <p:cNvPr id="125" name="Freeform 319"/>
          <p:cNvSpPr>
            <a:spLocks/>
          </p:cNvSpPr>
          <p:nvPr/>
        </p:nvSpPr>
        <p:spPr bwMode="auto">
          <a:xfrm>
            <a:off x="3964781" y="5053807"/>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26" name="Rectangle 320"/>
          <p:cNvSpPr>
            <a:spLocks noChangeArrowheads="1"/>
          </p:cNvSpPr>
          <p:nvPr/>
        </p:nvSpPr>
        <p:spPr bwMode="auto">
          <a:xfrm>
            <a:off x="3969544" y="5060157"/>
            <a:ext cx="107950" cy="195262"/>
          </a:xfrm>
          <a:prstGeom prst="rect">
            <a:avLst/>
          </a:prstGeom>
          <a:noFill/>
          <a:ln w="12700">
            <a:solidFill>
              <a:srgbClr val="DD0806"/>
            </a:solidFill>
            <a:miter lim="800000"/>
            <a:headEnd/>
            <a:tailEnd/>
          </a:ln>
          <a:effectLst/>
        </p:spPr>
        <p:txBody>
          <a:bodyPr wrap="none" anchor="ctr"/>
          <a:lstStyle/>
          <a:p>
            <a:endParaRPr lang="en-US"/>
          </a:p>
        </p:txBody>
      </p:sp>
      <p:sp>
        <p:nvSpPr>
          <p:cNvPr id="127" name="Freeform 321"/>
          <p:cNvSpPr>
            <a:spLocks/>
          </p:cNvSpPr>
          <p:nvPr/>
        </p:nvSpPr>
        <p:spPr bwMode="auto">
          <a:xfrm>
            <a:off x="4099719" y="5053807"/>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28" name="Rectangle 322"/>
          <p:cNvSpPr>
            <a:spLocks noChangeArrowheads="1"/>
          </p:cNvSpPr>
          <p:nvPr/>
        </p:nvSpPr>
        <p:spPr bwMode="auto">
          <a:xfrm>
            <a:off x="4104481" y="5060157"/>
            <a:ext cx="107950" cy="195262"/>
          </a:xfrm>
          <a:prstGeom prst="rect">
            <a:avLst/>
          </a:prstGeom>
          <a:noFill/>
          <a:ln w="12700">
            <a:solidFill>
              <a:srgbClr val="DD0806"/>
            </a:solidFill>
            <a:miter lim="800000"/>
            <a:headEnd/>
            <a:tailEnd/>
          </a:ln>
          <a:effectLst/>
        </p:spPr>
        <p:txBody>
          <a:bodyPr wrap="none" anchor="ctr"/>
          <a:lstStyle/>
          <a:p>
            <a:endParaRPr lang="en-US"/>
          </a:p>
        </p:txBody>
      </p:sp>
      <p:sp>
        <p:nvSpPr>
          <p:cNvPr id="129" name="Freeform 323"/>
          <p:cNvSpPr>
            <a:spLocks/>
          </p:cNvSpPr>
          <p:nvPr/>
        </p:nvSpPr>
        <p:spPr bwMode="auto">
          <a:xfrm>
            <a:off x="4226719" y="5053807"/>
            <a:ext cx="112712" cy="203200"/>
          </a:xfrm>
          <a:custGeom>
            <a:avLst/>
            <a:gdLst/>
            <a:ahLst/>
            <a:cxnLst>
              <a:cxn ang="0">
                <a:pos x="0" y="0"/>
              </a:cxn>
              <a:cxn ang="0">
                <a:pos x="76" y="0"/>
              </a:cxn>
              <a:cxn ang="0">
                <a:pos x="76" y="127"/>
              </a:cxn>
              <a:cxn ang="0">
                <a:pos x="0" y="127"/>
              </a:cxn>
              <a:cxn ang="0">
                <a:pos x="0" y="0"/>
              </a:cxn>
            </a:cxnLst>
            <a:rect l="0" t="0" r="r" b="b"/>
            <a:pathLst>
              <a:path w="77" h="128">
                <a:moveTo>
                  <a:pt x="0" y="0"/>
                </a:moveTo>
                <a:lnTo>
                  <a:pt x="76" y="0"/>
                </a:lnTo>
                <a:lnTo>
                  <a:pt x="76"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30" name="Rectangle 324"/>
          <p:cNvSpPr>
            <a:spLocks noChangeArrowheads="1"/>
          </p:cNvSpPr>
          <p:nvPr/>
        </p:nvSpPr>
        <p:spPr bwMode="auto">
          <a:xfrm>
            <a:off x="4233069" y="5060157"/>
            <a:ext cx="104775" cy="195262"/>
          </a:xfrm>
          <a:prstGeom prst="rect">
            <a:avLst/>
          </a:prstGeom>
          <a:noFill/>
          <a:ln w="12700">
            <a:solidFill>
              <a:srgbClr val="DD0806"/>
            </a:solidFill>
            <a:miter lim="800000"/>
            <a:headEnd/>
            <a:tailEnd/>
          </a:ln>
          <a:effectLst/>
        </p:spPr>
        <p:txBody>
          <a:bodyPr wrap="none" anchor="ctr"/>
          <a:lstStyle/>
          <a:p>
            <a:endParaRPr lang="en-US"/>
          </a:p>
        </p:txBody>
      </p:sp>
      <p:sp>
        <p:nvSpPr>
          <p:cNvPr id="131" name="Freeform 325"/>
          <p:cNvSpPr>
            <a:spLocks/>
          </p:cNvSpPr>
          <p:nvPr/>
        </p:nvSpPr>
        <p:spPr bwMode="auto">
          <a:xfrm>
            <a:off x="3137694" y="4201319"/>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32" name="Rectangle 326"/>
          <p:cNvSpPr>
            <a:spLocks noChangeArrowheads="1"/>
          </p:cNvSpPr>
          <p:nvPr/>
        </p:nvSpPr>
        <p:spPr bwMode="auto">
          <a:xfrm>
            <a:off x="3144044" y="4207669"/>
            <a:ext cx="107950" cy="195263"/>
          </a:xfrm>
          <a:prstGeom prst="rect">
            <a:avLst/>
          </a:prstGeom>
          <a:noFill/>
          <a:ln w="12700">
            <a:solidFill>
              <a:srgbClr val="F20884"/>
            </a:solidFill>
            <a:miter lim="800000"/>
            <a:headEnd/>
            <a:tailEnd/>
          </a:ln>
          <a:effectLst/>
        </p:spPr>
        <p:txBody>
          <a:bodyPr wrap="none" anchor="ctr"/>
          <a:lstStyle/>
          <a:p>
            <a:endParaRPr lang="en-US"/>
          </a:p>
        </p:txBody>
      </p:sp>
      <p:sp>
        <p:nvSpPr>
          <p:cNvPr id="133" name="Freeform 327"/>
          <p:cNvSpPr>
            <a:spLocks/>
          </p:cNvSpPr>
          <p:nvPr/>
        </p:nvSpPr>
        <p:spPr bwMode="auto">
          <a:xfrm>
            <a:off x="3193256" y="4248944"/>
            <a:ext cx="112713" cy="204788"/>
          </a:xfrm>
          <a:custGeom>
            <a:avLst/>
            <a:gdLst/>
            <a:ahLst/>
            <a:cxnLst>
              <a:cxn ang="0">
                <a:pos x="0" y="0"/>
              </a:cxn>
              <a:cxn ang="0">
                <a:pos x="76" y="0"/>
              </a:cxn>
              <a:cxn ang="0">
                <a:pos x="76" y="128"/>
              </a:cxn>
              <a:cxn ang="0">
                <a:pos x="0" y="128"/>
              </a:cxn>
              <a:cxn ang="0">
                <a:pos x="0" y="0"/>
              </a:cxn>
            </a:cxnLst>
            <a:rect l="0" t="0" r="r" b="b"/>
            <a:pathLst>
              <a:path w="77" h="129">
                <a:moveTo>
                  <a:pt x="0" y="0"/>
                </a:moveTo>
                <a:lnTo>
                  <a:pt x="76" y="0"/>
                </a:lnTo>
                <a:lnTo>
                  <a:pt x="76" y="128"/>
                </a:lnTo>
                <a:lnTo>
                  <a:pt x="0" y="12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34" name="Rectangle 328"/>
          <p:cNvSpPr>
            <a:spLocks noChangeArrowheads="1"/>
          </p:cNvSpPr>
          <p:nvPr/>
        </p:nvSpPr>
        <p:spPr bwMode="auto">
          <a:xfrm>
            <a:off x="3198019" y="4255294"/>
            <a:ext cx="107950" cy="196850"/>
          </a:xfrm>
          <a:prstGeom prst="rect">
            <a:avLst/>
          </a:prstGeom>
          <a:noFill/>
          <a:ln w="12700">
            <a:solidFill>
              <a:srgbClr val="F20884"/>
            </a:solidFill>
            <a:miter lim="800000"/>
            <a:headEnd/>
            <a:tailEnd/>
          </a:ln>
          <a:effectLst/>
        </p:spPr>
        <p:txBody>
          <a:bodyPr wrap="none" anchor="ctr"/>
          <a:lstStyle/>
          <a:p>
            <a:endParaRPr lang="en-US"/>
          </a:p>
        </p:txBody>
      </p:sp>
      <p:sp>
        <p:nvSpPr>
          <p:cNvPr id="135" name="Freeform 329"/>
          <p:cNvSpPr>
            <a:spLocks/>
          </p:cNvSpPr>
          <p:nvPr/>
        </p:nvSpPr>
        <p:spPr bwMode="auto">
          <a:xfrm>
            <a:off x="3245644" y="4298157"/>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36" name="Rectangle 330"/>
          <p:cNvSpPr>
            <a:spLocks noChangeArrowheads="1"/>
          </p:cNvSpPr>
          <p:nvPr/>
        </p:nvSpPr>
        <p:spPr bwMode="auto">
          <a:xfrm>
            <a:off x="3250406" y="4304507"/>
            <a:ext cx="107950" cy="195262"/>
          </a:xfrm>
          <a:prstGeom prst="rect">
            <a:avLst/>
          </a:prstGeom>
          <a:noFill/>
          <a:ln w="12700">
            <a:solidFill>
              <a:srgbClr val="F20884"/>
            </a:solidFill>
            <a:miter lim="800000"/>
            <a:headEnd/>
            <a:tailEnd/>
          </a:ln>
          <a:effectLst/>
        </p:spPr>
        <p:txBody>
          <a:bodyPr wrap="none" anchor="ctr"/>
          <a:lstStyle/>
          <a:p>
            <a:endParaRPr lang="en-US"/>
          </a:p>
        </p:txBody>
      </p:sp>
      <p:sp>
        <p:nvSpPr>
          <p:cNvPr id="137" name="Freeform 331"/>
          <p:cNvSpPr>
            <a:spLocks/>
          </p:cNvSpPr>
          <p:nvPr/>
        </p:nvSpPr>
        <p:spPr bwMode="auto">
          <a:xfrm>
            <a:off x="3299619" y="4345782"/>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38" name="Rectangle 332"/>
          <p:cNvSpPr>
            <a:spLocks noChangeArrowheads="1"/>
          </p:cNvSpPr>
          <p:nvPr/>
        </p:nvSpPr>
        <p:spPr bwMode="auto">
          <a:xfrm>
            <a:off x="3305969" y="4352132"/>
            <a:ext cx="106362" cy="195262"/>
          </a:xfrm>
          <a:prstGeom prst="rect">
            <a:avLst/>
          </a:prstGeom>
          <a:noFill/>
          <a:ln w="12700">
            <a:solidFill>
              <a:srgbClr val="F20884"/>
            </a:solidFill>
            <a:miter lim="800000"/>
            <a:headEnd/>
            <a:tailEnd/>
          </a:ln>
          <a:effectLst/>
        </p:spPr>
        <p:txBody>
          <a:bodyPr wrap="none" anchor="ctr"/>
          <a:lstStyle/>
          <a:p>
            <a:endParaRPr lang="en-US"/>
          </a:p>
        </p:txBody>
      </p:sp>
      <p:sp>
        <p:nvSpPr>
          <p:cNvPr id="139" name="Freeform 333"/>
          <p:cNvSpPr>
            <a:spLocks/>
          </p:cNvSpPr>
          <p:nvPr/>
        </p:nvSpPr>
        <p:spPr bwMode="auto">
          <a:xfrm>
            <a:off x="3352006" y="4393407"/>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40" name="Rectangle 334"/>
          <p:cNvSpPr>
            <a:spLocks noChangeArrowheads="1"/>
          </p:cNvSpPr>
          <p:nvPr/>
        </p:nvSpPr>
        <p:spPr bwMode="auto">
          <a:xfrm>
            <a:off x="3358356" y="4399757"/>
            <a:ext cx="106363" cy="195262"/>
          </a:xfrm>
          <a:prstGeom prst="rect">
            <a:avLst/>
          </a:prstGeom>
          <a:noFill/>
          <a:ln w="12700">
            <a:solidFill>
              <a:srgbClr val="F20884"/>
            </a:solidFill>
            <a:miter lim="800000"/>
            <a:headEnd/>
            <a:tailEnd/>
          </a:ln>
          <a:effectLst/>
        </p:spPr>
        <p:txBody>
          <a:bodyPr wrap="none" anchor="ctr"/>
          <a:lstStyle/>
          <a:p>
            <a:endParaRPr lang="en-US"/>
          </a:p>
        </p:txBody>
      </p:sp>
      <p:sp>
        <p:nvSpPr>
          <p:cNvPr id="141" name="Freeform 335"/>
          <p:cNvSpPr>
            <a:spLocks/>
          </p:cNvSpPr>
          <p:nvPr/>
        </p:nvSpPr>
        <p:spPr bwMode="auto">
          <a:xfrm>
            <a:off x="3405981" y="4441032"/>
            <a:ext cx="112713" cy="204787"/>
          </a:xfrm>
          <a:custGeom>
            <a:avLst/>
            <a:gdLst/>
            <a:ahLst/>
            <a:cxnLst>
              <a:cxn ang="0">
                <a:pos x="0" y="0"/>
              </a:cxn>
              <a:cxn ang="0">
                <a:pos x="76" y="0"/>
              </a:cxn>
              <a:cxn ang="0">
                <a:pos x="76" y="128"/>
              </a:cxn>
              <a:cxn ang="0">
                <a:pos x="0" y="128"/>
              </a:cxn>
              <a:cxn ang="0">
                <a:pos x="0" y="0"/>
              </a:cxn>
            </a:cxnLst>
            <a:rect l="0" t="0" r="r" b="b"/>
            <a:pathLst>
              <a:path w="77" h="129">
                <a:moveTo>
                  <a:pt x="0" y="0"/>
                </a:moveTo>
                <a:lnTo>
                  <a:pt x="76" y="0"/>
                </a:lnTo>
                <a:lnTo>
                  <a:pt x="76" y="128"/>
                </a:lnTo>
                <a:lnTo>
                  <a:pt x="0" y="12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42" name="Rectangle 336"/>
          <p:cNvSpPr>
            <a:spLocks noChangeArrowheads="1"/>
          </p:cNvSpPr>
          <p:nvPr/>
        </p:nvSpPr>
        <p:spPr bwMode="auto">
          <a:xfrm>
            <a:off x="3412331" y="4447382"/>
            <a:ext cx="106363" cy="196850"/>
          </a:xfrm>
          <a:prstGeom prst="rect">
            <a:avLst/>
          </a:prstGeom>
          <a:noFill/>
          <a:ln w="12700">
            <a:solidFill>
              <a:srgbClr val="F20884"/>
            </a:solidFill>
            <a:miter lim="800000"/>
            <a:headEnd/>
            <a:tailEnd/>
          </a:ln>
          <a:effectLst/>
        </p:spPr>
        <p:txBody>
          <a:bodyPr wrap="none" anchor="ctr"/>
          <a:lstStyle/>
          <a:p>
            <a:endParaRPr lang="en-US"/>
          </a:p>
        </p:txBody>
      </p:sp>
      <p:sp>
        <p:nvSpPr>
          <p:cNvPr id="143" name="Freeform 337"/>
          <p:cNvSpPr>
            <a:spLocks/>
          </p:cNvSpPr>
          <p:nvPr/>
        </p:nvSpPr>
        <p:spPr bwMode="auto">
          <a:xfrm>
            <a:off x="3458369" y="4488657"/>
            <a:ext cx="114300" cy="204787"/>
          </a:xfrm>
          <a:custGeom>
            <a:avLst/>
            <a:gdLst/>
            <a:ahLst/>
            <a:cxnLst>
              <a:cxn ang="0">
                <a:pos x="0" y="0"/>
              </a:cxn>
              <a:cxn ang="0">
                <a:pos x="77" y="0"/>
              </a:cxn>
              <a:cxn ang="0">
                <a:pos x="77" y="128"/>
              </a:cxn>
              <a:cxn ang="0">
                <a:pos x="0" y="128"/>
              </a:cxn>
              <a:cxn ang="0">
                <a:pos x="0" y="0"/>
              </a:cxn>
            </a:cxnLst>
            <a:rect l="0" t="0" r="r" b="b"/>
            <a:pathLst>
              <a:path w="78" h="129">
                <a:moveTo>
                  <a:pt x="0" y="0"/>
                </a:moveTo>
                <a:lnTo>
                  <a:pt x="77" y="0"/>
                </a:lnTo>
                <a:lnTo>
                  <a:pt x="77" y="128"/>
                </a:lnTo>
                <a:lnTo>
                  <a:pt x="0" y="12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44" name="Rectangle 338"/>
          <p:cNvSpPr>
            <a:spLocks noChangeArrowheads="1"/>
          </p:cNvSpPr>
          <p:nvPr/>
        </p:nvSpPr>
        <p:spPr bwMode="auto">
          <a:xfrm>
            <a:off x="3464719" y="4495007"/>
            <a:ext cx="107950" cy="196850"/>
          </a:xfrm>
          <a:prstGeom prst="rect">
            <a:avLst/>
          </a:prstGeom>
          <a:noFill/>
          <a:ln w="12700">
            <a:solidFill>
              <a:srgbClr val="F20884"/>
            </a:solidFill>
            <a:miter lim="800000"/>
            <a:headEnd/>
            <a:tailEnd/>
          </a:ln>
          <a:effectLst/>
        </p:spPr>
        <p:txBody>
          <a:bodyPr wrap="none" anchor="ctr"/>
          <a:lstStyle/>
          <a:p>
            <a:endParaRPr lang="en-US"/>
          </a:p>
        </p:txBody>
      </p:sp>
      <p:sp>
        <p:nvSpPr>
          <p:cNvPr id="145" name="Freeform 339"/>
          <p:cNvSpPr>
            <a:spLocks/>
          </p:cNvSpPr>
          <p:nvPr/>
        </p:nvSpPr>
        <p:spPr bwMode="auto">
          <a:xfrm>
            <a:off x="3580606" y="4201319"/>
            <a:ext cx="112713" cy="203200"/>
          </a:xfrm>
          <a:custGeom>
            <a:avLst/>
            <a:gdLst/>
            <a:ahLst/>
            <a:cxnLst>
              <a:cxn ang="0">
                <a:pos x="0" y="0"/>
              </a:cxn>
              <a:cxn ang="0">
                <a:pos x="76" y="0"/>
              </a:cxn>
              <a:cxn ang="0">
                <a:pos x="76" y="127"/>
              </a:cxn>
              <a:cxn ang="0">
                <a:pos x="0" y="127"/>
              </a:cxn>
              <a:cxn ang="0">
                <a:pos x="0" y="0"/>
              </a:cxn>
            </a:cxnLst>
            <a:rect l="0" t="0" r="r" b="b"/>
            <a:pathLst>
              <a:path w="77" h="128">
                <a:moveTo>
                  <a:pt x="0" y="0"/>
                </a:moveTo>
                <a:lnTo>
                  <a:pt x="76" y="0"/>
                </a:lnTo>
                <a:lnTo>
                  <a:pt x="76"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46" name="Rectangle 340"/>
          <p:cNvSpPr>
            <a:spLocks noChangeArrowheads="1"/>
          </p:cNvSpPr>
          <p:nvPr/>
        </p:nvSpPr>
        <p:spPr bwMode="auto">
          <a:xfrm>
            <a:off x="3586956" y="4207669"/>
            <a:ext cx="104775" cy="195263"/>
          </a:xfrm>
          <a:prstGeom prst="rect">
            <a:avLst/>
          </a:prstGeom>
          <a:noFill/>
          <a:ln w="12700">
            <a:solidFill>
              <a:srgbClr val="F20884"/>
            </a:solidFill>
            <a:miter lim="800000"/>
            <a:headEnd/>
            <a:tailEnd/>
          </a:ln>
          <a:effectLst/>
        </p:spPr>
        <p:txBody>
          <a:bodyPr wrap="none" anchor="ctr"/>
          <a:lstStyle/>
          <a:p>
            <a:endParaRPr lang="en-US"/>
          </a:p>
        </p:txBody>
      </p:sp>
      <p:sp>
        <p:nvSpPr>
          <p:cNvPr id="147" name="Freeform 341"/>
          <p:cNvSpPr>
            <a:spLocks/>
          </p:cNvSpPr>
          <p:nvPr/>
        </p:nvSpPr>
        <p:spPr bwMode="auto">
          <a:xfrm>
            <a:off x="3631406" y="4248944"/>
            <a:ext cx="114300" cy="204788"/>
          </a:xfrm>
          <a:custGeom>
            <a:avLst/>
            <a:gdLst/>
            <a:ahLst/>
            <a:cxnLst>
              <a:cxn ang="0">
                <a:pos x="0" y="0"/>
              </a:cxn>
              <a:cxn ang="0">
                <a:pos x="77" y="0"/>
              </a:cxn>
              <a:cxn ang="0">
                <a:pos x="77" y="128"/>
              </a:cxn>
              <a:cxn ang="0">
                <a:pos x="0" y="128"/>
              </a:cxn>
              <a:cxn ang="0">
                <a:pos x="0" y="0"/>
              </a:cxn>
            </a:cxnLst>
            <a:rect l="0" t="0" r="r" b="b"/>
            <a:pathLst>
              <a:path w="78" h="129">
                <a:moveTo>
                  <a:pt x="0" y="0"/>
                </a:moveTo>
                <a:lnTo>
                  <a:pt x="77" y="0"/>
                </a:lnTo>
                <a:lnTo>
                  <a:pt x="77" y="128"/>
                </a:lnTo>
                <a:lnTo>
                  <a:pt x="0" y="12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48" name="Rectangle 342"/>
          <p:cNvSpPr>
            <a:spLocks noChangeArrowheads="1"/>
          </p:cNvSpPr>
          <p:nvPr/>
        </p:nvSpPr>
        <p:spPr bwMode="auto">
          <a:xfrm>
            <a:off x="3637756" y="4255294"/>
            <a:ext cx="107950" cy="196850"/>
          </a:xfrm>
          <a:prstGeom prst="rect">
            <a:avLst/>
          </a:prstGeom>
          <a:noFill/>
          <a:ln w="12700">
            <a:solidFill>
              <a:srgbClr val="F20884"/>
            </a:solidFill>
            <a:miter lim="800000"/>
            <a:headEnd/>
            <a:tailEnd/>
          </a:ln>
          <a:effectLst/>
        </p:spPr>
        <p:txBody>
          <a:bodyPr wrap="none" anchor="ctr"/>
          <a:lstStyle/>
          <a:p>
            <a:endParaRPr lang="en-US"/>
          </a:p>
        </p:txBody>
      </p:sp>
      <p:sp>
        <p:nvSpPr>
          <p:cNvPr id="149" name="Freeform 343"/>
          <p:cNvSpPr>
            <a:spLocks/>
          </p:cNvSpPr>
          <p:nvPr/>
        </p:nvSpPr>
        <p:spPr bwMode="auto">
          <a:xfrm>
            <a:off x="3686969" y="4298157"/>
            <a:ext cx="112712" cy="203200"/>
          </a:xfrm>
          <a:custGeom>
            <a:avLst/>
            <a:gdLst/>
            <a:ahLst/>
            <a:cxnLst>
              <a:cxn ang="0">
                <a:pos x="0" y="0"/>
              </a:cxn>
              <a:cxn ang="0">
                <a:pos x="76" y="0"/>
              </a:cxn>
              <a:cxn ang="0">
                <a:pos x="76" y="127"/>
              </a:cxn>
              <a:cxn ang="0">
                <a:pos x="0" y="127"/>
              </a:cxn>
              <a:cxn ang="0">
                <a:pos x="0" y="0"/>
              </a:cxn>
            </a:cxnLst>
            <a:rect l="0" t="0" r="r" b="b"/>
            <a:pathLst>
              <a:path w="77" h="128">
                <a:moveTo>
                  <a:pt x="0" y="0"/>
                </a:moveTo>
                <a:lnTo>
                  <a:pt x="76" y="0"/>
                </a:lnTo>
                <a:lnTo>
                  <a:pt x="76"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50" name="Rectangle 344"/>
          <p:cNvSpPr>
            <a:spLocks noChangeArrowheads="1"/>
          </p:cNvSpPr>
          <p:nvPr/>
        </p:nvSpPr>
        <p:spPr bwMode="auto">
          <a:xfrm>
            <a:off x="3691731" y="4304507"/>
            <a:ext cx="107950" cy="195262"/>
          </a:xfrm>
          <a:prstGeom prst="rect">
            <a:avLst/>
          </a:prstGeom>
          <a:noFill/>
          <a:ln w="12700">
            <a:solidFill>
              <a:srgbClr val="F20884"/>
            </a:solidFill>
            <a:miter lim="800000"/>
            <a:headEnd/>
            <a:tailEnd/>
          </a:ln>
          <a:effectLst/>
        </p:spPr>
        <p:txBody>
          <a:bodyPr wrap="none" anchor="ctr"/>
          <a:lstStyle/>
          <a:p>
            <a:endParaRPr lang="en-US"/>
          </a:p>
        </p:txBody>
      </p:sp>
      <p:sp>
        <p:nvSpPr>
          <p:cNvPr id="151" name="Freeform 345"/>
          <p:cNvSpPr>
            <a:spLocks/>
          </p:cNvSpPr>
          <p:nvPr/>
        </p:nvSpPr>
        <p:spPr bwMode="auto">
          <a:xfrm>
            <a:off x="3739356" y="4345782"/>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52" name="Rectangle 346"/>
          <p:cNvSpPr>
            <a:spLocks noChangeArrowheads="1"/>
          </p:cNvSpPr>
          <p:nvPr/>
        </p:nvSpPr>
        <p:spPr bwMode="auto">
          <a:xfrm>
            <a:off x="3744119" y="4352132"/>
            <a:ext cx="109537" cy="195262"/>
          </a:xfrm>
          <a:prstGeom prst="rect">
            <a:avLst/>
          </a:prstGeom>
          <a:noFill/>
          <a:ln w="12700">
            <a:solidFill>
              <a:srgbClr val="F20884"/>
            </a:solidFill>
            <a:miter lim="800000"/>
            <a:headEnd/>
            <a:tailEnd/>
          </a:ln>
          <a:effectLst/>
        </p:spPr>
        <p:txBody>
          <a:bodyPr wrap="none" anchor="ctr"/>
          <a:lstStyle/>
          <a:p>
            <a:endParaRPr lang="en-US"/>
          </a:p>
        </p:txBody>
      </p:sp>
      <p:sp>
        <p:nvSpPr>
          <p:cNvPr id="153" name="Freeform 347"/>
          <p:cNvSpPr>
            <a:spLocks/>
          </p:cNvSpPr>
          <p:nvPr/>
        </p:nvSpPr>
        <p:spPr bwMode="auto">
          <a:xfrm>
            <a:off x="3793331" y="4393407"/>
            <a:ext cx="112713" cy="203200"/>
          </a:xfrm>
          <a:custGeom>
            <a:avLst/>
            <a:gdLst/>
            <a:ahLst/>
            <a:cxnLst>
              <a:cxn ang="0">
                <a:pos x="0" y="0"/>
              </a:cxn>
              <a:cxn ang="0">
                <a:pos x="76" y="0"/>
              </a:cxn>
              <a:cxn ang="0">
                <a:pos x="76" y="127"/>
              </a:cxn>
              <a:cxn ang="0">
                <a:pos x="0" y="127"/>
              </a:cxn>
              <a:cxn ang="0">
                <a:pos x="0" y="0"/>
              </a:cxn>
            </a:cxnLst>
            <a:rect l="0" t="0" r="r" b="b"/>
            <a:pathLst>
              <a:path w="77" h="128">
                <a:moveTo>
                  <a:pt x="0" y="0"/>
                </a:moveTo>
                <a:lnTo>
                  <a:pt x="76" y="0"/>
                </a:lnTo>
                <a:lnTo>
                  <a:pt x="76"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54" name="Rectangle 348"/>
          <p:cNvSpPr>
            <a:spLocks noChangeArrowheads="1"/>
          </p:cNvSpPr>
          <p:nvPr/>
        </p:nvSpPr>
        <p:spPr bwMode="auto">
          <a:xfrm>
            <a:off x="3799681" y="4399757"/>
            <a:ext cx="103188" cy="195262"/>
          </a:xfrm>
          <a:prstGeom prst="rect">
            <a:avLst/>
          </a:prstGeom>
          <a:noFill/>
          <a:ln w="12700">
            <a:solidFill>
              <a:srgbClr val="F20884"/>
            </a:solidFill>
            <a:miter lim="800000"/>
            <a:headEnd/>
            <a:tailEnd/>
          </a:ln>
          <a:effectLst/>
        </p:spPr>
        <p:txBody>
          <a:bodyPr wrap="none" anchor="ctr"/>
          <a:lstStyle/>
          <a:p>
            <a:endParaRPr lang="en-US"/>
          </a:p>
        </p:txBody>
      </p:sp>
      <p:sp>
        <p:nvSpPr>
          <p:cNvPr id="155" name="Freeform 349"/>
          <p:cNvSpPr>
            <a:spLocks/>
          </p:cNvSpPr>
          <p:nvPr/>
        </p:nvSpPr>
        <p:spPr bwMode="auto">
          <a:xfrm>
            <a:off x="3845719" y="4441032"/>
            <a:ext cx="114300" cy="204787"/>
          </a:xfrm>
          <a:custGeom>
            <a:avLst/>
            <a:gdLst/>
            <a:ahLst/>
            <a:cxnLst>
              <a:cxn ang="0">
                <a:pos x="0" y="0"/>
              </a:cxn>
              <a:cxn ang="0">
                <a:pos x="77" y="0"/>
              </a:cxn>
              <a:cxn ang="0">
                <a:pos x="77" y="128"/>
              </a:cxn>
              <a:cxn ang="0">
                <a:pos x="0" y="128"/>
              </a:cxn>
              <a:cxn ang="0">
                <a:pos x="0" y="0"/>
              </a:cxn>
            </a:cxnLst>
            <a:rect l="0" t="0" r="r" b="b"/>
            <a:pathLst>
              <a:path w="78" h="129">
                <a:moveTo>
                  <a:pt x="0" y="0"/>
                </a:moveTo>
                <a:lnTo>
                  <a:pt x="77" y="0"/>
                </a:lnTo>
                <a:lnTo>
                  <a:pt x="77" y="128"/>
                </a:lnTo>
                <a:lnTo>
                  <a:pt x="0" y="12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56" name="Rectangle 350"/>
          <p:cNvSpPr>
            <a:spLocks noChangeArrowheads="1"/>
          </p:cNvSpPr>
          <p:nvPr/>
        </p:nvSpPr>
        <p:spPr bwMode="auto">
          <a:xfrm>
            <a:off x="3852069" y="4447382"/>
            <a:ext cx="106362" cy="196850"/>
          </a:xfrm>
          <a:prstGeom prst="rect">
            <a:avLst/>
          </a:prstGeom>
          <a:noFill/>
          <a:ln w="12700">
            <a:solidFill>
              <a:srgbClr val="F20884"/>
            </a:solidFill>
            <a:miter lim="800000"/>
            <a:headEnd/>
            <a:tailEnd/>
          </a:ln>
          <a:effectLst/>
        </p:spPr>
        <p:txBody>
          <a:bodyPr wrap="none" anchor="ctr"/>
          <a:lstStyle/>
          <a:p>
            <a:endParaRPr lang="en-US"/>
          </a:p>
        </p:txBody>
      </p:sp>
      <p:sp>
        <p:nvSpPr>
          <p:cNvPr id="157" name="Freeform 351"/>
          <p:cNvSpPr>
            <a:spLocks/>
          </p:cNvSpPr>
          <p:nvPr/>
        </p:nvSpPr>
        <p:spPr bwMode="auto">
          <a:xfrm>
            <a:off x="3899694" y="4488657"/>
            <a:ext cx="111125" cy="204787"/>
          </a:xfrm>
          <a:custGeom>
            <a:avLst/>
            <a:gdLst/>
            <a:ahLst/>
            <a:cxnLst>
              <a:cxn ang="0">
                <a:pos x="0" y="0"/>
              </a:cxn>
              <a:cxn ang="0">
                <a:pos x="75" y="0"/>
              </a:cxn>
              <a:cxn ang="0">
                <a:pos x="75" y="128"/>
              </a:cxn>
              <a:cxn ang="0">
                <a:pos x="0" y="128"/>
              </a:cxn>
              <a:cxn ang="0">
                <a:pos x="0" y="0"/>
              </a:cxn>
            </a:cxnLst>
            <a:rect l="0" t="0" r="r" b="b"/>
            <a:pathLst>
              <a:path w="76" h="129">
                <a:moveTo>
                  <a:pt x="0" y="0"/>
                </a:moveTo>
                <a:lnTo>
                  <a:pt x="75" y="0"/>
                </a:lnTo>
                <a:lnTo>
                  <a:pt x="75" y="128"/>
                </a:lnTo>
                <a:lnTo>
                  <a:pt x="0" y="12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58" name="Rectangle 352"/>
          <p:cNvSpPr>
            <a:spLocks noChangeArrowheads="1"/>
          </p:cNvSpPr>
          <p:nvPr/>
        </p:nvSpPr>
        <p:spPr bwMode="auto">
          <a:xfrm>
            <a:off x="3906044" y="4495007"/>
            <a:ext cx="104775" cy="196850"/>
          </a:xfrm>
          <a:prstGeom prst="rect">
            <a:avLst/>
          </a:prstGeom>
          <a:noFill/>
          <a:ln w="12700">
            <a:solidFill>
              <a:srgbClr val="F20884"/>
            </a:solidFill>
            <a:miter lim="800000"/>
            <a:headEnd/>
            <a:tailEnd/>
          </a:ln>
          <a:effectLst/>
        </p:spPr>
        <p:txBody>
          <a:bodyPr wrap="none" anchor="ctr"/>
          <a:lstStyle/>
          <a:p>
            <a:endParaRPr lang="en-US"/>
          </a:p>
        </p:txBody>
      </p:sp>
      <p:sp>
        <p:nvSpPr>
          <p:cNvPr id="159" name="Freeform 353"/>
          <p:cNvSpPr>
            <a:spLocks/>
          </p:cNvSpPr>
          <p:nvPr/>
        </p:nvSpPr>
        <p:spPr bwMode="auto">
          <a:xfrm>
            <a:off x="4023519" y="4201319"/>
            <a:ext cx="115887" cy="203200"/>
          </a:xfrm>
          <a:custGeom>
            <a:avLst/>
            <a:gdLst/>
            <a:ahLst/>
            <a:cxnLst>
              <a:cxn ang="0">
                <a:pos x="0" y="0"/>
              </a:cxn>
              <a:cxn ang="0">
                <a:pos x="78" y="0"/>
              </a:cxn>
              <a:cxn ang="0">
                <a:pos x="78" y="127"/>
              </a:cxn>
              <a:cxn ang="0">
                <a:pos x="0" y="127"/>
              </a:cxn>
              <a:cxn ang="0">
                <a:pos x="0" y="0"/>
              </a:cxn>
            </a:cxnLst>
            <a:rect l="0" t="0" r="r" b="b"/>
            <a:pathLst>
              <a:path w="79" h="128">
                <a:moveTo>
                  <a:pt x="0" y="0"/>
                </a:moveTo>
                <a:lnTo>
                  <a:pt x="78" y="0"/>
                </a:lnTo>
                <a:lnTo>
                  <a:pt x="78"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60" name="Rectangle 354"/>
          <p:cNvSpPr>
            <a:spLocks noChangeArrowheads="1"/>
          </p:cNvSpPr>
          <p:nvPr/>
        </p:nvSpPr>
        <p:spPr bwMode="auto">
          <a:xfrm>
            <a:off x="4028281" y="4207669"/>
            <a:ext cx="109538" cy="195263"/>
          </a:xfrm>
          <a:prstGeom prst="rect">
            <a:avLst/>
          </a:prstGeom>
          <a:noFill/>
          <a:ln w="12700">
            <a:solidFill>
              <a:srgbClr val="F20884"/>
            </a:solidFill>
            <a:miter lim="800000"/>
            <a:headEnd/>
            <a:tailEnd/>
          </a:ln>
          <a:effectLst/>
        </p:spPr>
        <p:txBody>
          <a:bodyPr wrap="none" anchor="ctr"/>
          <a:lstStyle/>
          <a:p>
            <a:endParaRPr lang="en-US"/>
          </a:p>
        </p:txBody>
      </p:sp>
      <p:sp>
        <p:nvSpPr>
          <p:cNvPr id="161" name="Freeform 355"/>
          <p:cNvSpPr>
            <a:spLocks/>
          </p:cNvSpPr>
          <p:nvPr/>
        </p:nvSpPr>
        <p:spPr bwMode="auto">
          <a:xfrm>
            <a:off x="4079081" y="4248944"/>
            <a:ext cx="112713" cy="204788"/>
          </a:xfrm>
          <a:custGeom>
            <a:avLst/>
            <a:gdLst/>
            <a:ahLst/>
            <a:cxnLst>
              <a:cxn ang="0">
                <a:pos x="0" y="0"/>
              </a:cxn>
              <a:cxn ang="0">
                <a:pos x="76" y="0"/>
              </a:cxn>
              <a:cxn ang="0">
                <a:pos x="76" y="128"/>
              </a:cxn>
              <a:cxn ang="0">
                <a:pos x="0" y="128"/>
              </a:cxn>
              <a:cxn ang="0">
                <a:pos x="0" y="0"/>
              </a:cxn>
            </a:cxnLst>
            <a:rect l="0" t="0" r="r" b="b"/>
            <a:pathLst>
              <a:path w="77" h="129">
                <a:moveTo>
                  <a:pt x="0" y="0"/>
                </a:moveTo>
                <a:lnTo>
                  <a:pt x="76" y="0"/>
                </a:lnTo>
                <a:lnTo>
                  <a:pt x="76" y="128"/>
                </a:lnTo>
                <a:lnTo>
                  <a:pt x="0" y="12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62" name="Rectangle 356"/>
          <p:cNvSpPr>
            <a:spLocks noChangeArrowheads="1"/>
          </p:cNvSpPr>
          <p:nvPr/>
        </p:nvSpPr>
        <p:spPr bwMode="auto">
          <a:xfrm>
            <a:off x="4083844" y="4255294"/>
            <a:ext cx="107950" cy="196850"/>
          </a:xfrm>
          <a:prstGeom prst="rect">
            <a:avLst/>
          </a:prstGeom>
          <a:noFill/>
          <a:ln w="12700">
            <a:solidFill>
              <a:srgbClr val="F20884"/>
            </a:solidFill>
            <a:miter lim="800000"/>
            <a:headEnd/>
            <a:tailEnd/>
          </a:ln>
          <a:effectLst/>
        </p:spPr>
        <p:txBody>
          <a:bodyPr wrap="none" anchor="ctr"/>
          <a:lstStyle/>
          <a:p>
            <a:endParaRPr lang="en-US"/>
          </a:p>
        </p:txBody>
      </p:sp>
      <p:sp>
        <p:nvSpPr>
          <p:cNvPr id="163" name="Freeform 357"/>
          <p:cNvSpPr>
            <a:spLocks/>
          </p:cNvSpPr>
          <p:nvPr/>
        </p:nvSpPr>
        <p:spPr bwMode="auto">
          <a:xfrm>
            <a:off x="4131469" y="4298157"/>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64" name="Rectangle 358"/>
          <p:cNvSpPr>
            <a:spLocks noChangeArrowheads="1"/>
          </p:cNvSpPr>
          <p:nvPr/>
        </p:nvSpPr>
        <p:spPr bwMode="auto">
          <a:xfrm>
            <a:off x="4137819" y="4304507"/>
            <a:ext cx="106362" cy="195262"/>
          </a:xfrm>
          <a:prstGeom prst="rect">
            <a:avLst/>
          </a:prstGeom>
          <a:noFill/>
          <a:ln w="12700">
            <a:solidFill>
              <a:srgbClr val="F20884"/>
            </a:solidFill>
            <a:miter lim="800000"/>
            <a:headEnd/>
            <a:tailEnd/>
          </a:ln>
          <a:effectLst/>
        </p:spPr>
        <p:txBody>
          <a:bodyPr wrap="none" anchor="ctr"/>
          <a:lstStyle/>
          <a:p>
            <a:endParaRPr lang="en-US"/>
          </a:p>
        </p:txBody>
      </p:sp>
      <p:sp>
        <p:nvSpPr>
          <p:cNvPr id="165" name="Freeform 359"/>
          <p:cNvSpPr>
            <a:spLocks/>
          </p:cNvSpPr>
          <p:nvPr/>
        </p:nvSpPr>
        <p:spPr bwMode="auto">
          <a:xfrm>
            <a:off x="4185444" y="4345782"/>
            <a:ext cx="112712" cy="203200"/>
          </a:xfrm>
          <a:custGeom>
            <a:avLst/>
            <a:gdLst/>
            <a:ahLst/>
            <a:cxnLst>
              <a:cxn ang="0">
                <a:pos x="0" y="0"/>
              </a:cxn>
              <a:cxn ang="0">
                <a:pos x="76" y="0"/>
              </a:cxn>
              <a:cxn ang="0">
                <a:pos x="76" y="127"/>
              </a:cxn>
              <a:cxn ang="0">
                <a:pos x="0" y="127"/>
              </a:cxn>
              <a:cxn ang="0">
                <a:pos x="0" y="0"/>
              </a:cxn>
            </a:cxnLst>
            <a:rect l="0" t="0" r="r" b="b"/>
            <a:pathLst>
              <a:path w="77" h="128">
                <a:moveTo>
                  <a:pt x="0" y="0"/>
                </a:moveTo>
                <a:lnTo>
                  <a:pt x="76" y="0"/>
                </a:lnTo>
                <a:lnTo>
                  <a:pt x="76"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66" name="Rectangle 360"/>
          <p:cNvSpPr>
            <a:spLocks noChangeArrowheads="1"/>
          </p:cNvSpPr>
          <p:nvPr/>
        </p:nvSpPr>
        <p:spPr bwMode="auto">
          <a:xfrm>
            <a:off x="4191794" y="4352132"/>
            <a:ext cx="107950" cy="195262"/>
          </a:xfrm>
          <a:prstGeom prst="rect">
            <a:avLst/>
          </a:prstGeom>
          <a:noFill/>
          <a:ln w="12700">
            <a:solidFill>
              <a:srgbClr val="F20884"/>
            </a:solidFill>
            <a:miter lim="800000"/>
            <a:headEnd/>
            <a:tailEnd/>
          </a:ln>
          <a:effectLst/>
        </p:spPr>
        <p:txBody>
          <a:bodyPr wrap="none" anchor="ctr"/>
          <a:lstStyle/>
          <a:p>
            <a:endParaRPr lang="en-US"/>
          </a:p>
        </p:txBody>
      </p:sp>
      <p:sp>
        <p:nvSpPr>
          <p:cNvPr id="167" name="Freeform 361"/>
          <p:cNvSpPr>
            <a:spLocks/>
          </p:cNvSpPr>
          <p:nvPr/>
        </p:nvSpPr>
        <p:spPr bwMode="auto">
          <a:xfrm>
            <a:off x="4237831" y="4393407"/>
            <a:ext cx="114300" cy="203200"/>
          </a:xfrm>
          <a:custGeom>
            <a:avLst/>
            <a:gdLst/>
            <a:ahLst/>
            <a:cxnLst>
              <a:cxn ang="0">
                <a:pos x="0" y="0"/>
              </a:cxn>
              <a:cxn ang="0">
                <a:pos x="77" y="0"/>
              </a:cxn>
              <a:cxn ang="0">
                <a:pos x="77" y="127"/>
              </a:cxn>
              <a:cxn ang="0">
                <a:pos x="0" y="127"/>
              </a:cxn>
              <a:cxn ang="0">
                <a:pos x="0" y="0"/>
              </a:cxn>
            </a:cxnLst>
            <a:rect l="0" t="0" r="r" b="b"/>
            <a:pathLst>
              <a:path w="78" h="128">
                <a:moveTo>
                  <a:pt x="0" y="0"/>
                </a:moveTo>
                <a:lnTo>
                  <a:pt x="77" y="0"/>
                </a:lnTo>
                <a:lnTo>
                  <a:pt x="77" y="127"/>
                </a:lnTo>
                <a:lnTo>
                  <a:pt x="0" y="12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68" name="Rectangle 362"/>
          <p:cNvSpPr>
            <a:spLocks noChangeArrowheads="1"/>
          </p:cNvSpPr>
          <p:nvPr/>
        </p:nvSpPr>
        <p:spPr bwMode="auto">
          <a:xfrm>
            <a:off x="4244181" y="4399757"/>
            <a:ext cx="106363" cy="195262"/>
          </a:xfrm>
          <a:prstGeom prst="rect">
            <a:avLst/>
          </a:prstGeom>
          <a:noFill/>
          <a:ln w="12700">
            <a:solidFill>
              <a:srgbClr val="F20884"/>
            </a:solidFill>
            <a:miter lim="800000"/>
            <a:headEnd/>
            <a:tailEnd/>
          </a:ln>
          <a:effectLst/>
        </p:spPr>
        <p:txBody>
          <a:bodyPr wrap="none" anchor="ctr"/>
          <a:lstStyle/>
          <a:p>
            <a:endParaRPr lang="en-US"/>
          </a:p>
        </p:txBody>
      </p:sp>
      <p:sp>
        <p:nvSpPr>
          <p:cNvPr id="169" name="Freeform 363"/>
          <p:cNvSpPr>
            <a:spLocks/>
          </p:cNvSpPr>
          <p:nvPr/>
        </p:nvSpPr>
        <p:spPr bwMode="auto">
          <a:xfrm>
            <a:off x="4291806" y="4441032"/>
            <a:ext cx="114300" cy="204787"/>
          </a:xfrm>
          <a:custGeom>
            <a:avLst/>
            <a:gdLst/>
            <a:ahLst/>
            <a:cxnLst>
              <a:cxn ang="0">
                <a:pos x="0" y="0"/>
              </a:cxn>
              <a:cxn ang="0">
                <a:pos x="76" y="0"/>
              </a:cxn>
              <a:cxn ang="0">
                <a:pos x="76" y="128"/>
              </a:cxn>
              <a:cxn ang="0">
                <a:pos x="0" y="128"/>
              </a:cxn>
              <a:cxn ang="0">
                <a:pos x="0" y="0"/>
              </a:cxn>
            </a:cxnLst>
            <a:rect l="0" t="0" r="r" b="b"/>
            <a:pathLst>
              <a:path w="77" h="129">
                <a:moveTo>
                  <a:pt x="0" y="0"/>
                </a:moveTo>
                <a:lnTo>
                  <a:pt x="76" y="0"/>
                </a:lnTo>
                <a:lnTo>
                  <a:pt x="76" y="128"/>
                </a:lnTo>
                <a:lnTo>
                  <a:pt x="0" y="12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70" name="Rectangle 364"/>
          <p:cNvSpPr>
            <a:spLocks noChangeArrowheads="1"/>
          </p:cNvSpPr>
          <p:nvPr/>
        </p:nvSpPr>
        <p:spPr bwMode="auto">
          <a:xfrm>
            <a:off x="4298156" y="4447382"/>
            <a:ext cx="107950" cy="196850"/>
          </a:xfrm>
          <a:prstGeom prst="rect">
            <a:avLst/>
          </a:prstGeom>
          <a:noFill/>
          <a:ln w="12700">
            <a:solidFill>
              <a:srgbClr val="F20884"/>
            </a:solidFill>
            <a:miter lim="800000"/>
            <a:headEnd/>
            <a:tailEnd/>
          </a:ln>
          <a:effectLst/>
        </p:spPr>
        <p:txBody>
          <a:bodyPr wrap="none" anchor="ctr"/>
          <a:lstStyle/>
          <a:p>
            <a:endParaRPr lang="en-US"/>
          </a:p>
        </p:txBody>
      </p:sp>
      <p:sp>
        <p:nvSpPr>
          <p:cNvPr id="171" name="Freeform 365"/>
          <p:cNvSpPr>
            <a:spLocks/>
          </p:cNvSpPr>
          <p:nvPr/>
        </p:nvSpPr>
        <p:spPr bwMode="auto">
          <a:xfrm>
            <a:off x="4344194" y="4488657"/>
            <a:ext cx="115887" cy="204787"/>
          </a:xfrm>
          <a:custGeom>
            <a:avLst/>
            <a:gdLst/>
            <a:ahLst/>
            <a:cxnLst>
              <a:cxn ang="0">
                <a:pos x="0" y="0"/>
              </a:cxn>
              <a:cxn ang="0">
                <a:pos x="78" y="0"/>
              </a:cxn>
              <a:cxn ang="0">
                <a:pos x="78" y="128"/>
              </a:cxn>
              <a:cxn ang="0">
                <a:pos x="0" y="128"/>
              </a:cxn>
              <a:cxn ang="0">
                <a:pos x="0" y="0"/>
              </a:cxn>
            </a:cxnLst>
            <a:rect l="0" t="0" r="r" b="b"/>
            <a:pathLst>
              <a:path w="79" h="129">
                <a:moveTo>
                  <a:pt x="0" y="0"/>
                </a:moveTo>
                <a:lnTo>
                  <a:pt x="78" y="0"/>
                </a:lnTo>
                <a:lnTo>
                  <a:pt x="78" y="128"/>
                </a:lnTo>
                <a:lnTo>
                  <a:pt x="0" y="12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72" name="Rectangle 366"/>
          <p:cNvSpPr>
            <a:spLocks noChangeArrowheads="1"/>
          </p:cNvSpPr>
          <p:nvPr/>
        </p:nvSpPr>
        <p:spPr bwMode="auto">
          <a:xfrm>
            <a:off x="4348956" y="4495007"/>
            <a:ext cx="109538" cy="196850"/>
          </a:xfrm>
          <a:prstGeom prst="rect">
            <a:avLst/>
          </a:prstGeom>
          <a:noFill/>
          <a:ln w="12700">
            <a:solidFill>
              <a:srgbClr val="F20884"/>
            </a:solidFill>
            <a:miter lim="800000"/>
            <a:headEnd/>
            <a:tailEnd/>
          </a:ln>
          <a:effectLst/>
        </p:spPr>
        <p:txBody>
          <a:bodyPr wrap="none" anchor="ctr"/>
          <a:lstStyle/>
          <a:p>
            <a:endParaRPr lang="en-US"/>
          </a:p>
        </p:txBody>
      </p:sp>
      <p:sp>
        <p:nvSpPr>
          <p:cNvPr id="173" name="Rectangle 367"/>
          <p:cNvSpPr>
            <a:spLocks noChangeArrowheads="1"/>
          </p:cNvSpPr>
          <p:nvPr/>
        </p:nvSpPr>
        <p:spPr bwMode="auto">
          <a:xfrm>
            <a:off x="2648744" y="4220369"/>
            <a:ext cx="307975" cy="142875"/>
          </a:xfrm>
          <a:prstGeom prst="rect">
            <a:avLst/>
          </a:prstGeom>
          <a:noFill/>
          <a:ln w="9525">
            <a:noFill/>
            <a:miter lim="800000"/>
            <a:headEnd/>
            <a:tailEnd/>
          </a:ln>
          <a:effectLst/>
        </p:spPr>
        <p:txBody>
          <a:bodyPr wrap="none" lIns="46038" tIns="23813" rIns="46038" bIns="23813">
            <a:spAutoFit/>
          </a:bodyPr>
          <a:lstStyle/>
          <a:p>
            <a:pPr defTabSz="228600" eaLnBrk="0" hangingPunct="0">
              <a:lnSpc>
                <a:spcPct val="90000"/>
              </a:lnSpc>
            </a:pPr>
            <a:r>
              <a:rPr lang="en-US" sz="700" b="1"/>
              <a:t>Hash</a:t>
            </a:r>
          </a:p>
        </p:txBody>
      </p:sp>
      <p:sp>
        <p:nvSpPr>
          <p:cNvPr id="174" name="Freeform 368"/>
          <p:cNvSpPr>
            <a:spLocks/>
          </p:cNvSpPr>
          <p:nvPr/>
        </p:nvSpPr>
        <p:spPr bwMode="auto">
          <a:xfrm>
            <a:off x="2720181" y="4345782"/>
            <a:ext cx="146050" cy="36512"/>
          </a:xfrm>
          <a:custGeom>
            <a:avLst/>
            <a:gdLst/>
            <a:ahLst/>
            <a:cxnLst>
              <a:cxn ang="0">
                <a:pos x="0" y="0"/>
              </a:cxn>
              <a:cxn ang="0">
                <a:pos x="99" y="0"/>
              </a:cxn>
              <a:cxn ang="0">
                <a:pos x="99" y="21"/>
              </a:cxn>
              <a:cxn ang="0">
                <a:pos x="0" y="21"/>
              </a:cxn>
              <a:cxn ang="0">
                <a:pos x="0" y="0"/>
              </a:cxn>
            </a:cxnLst>
            <a:rect l="0" t="0" r="r" b="b"/>
            <a:pathLst>
              <a:path w="100" h="22">
                <a:moveTo>
                  <a:pt x="0" y="0"/>
                </a:moveTo>
                <a:lnTo>
                  <a:pt x="99" y="0"/>
                </a:lnTo>
                <a:lnTo>
                  <a:pt x="99" y="21"/>
                </a:lnTo>
                <a:lnTo>
                  <a:pt x="0" y="21"/>
                </a:lnTo>
                <a:lnTo>
                  <a:pt x="0" y="0"/>
                </a:lnTo>
              </a:path>
            </a:pathLst>
          </a:custGeom>
          <a:solidFill>
            <a:srgbClr val="660033"/>
          </a:solidFill>
          <a:ln w="9525" cap="rnd">
            <a:noFill/>
            <a:round/>
            <a:headEnd type="none" w="sm" len="sm"/>
            <a:tailEnd type="none" w="sm" len="sm"/>
          </a:ln>
          <a:effectLst/>
        </p:spPr>
        <p:txBody>
          <a:bodyPr/>
          <a:lstStyle/>
          <a:p>
            <a:endParaRPr lang="en-US"/>
          </a:p>
        </p:txBody>
      </p:sp>
      <p:sp>
        <p:nvSpPr>
          <p:cNvPr id="175" name="Rectangle 369"/>
          <p:cNvSpPr>
            <a:spLocks noChangeArrowheads="1"/>
          </p:cNvSpPr>
          <p:nvPr/>
        </p:nvSpPr>
        <p:spPr bwMode="auto">
          <a:xfrm>
            <a:off x="2720181" y="4394994"/>
            <a:ext cx="146050" cy="36513"/>
          </a:xfrm>
          <a:prstGeom prst="rect">
            <a:avLst/>
          </a:prstGeom>
          <a:solidFill>
            <a:srgbClr val="660033"/>
          </a:solidFill>
          <a:ln w="12700">
            <a:noFill/>
            <a:miter lim="800000"/>
            <a:headEnd/>
            <a:tailEnd/>
          </a:ln>
          <a:effectLst/>
        </p:spPr>
        <p:txBody>
          <a:bodyPr wrap="none" anchor="ctr"/>
          <a:lstStyle/>
          <a:p>
            <a:endParaRPr lang="en-US"/>
          </a:p>
        </p:txBody>
      </p:sp>
      <p:sp>
        <p:nvSpPr>
          <p:cNvPr id="176" name="Freeform 374"/>
          <p:cNvSpPr>
            <a:spLocks/>
          </p:cNvSpPr>
          <p:nvPr/>
        </p:nvSpPr>
        <p:spPr bwMode="auto">
          <a:xfrm>
            <a:off x="2720181" y="4444207"/>
            <a:ext cx="146050" cy="36512"/>
          </a:xfrm>
          <a:custGeom>
            <a:avLst/>
            <a:gdLst/>
            <a:ahLst/>
            <a:cxnLst>
              <a:cxn ang="0">
                <a:pos x="0" y="0"/>
              </a:cxn>
              <a:cxn ang="0">
                <a:pos x="99" y="0"/>
              </a:cxn>
              <a:cxn ang="0">
                <a:pos x="99" y="26"/>
              </a:cxn>
              <a:cxn ang="0">
                <a:pos x="0" y="26"/>
              </a:cxn>
              <a:cxn ang="0">
                <a:pos x="0" y="0"/>
              </a:cxn>
            </a:cxnLst>
            <a:rect l="0" t="0" r="r" b="b"/>
            <a:pathLst>
              <a:path w="100" h="27">
                <a:moveTo>
                  <a:pt x="0" y="0"/>
                </a:moveTo>
                <a:lnTo>
                  <a:pt x="99" y="0"/>
                </a:lnTo>
                <a:lnTo>
                  <a:pt x="99" y="26"/>
                </a:lnTo>
                <a:lnTo>
                  <a:pt x="0" y="26"/>
                </a:lnTo>
                <a:lnTo>
                  <a:pt x="0" y="0"/>
                </a:lnTo>
              </a:path>
            </a:pathLst>
          </a:custGeom>
          <a:solidFill>
            <a:srgbClr val="660033"/>
          </a:solidFill>
          <a:ln w="9525" cap="rnd">
            <a:noFill/>
            <a:round/>
            <a:headEnd type="none" w="sm" len="sm"/>
            <a:tailEnd type="none" w="sm" len="sm"/>
          </a:ln>
          <a:effectLst/>
        </p:spPr>
        <p:txBody>
          <a:bodyPr/>
          <a:lstStyle/>
          <a:p>
            <a:endParaRPr lang="en-US"/>
          </a:p>
        </p:txBody>
      </p:sp>
      <p:sp>
        <p:nvSpPr>
          <p:cNvPr id="177" name="Rectangle 375"/>
          <p:cNvSpPr>
            <a:spLocks noChangeArrowheads="1"/>
          </p:cNvSpPr>
          <p:nvPr/>
        </p:nvSpPr>
        <p:spPr bwMode="auto">
          <a:xfrm>
            <a:off x="2720181" y="4495007"/>
            <a:ext cx="146050" cy="36512"/>
          </a:xfrm>
          <a:prstGeom prst="rect">
            <a:avLst/>
          </a:prstGeom>
          <a:solidFill>
            <a:srgbClr val="660033"/>
          </a:solidFill>
          <a:ln w="12700">
            <a:noFill/>
            <a:miter lim="800000"/>
            <a:headEnd/>
            <a:tailEnd/>
          </a:ln>
          <a:effectLst/>
        </p:spPr>
        <p:txBody>
          <a:bodyPr wrap="none" anchor="ctr"/>
          <a:lstStyle/>
          <a:p>
            <a:endParaRPr lang="en-US"/>
          </a:p>
        </p:txBody>
      </p:sp>
      <p:sp>
        <p:nvSpPr>
          <p:cNvPr id="178" name="Rectangle 377"/>
          <p:cNvSpPr>
            <a:spLocks noChangeArrowheads="1"/>
          </p:cNvSpPr>
          <p:nvPr/>
        </p:nvSpPr>
        <p:spPr bwMode="auto">
          <a:xfrm>
            <a:off x="2720181" y="4544219"/>
            <a:ext cx="146050" cy="36513"/>
          </a:xfrm>
          <a:prstGeom prst="rect">
            <a:avLst/>
          </a:prstGeom>
          <a:solidFill>
            <a:srgbClr val="660033"/>
          </a:solidFill>
          <a:ln w="12700">
            <a:noFill/>
            <a:miter lim="800000"/>
            <a:headEnd/>
            <a:tailEnd/>
          </a:ln>
          <a:effectLst/>
        </p:spPr>
        <p:txBody>
          <a:bodyPr wrap="none" anchor="ctr"/>
          <a:lstStyle/>
          <a:p>
            <a:endParaRPr lang="en-US"/>
          </a:p>
        </p:txBody>
      </p:sp>
      <p:sp>
        <p:nvSpPr>
          <p:cNvPr id="179" name="Rectangle 379"/>
          <p:cNvSpPr>
            <a:spLocks noChangeArrowheads="1"/>
          </p:cNvSpPr>
          <p:nvPr/>
        </p:nvSpPr>
        <p:spPr bwMode="auto">
          <a:xfrm>
            <a:off x="2720181" y="4593432"/>
            <a:ext cx="146050" cy="36512"/>
          </a:xfrm>
          <a:prstGeom prst="rect">
            <a:avLst/>
          </a:prstGeom>
          <a:solidFill>
            <a:srgbClr val="660033"/>
          </a:solidFill>
          <a:ln w="12700">
            <a:noFill/>
            <a:miter lim="800000"/>
            <a:headEnd/>
            <a:tailEnd/>
          </a:ln>
          <a:effectLst/>
        </p:spPr>
        <p:txBody>
          <a:bodyPr wrap="none" anchor="ctr"/>
          <a:lstStyle/>
          <a:p>
            <a:endParaRPr lang="en-US"/>
          </a:p>
        </p:txBody>
      </p:sp>
      <p:sp>
        <p:nvSpPr>
          <p:cNvPr id="180" name="Freeform 382"/>
          <p:cNvSpPr>
            <a:spLocks/>
          </p:cNvSpPr>
          <p:nvPr/>
        </p:nvSpPr>
        <p:spPr bwMode="auto">
          <a:xfrm>
            <a:off x="2720181" y="4644232"/>
            <a:ext cx="146050" cy="36512"/>
          </a:xfrm>
          <a:custGeom>
            <a:avLst/>
            <a:gdLst/>
            <a:ahLst/>
            <a:cxnLst>
              <a:cxn ang="0">
                <a:pos x="0" y="0"/>
              </a:cxn>
              <a:cxn ang="0">
                <a:pos x="99" y="0"/>
              </a:cxn>
              <a:cxn ang="0">
                <a:pos x="99" y="25"/>
              </a:cxn>
              <a:cxn ang="0">
                <a:pos x="0" y="25"/>
              </a:cxn>
              <a:cxn ang="0">
                <a:pos x="0" y="0"/>
              </a:cxn>
            </a:cxnLst>
            <a:rect l="0" t="0" r="r" b="b"/>
            <a:pathLst>
              <a:path w="100" h="26">
                <a:moveTo>
                  <a:pt x="0" y="0"/>
                </a:moveTo>
                <a:lnTo>
                  <a:pt x="99" y="0"/>
                </a:lnTo>
                <a:lnTo>
                  <a:pt x="99" y="25"/>
                </a:lnTo>
                <a:lnTo>
                  <a:pt x="0" y="25"/>
                </a:lnTo>
                <a:lnTo>
                  <a:pt x="0" y="0"/>
                </a:lnTo>
              </a:path>
            </a:pathLst>
          </a:custGeom>
          <a:solidFill>
            <a:srgbClr val="660033"/>
          </a:solidFill>
          <a:ln w="9525" cap="rnd">
            <a:noFill/>
            <a:round/>
            <a:headEnd type="none" w="sm" len="sm"/>
            <a:tailEnd type="none" w="sm" len="sm"/>
          </a:ln>
          <a:effectLst/>
        </p:spPr>
        <p:txBody>
          <a:bodyPr/>
          <a:lstStyle/>
          <a:p>
            <a:endParaRPr lang="en-US"/>
          </a:p>
        </p:txBody>
      </p:sp>
      <p:sp>
        <p:nvSpPr>
          <p:cNvPr id="181" name="Rectangle 383"/>
          <p:cNvSpPr>
            <a:spLocks noChangeArrowheads="1"/>
          </p:cNvSpPr>
          <p:nvPr/>
        </p:nvSpPr>
        <p:spPr bwMode="auto">
          <a:xfrm>
            <a:off x="2720181" y="4693444"/>
            <a:ext cx="146050" cy="36513"/>
          </a:xfrm>
          <a:prstGeom prst="rect">
            <a:avLst/>
          </a:prstGeom>
          <a:solidFill>
            <a:srgbClr val="660033"/>
          </a:solidFill>
          <a:ln w="12700">
            <a:noFill/>
            <a:miter lim="800000"/>
            <a:headEnd/>
            <a:tailEnd/>
          </a:ln>
          <a:effectLst/>
        </p:spPr>
        <p:txBody>
          <a:bodyPr wrap="none" anchor="ctr"/>
          <a:lstStyle/>
          <a:p>
            <a:endParaRPr lang="en-US"/>
          </a:p>
        </p:txBody>
      </p:sp>
      <p:sp>
        <p:nvSpPr>
          <p:cNvPr id="182" name="Freeform 384"/>
          <p:cNvSpPr>
            <a:spLocks/>
          </p:cNvSpPr>
          <p:nvPr/>
        </p:nvSpPr>
        <p:spPr bwMode="auto">
          <a:xfrm>
            <a:off x="2720181" y="4744244"/>
            <a:ext cx="146050" cy="36513"/>
          </a:xfrm>
          <a:custGeom>
            <a:avLst/>
            <a:gdLst/>
            <a:ahLst/>
            <a:cxnLst>
              <a:cxn ang="0">
                <a:pos x="0" y="0"/>
              </a:cxn>
              <a:cxn ang="0">
                <a:pos x="99" y="0"/>
              </a:cxn>
              <a:cxn ang="0">
                <a:pos x="99" y="22"/>
              </a:cxn>
              <a:cxn ang="0">
                <a:pos x="0" y="22"/>
              </a:cxn>
              <a:cxn ang="0">
                <a:pos x="0" y="0"/>
              </a:cxn>
            </a:cxnLst>
            <a:rect l="0" t="0" r="r" b="b"/>
            <a:pathLst>
              <a:path w="100" h="23">
                <a:moveTo>
                  <a:pt x="0" y="0"/>
                </a:moveTo>
                <a:lnTo>
                  <a:pt x="99" y="0"/>
                </a:lnTo>
                <a:lnTo>
                  <a:pt x="99" y="22"/>
                </a:lnTo>
                <a:lnTo>
                  <a:pt x="0" y="22"/>
                </a:lnTo>
                <a:lnTo>
                  <a:pt x="0" y="0"/>
                </a:lnTo>
              </a:path>
            </a:pathLst>
          </a:custGeom>
          <a:solidFill>
            <a:srgbClr val="660033"/>
          </a:solidFill>
          <a:ln w="9525" cap="rnd">
            <a:noFill/>
            <a:round/>
            <a:headEnd type="none" w="sm" len="sm"/>
            <a:tailEnd type="none" w="sm" len="sm"/>
          </a:ln>
          <a:effectLst/>
        </p:spPr>
        <p:txBody>
          <a:bodyPr/>
          <a:lstStyle/>
          <a:p>
            <a:endParaRPr lang="en-US"/>
          </a:p>
        </p:txBody>
      </p:sp>
      <p:sp>
        <p:nvSpPr>
          <p:cNvPr id="183" name="Freeform 388"/>
          <p:cNvSpPr>
            <a:spLocks/>
          </p:cNvSpPr>
          <p:nvPr/>
        </p:nvSpPr>
        <p:spPr bwMode="auto">
          <a:xfrm>
            <a:off x="2720181" y="4793457"/>
            <a:ext cx="146050" cy="36512"/>
          </a:xfrm>
          <a:custGeom>
            <a:avLst/>
            <a:gdLst/>
            <a:ahLst/>
            <a:cxnLst>
              <a:cxn ang="0">
                <a:pos x="0" y="0"/>
              </a:cxn>
              <a:cxn ang="0">
                <a:pos x="99" y="0"/>
              </a:cxn>
              <a:cxn ang="0">
                <a:pos x="99" y="22"/>
              </a:cxn>
              <a:cxn ang="0">
                <a:pos x="0" y="22"/>
              </a:cxn>
              <a:cxn ang="0">
                <a:pos x="0" y="0"/>
              </a:cxn>
            </a:cxnLst>
            <a:rect l="0" t="0" r="r" b="b"/>
            <a:pathLst>
              <a:path w="100" h="23">
                <a:moveTo>
                  <a:pt x="0" y="0"/>
                </a:moveTo>
                <a:lnTo>
                  <a:pt x="99" y="0"/>
                </a:lnTo>
                <a:lnTo>
                  <a:pt x="99" y="22"/>
                </a:lnTo>
                <a:lnTo>
                  <a:pt x="0" y="22"/>
                </a:lnTo>
                <a:lnTo>
                  <a:pt x="0" y="0"/>
                </a:lnTo>
              </a:path>
            </a:pathLst>
          </a:custGeom>
          <a:solidFill>
            <a:srgbClr val="660033"/>
          </a:solidFill>
          <a:ln w="9525" cap="rnd">
            <a:noFill/>
            <a:round/>
            <a:headEnd type="none" w="sm" len="sm"/>
            <a:tailEnd type="none" w="sm" len="sm"/>
          </a:ln>
          <a:effectLst/>
        </p:spPr>
        <p:txBody>
          <a:bodyPr/>
          <a:lstStyle/>
          <a:p>
            <a:endParaRPr lang="en-US"/>
          </a:p>
        </p:txBody>
      </p:sp>
      <p:sp>
        <p:nvSpPr>
          <p:cNvPr id="184" name="Rectangle 389"/>
          <p:cNvSpPr>
            <a:spLocks noChangeArrowheads="1"/>
          </p:cNvSpPr>
          <p:nvPr/>
        </p:nvSpPr>
        <p:spPr bwMode="auto">
          <a:xfrm>
            <a:off x="2720181" y="4842669"/>
            <a:ext cx="146050" cy="36513"/>
          </a:xfrm>
          <a:prstGeom prst="rect">
            <a:avLst/>
          </a:prstGeom>
          <a:solidFill>
            <a:srgbClr val="660033"/>
          </a:solidFill>
          <a:ln w="12700">
            <a:noFill/>
            <a:miter lim="800000"/>
            <a:headEnd/>
            <a:tailEnd/>
          </a:ln>
          <a:effectLst/>
        </p:spPr>
        <p:txBody>
          <a:bodyPr wrap="none" anchor="ctr"/>
          <a:lstStyle/>
          <a:p>
            <a:endParaRPr lang="en-US"/>
          </a:p>
        </p:txBody>
      </p:sp>
      <p:sp>
        <p:nvSpPr>
          <p:cNvPr id="185" name="Freeform 390"/>
          <p:cNvSpPr>
            <a:spLocks/>
          </p:cNvSpPr>
          <p:nvPr/>
        </p:nvSpPr>
        <p:spPr bwMode="auto">
          <a:xfrm>
            <a:off x="2720181" y="4893469"/>
            <a:ext cx="146050" cy="36513"/>
          </a:xfrm>
          <a:custGeom>
            <a:avLst/>
            <a:gdLst/>
            <a:ahLst/>
            <a:cxnLst>
              <a:cxn ang="0">
                <a:pos x="0" y="0"/>
              </a:cxn>
              <a:cxn ang="0">
                <a:pos x="99" y="0"/>
              </a:cxn>
              <a:cxn ang="0">
                <a:pos x="99" y="25"/>
              </a:cxn>
              <a:cxn ang="0">
                <a:pos x="0" y="25"/>
              </a:cxn>
              <a:cxn ang="0">
                <a:pos x="0" y="0"/>
              </a:cxn>
            </a:cxnLst>
            <a:rect l="0" t="0" r="r" b="b"/>
            <a:pathLst>
              <a:path w="100" h="26">
                <a:moveTo>
                  <a:pt x="0" y="0"/>
                </a:moveTo>
                <a:lnTo>
                  <a:pt x="99" y="0"/>
                </a:lnTo>
                <a:lnTo>
                  <a:pt x="99" y="25"/>
                </a:lnTo>
                <a:lnTo>
                  <a:pt x="0" y="25"/>
                </a:lnTo>
                <a:lnTo>
                  <a:pt x="0" y="0"/>
                </a:lnTo>
              </a:path>
            </a:pathLst>
          </a:custGeom>
          <a:solidFill>
            <a:srgbClr val="660033"/>
          </a:solidFill>
          <a:ln w="9525" cap="rnd">
            <a:noFill/>
            <a:round/>
            <a:headEnd type="none" w="sm" len="sm"/>
            <a:tailEnd type="none" w="sm" len="sm"/>
          </a:ln>
          <a:effectLst/>
        </p:spPr>
        <p:txBody>
          <a:bodyPr/>
          <a:lstStyle/>
          <a:p>
            <a:endParaRPr lang="en-US"/>
          </a:p>
        </p:txBody>
      </p:sp>
      <p:sp>
        <p:nvSpPr>
          <p:cNvPr id="186" name="Rectangle 393"/>
          <p:cNvSpPr>
            <a:spLocks noChangeArrowheads="1"/>
          </p:cNvSpPr>
          <p:nvPr/>
        </p:nvSpPr>
        <p:spPr bwMode="auto">
          <a:xfrm>
            <a:off x="2720181" y="4942682"/>
            <a:ext cx="146050" cy="36512"/>
          </a:xfrm>
          <a:prstGeom prst="rect">
            <a:avLst/>
          </a:prstGeom>
          <a:solidFill>
            <a:srgbClr val="660033"/>
          </a:solidFill>
          <a:ln w="12700">
            <a:noFill/>
            <a:miter lim="800000"/>
            <a:headEnd/>
            <a:tailEnd/>
          </a:ln>
          <a:effectLst/>
        </p:spPr>
        <p:txBody>
          <a:bodyPr wrap="none" anchor="ctr"/>
          <a:lstStyle/>
          <a:p>
            <a:endParaRPr lang="en-US"/>
          </a:p>
        </p:txBody>
      </p:sp>
      <p:sp>
        <p:nvSpPr>
          <p:cNvPr id="187" name="Rectangle 395"/>
          <p:cNvSpPr>
            <a:spLocks noChangeArrowheads="1"/>
          </p:cNvSpPr>
          <p:nvPr/>
        </p:nvSpPr>
        <p:spPr bwMode="auto">
          <a:xfrm>
            <a:off x="2720181" y="4991894"/>
            <a:ext cx="146050" cy="36513"/>
          </a:xfrm>
          <a:prstGeom prst="rect">
            <a:avLst/>
          </a:prstGeom>
          <a:solidFill>
            <a:srgbClr val="660033"/>
          </a:solidFill>
          <a:ln w="12700">
            <a:noFill/>
            <a:miter lim="800000"/>
            <a:headEnd/>
            <a:tailEnd/>
          </a:ln>
          <a:effectLst/>
        </p:spPr>
        <p:txBody>
          <a:bodyPr wrap="none" anchor="ctr"/>
          <a:lstStyle/>
          <a:p>
            <a:endParaRPr lang="en-US"/>
          </a:p>
        </p:txBody>
      </p:sp>
      <p:sp>
        <p:nvSpPr>
          <p:cNvPr id="188" name="Rectangle 397"/>
          <p:cNvSpPr>
            <a:spLocks noChangeArrowheads="1"/>
          </p:cNvSpPr>
          <p:nvPr/>
        </p:nvSpPr>
        <p:spPr bwMode="auto">
          <a:xfrm>
            <a:off x="2720181" y="5042694"/>
            <a:ext cx="146050" cy="36513"/>
          </a:xfrm>
          <a:prstGeom prst="rect">
            <a:avLst/>
          </a:prstGeom>
          <a:solidFill>
            <a:srgbClr val="660033"/>
          </a:solidFill>
          <a:ln w="12700">
            <a:noFill/>
            <a:miter lim="800000"/>
            <a:headEnd/>
            <a:tailEnd/>
          </a:ln>
          <a:effectLst/>
        </p:spPr>
        <p:txBody>
          <a:bodyPr wrap="none" anchor="ctr"/>
          <a:lstStyle/>
          <a:p>
            <a:endParaRPr lang="en-US"/>
          </a:p>
        </p:txBody>
      </p:sp>
      <p:sp>
        <p:nvSpPr>
          <p:cNvPr id="189" name="Freeform 398"/>
          <p:cNvSpPr>
            <a:spLocks/>
          </p:cNvSpPr>
          <p:nvPr/>
        </p:nvSpPr>
        <p:spPr bwMode="auto">
          <a:xfrm>
            <a:off x="2720181" y="5091907"/>
            <a:ext cx="146050" cy="36512"/>
          </a:xfrm>
          <a:custGeom>
            <a:avLst/>
            <a:gdLst/>
            <a:ahLst/>
            <a:cxnLst>
              <a:cxn ang="0">
                <a:pos x="0" y="0"/>
              </a:cxn>
              <a:cxn ang="0">
                <a:pos x="99" y="0"/>
              </a:cxn>
              <a:cxn ang="0">
                <a:pos x="99" y="25"/>
              </a:cxn>
              <a:cxn ang="0">
                <a:pos x="0" y="25"/>
              </a:cxn>
              <a:cxn ang="0">
                <a:pos x="0" y="0"/>
              </a:cxn>
            </a:cxnLst>
            <a:rect l="0" t="0" r="r" b="b"/>
            <a:pathLst>
              <a:path w="100" h="26">
                <a:moveTo>
                  <a:pt x="0" y="0"/>
                </a:moveTo>
                <a:lnTo>
                  <a:pt x="99" y="0"/>
                </a:lnTo>
                <a:lnTo>
                  <a:pt x="99" y="25"/>
                </a:lnTo>
                <a:lnTo>
                  <a:pt x="0" y="25"/>
                </a:lnTo>
                <a:lnTo>
                  <a:pt x="0" y="0"/>
                </a:lnTo>
              </a:path>
            </a:pathLst>
          </a:custGeom>
          <a:solidFill>
            <a:srgbClr val="660033"/>
          </a:solidFill>
          <a:ln w="9525" cap="rnd">
            <a:noFill/>
            <a:round/>
            <a:headEnd type="none" w="sm" len="sm"/>
            <a:tailEnd type="none" w="sm" len="sm"/>
          </a:ln>
          <a:effectLst/>
        </p:spPr>
        <p:txBody>
          <a:bodyPr/>
          <a:lstStyle/>
          <a:p>
            <a:endParaRPr lang="en-US"/>
          </a:p>
        </p:txBody>
      </p:sp>
      <p:sp>
        <p:nvSpPr>
          <p:cNvPr id="190" name="Rectangle 399"/>
          <p:cNvSpPr>
            <a:spLocks noChangeArrowheads="1"/>
          </p:cNvSpPr>
          <p:nvPr/>
        </p:nvSpPr>
        <p:spPr bwMode="auto">
          <a:xfrm>
            <a:off x="2720181" y="5142707"/>
            <a:ext cx="146050" cy="36512"/>
          </a:xfrm>
          <a:prstGeom prst="rect">
            <a:avLst/>
          </a:prstGeom>
          <a:solidFill>
            <a:srgbClr val="660033"/>
          </a:solidFill>
          <a:ln w="12700">
            <a:noFill/>
            <a:miter lim="800000"/>
            <a:headEnd/>
            <a:tailEnd/>
          </a:ln>
          <a:effectLst/>
        </p:spPr>
        <p:txBody>
          <a:bodyPr wrap="none" anchor="ctr"/>
          <a:lstStyle/>
          <a:p>
            <a:endParaRPr lang="en-US"/>
          </a:p>
        </p:txBody>
      </p:sp>
      <p:sp>
        <p:nvSpPr>
          <p:cNvPr id="191" name="AutoShape 401"/>
          <p:cNvSpPr>
            <a:spLocks noChangeArrowheads="1"/>
          </p:cNvSpPr>
          <p:nvPr/>
        </p:nvSpPr>
        <p:spPr bwMode="auto">
          <a:xfrm>
            <a:off x="2585244" y="5425282"/>
            <a:ext cx="1098550" cy="698500"/>
          </a:xfrm>
          <a:prstGeom prst="roundRect">
            <a:avLst>
              <a:gd name="adj" fmla="val 9324"/>
            </a:avLst>
          </a:prstGeom>
          <a:noFill/>
          <a:ln w="12700">
            <a:solidFill>
              <a:srgbClr val="000000"/>
            </a:solidFill>
            <a:round/>
            <a:headEnd/>
            <a:tailEnd/>
          </a:ln>
          <a:effectLst/>
        </p:spPr>
        <p:txBody>
          <a:bodyPr wrap="none" anchor="ctr"/>
          <a:lstStyle/>
          <a:p>
            <a:endParaRPr lang="en-US"/>
          </a:p>
        </p:txBody>
      </p:sp>
      <p:sp>
        <p:nvSpPr>
          <p:cNvPr id="192" name="AutoShape 402"/>
          <p:cNvSpPr>
            <a:spLocks noChangeArrowheads="1"/>
          </p:cNvSpPr>
          <p:nvPr/>
        </p:nvSpPr>
        <p:spPr bwMode="auto">
          <a:xfrm>
            <a:off x="2597944" y="5449094"/>
            <a:ext cx="1069975" cy="423863"/>
          </a:xfrm>
          <a:prstGeom prst="roundRect">
            <a:avLst>
              <a:gd name="adj" fmla="val 12986"/>
            </a:avLst>
          </a:prstGeom>
          <a:solidFill>
            <a:srgbClr val="99CC00"/>
          </a:solidFill>
          <a:ln w="9525">
            <a:noFill/>
            <a:round/>
            <a:headEnd/>
            <a:tailEnd/>
          </a:ln>
          <a:effectLst/>
        </p:spPr>
        <p:txBody>
          <a:bodyPr wrap="none" anchor="ctr"/>
          <a:lstStyle/>
          <a:p>
            <a:endParaRPr lang="en-US"/>
          </a:p>
        </p:txBody>
      </p:sp>
      <p:sp>
        <p:nvSpPr>
          <p:cNvPr id="193" name="AutoShape 403"/>
          <p:cNvSpPr>
            <a:spLocks noChangeArrowheads="1"/>
          </p:cNvSpPr>
          <p:nvPr/>
        </p:nvSpPr>
        <p:spPr bwMode="auto">
          <a:xfrm>
            <a:off x="2597944" y="5750719"/>
            <a:ext cx="1069975" cy="360363"/>
          </a:xfrm>
          <a:prstGeom prst="roundRect">
            <a:avLst>
              <a:gd name="adj" fmla="val 19083"/>
            </a:avLst>
          </a:prstGeom>
          <a:solidFill>
            <a:srgbClr val="33CCCC"/>
          </a:solidFill>
          <a:ln w="9525">
            <a:noFill/>
            <a:round/>
            <a:headEnd/>
            <a:tailEnd/>
          </a:ln>
          <a:effectLst/>
        </p:spPr>
        <p:txBody>
          <a:bodyPr wrap="none" anchor="ctr"/>
          <a:lstStyle/>
          <a:p>
            <a:endParaRPr lang="en-US"/>
          </a:p>
        </p:txBody>
      </p:sp>
      <p:sp>
        <p:nvSpPr>
          <p:cNvPr id="194" name="Freeform 404"/>
          <p:cNvSpPr>
            <a:spLocks/>
          </p:cNvSpPr>
          <p:nvPr/>
        </p:nvSpPr>
        <p:spPr bwMode="auto">
          <a:xfrm>
            <a:off x="2818606" y="5823744"/>
            <a:ext cx="60325" cy="139700"/>
          </a:xfrm>
          <a:custGeom>
            <a:avLst/>
            <a:gdLst/>
            <a:ahLst/>
            <a:cxnLst>
              <a:cxn ang="0">
                <a:pos x="0" y="0"/>
              </a:cxn>
              <a:cxn ang="0">
                <a:pos x="41" y="0"/>
              </a:cxn>
              <a:cxn ang="0">
                <a:pos x="41" y="87"/>
              </a:cxn>
              <a:cxn ang="0">
                <a:pos x="0" y="87"/>
              </a:cxn>
              <a:cxn ang="0">
                <a:pos x="0" y="0"/>
              </a:cxn>
            </a:cxnLst>
            <a:rect l="0" t="0" r="r" b="b"/>
            <a:pathLst>
              <a:path w="42" h="88">
                <a:moveTo>
                  <a:pt x="0" y="0"/>
                </a:moveTo>
                <a:lnTo>
                  <a:pt x="41" y="0"/>
                </a:lnTo>
                <a:lnTo>
                  <a:pt x="41" y="87"/>
                </a:lnTo>
                <a:lnTo>
                  <a:pt x="0" y="8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95" name="Rectangle 405"/>
          <p:cNvSpPr>
            <a:spLocks noChangeArrowheads="1"/>
          </p:cNvSpPr>
          <p:nvPr/>
        </p:nvSpPr>
        <p:spPr bwMode="auto">
          <a:xfrm>
            <a:off x="2823369" y="5830094"/>
            <a:ext cx="52387" cy="128588"/>
          </a:xfrm>
          <a:prstGeom prst="rect">
            <a:avLst/>
          </a:prstGeom>
          <a:noFill/>
          <a:ln w="12700">
            <a:solidFill>
              <a:srgbClr val="DD0806"/>
            </a:solidFill>
            <a:miter lim="800000"/>
            <a:headEnd/>
            <a:tailEnd/>
          </a:ln>
          <a:effectLst/>
        </p:spPr>
        <p:txBody>
          <a:bodyPr wrap="none" anchor="ctr"/>
          <a:lstStyle/>
          <a:p>
            <a:endParaRPr lang="en-US"/>
          </a:p>
        </p:txBody>
      </p:sp>
      <p:sp>
        <p:nvSpPr>
          <p:cNvPr id="196" name="Freeform 406"/>
          <p:cNvSpPr>
            <a:spLocks/>
          </p:cNvSpPr>
          <p:nvPr/>
        </p:nvSpPr>
        <p:spPr bwMode="auto">
          <a:xfrm>
            <a:off x="2886869" y="5823744"/>
            <a:ext cx="61912" cy="139700"/>
          </a:xfrm>
          <a:custGeom>
            <a:avLst/>
            <a:gdLst/>
            <a:ahLst/>
            <a:cxnLst>
              <a:cxn ang="0">
                <a:pos x="0" y="0"/>
              </a:cxn>
              <a:cxn ang="0">
                <a:pos x="41" y="0"/>
              </a:cxn>
              <a:cxn ang="0">
                <a:pos x="41" y="87"/>
              </a:cxn>
              <a:cxn ang="0">
                <a:pos x="0" y="87"/>
              </a:cxn>
              <a:cxn ang="0">
                <a:pos x="0" y="0"/>
              </a:cxn>
            </a:cxnLst>
            <a:rect l="0" t="0" r="r" b="b"/>
            <a:pathLst>
              <a:path w="42" h="88">
                <a:moveTo>
                  <a:pt x="0" y="0"/>
                </a:moveTo>
                <a:lnTo>
                  <a:pt x="41" y="0"/>
                </a:lnTo>
                <a:lnTo>
                  <a:pt x="41" y="87"/>
                </a:lnTo>
                <a:lnTo>
                  <a:pt x="0" y="8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97" name="Rectangle 407"/>
          <p:cNvSpPr>
            <a:spLocks noChangeArrowheads="1"/>
          </p:cNvSpPr>
          <p:nvPr/>
        </p:nvSpPr>
        <p:spPr bwMode="auto">
          <a:xfrm>
            <a:off x="2893219" y="5830094"/>
            <a:ext cx="52387" cy="128588"/>
          </a:xfrm>
          <a:prstGeom prst="rect">
            <a:avLst/>
          </a:prstGeom>
          <a:noFill/>
          <a:ln w="12700">
            <a:solidFill>
              <a:srgbClr val="DD0806"/>
            </a:solidFill>
            <a:miter lim="800000"/>
            <a:headEnd/>
            <a:tailEnd/>
          </a:ln>
          <a:effectLst/>
        </p:spPr>
        <p:txBody>
          <a:bodyPr wrap="none" anchor="ctr"/>
          <a:lstStyle/>
          <a:p>
            <a:endParaRPr lang="en-US"/>
          </a:p>
        </p:txBody>
      </p:sp>
      <p:sp>
        <p:nvSpPr>
          <p:cNvPr id="198" name="Freeform 408"/>
          <p:cNvSpPr>
            <a:spLocks/>
          </p:cNvSpPr>
          <p:nvPr/>
        </p:nvSpPr>
        <p:spPr bwMode="auto">
          <a:xfrm>
            <a:off x="2958306" y="5823744"/>
            <a:ext cx="63500" cy="139700"/>
          </a:xfrm>
          <a:custGeom>
            <a:avLst/>
            <a:gdLst/>
            <a:ahLst/>
            <a:cxnLst>
              <a:cxn ang="0">
                <a:pos x="0" y="0"/>
              </a:cxn>
              <a:cxn ang="0">
                <a:pos x="42" y="0"/>
              </a:cxn>
              <a:cxn ang="0">
                <a:pos x="42" y="87"/>
              </a:cxn>
              <a:cxn ang="0">
                <a:pos x="0" y="87"/>
              </a:cxn>
              <a:cxn ang="0">
                <a:pos x="0" y="0"/>
              </a:cxn>
            </a:cxnLst>
            <a:rect l="0" t="0" r="r" b="b"/>
            <a:pathLst>
              <a:path w="43" h="88">
                <a:moveTo>
                  <a:pt x="0" y="0"/>
                </a:moveTo>
                <a:lnTo>
                  <a:pt x="42" y="0"/>
                </a:lnTo>
                <a:lnTo>
                  <a:pt x="42" y="87"/>
                </a:lnTo>
                <a:lnTo>
                  <a:pt x="0" y="8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199" name="Rectangle 409"/>
          <p:cNvSpPr>
            <a:spLocks noChangeArrowheads="1"/>
          </p:cNvSpPr>
          <p:nvPr/>
        </p:nvSpPr>
        <p:spPr bwMode="auto">
          <a:xfrm>
            <a:off x="2964656" y="5830094"/>
            <a:ext cx="55563" cy="128588"/>
          </a:xfrm>
          <a:prstGeom prst="rect">
            <a:avLst/>
          </a:prstGeom>
          <a:noFill/>
          <a:ln w="12700">
            <a:solidFill>
              <a:srgbClr val="DD0806"/>
            </a:solidFill>
            <a:miter lim="800000"/>
            <a:headEnd/>
            <a:tailEnd/>
          </a:ln>
          <a:effectLst/>
        </p:spPr>
        <p:txBody>
          <a:bodyPr wrap="none" anchor="ctr"/>
          <a:lstStyle/>
          <a:p>
            <a:endParaRPr lang="en-US"/>
          </a:p>
        </p:txBody>
      </p:sp>
      <p:sp>
        <p:nvSpPr>
          <p:cNvPr id="200" name="Freeform 410"/>
          <p:cNvSpPr>
            <a:spLocks/>
          </p:cNvSpPr>
          <p:nvPr/>
        </p:nvSpPr>
        <p:spPr bwMode="auto">
          <a:xfrm>
            <a:off x="3029744" y="5823744"/>
            <a:ext cx="60325" cy="139700"/>
          </a:xfrm>
          <a:custGeom>
            <a:avLst/>
            <a:gdLst/>
            <a:ahLst/>
            <a:cxnLst>
              <a:cxn ang="0">
                <a:pos x="0" y="0"/>
              </a:cxn>
              <a:cxn ang="0">
                <a:pos x="41" y="0"/>
              </a:cxn>
              <a:cxn ang="0">
                <a:pos x="41" y="87"/>
              </a:cxn>
              <a:cxn ang="0">
                <a:pos x="0" y="87"/>
              </a:cxn>
              <a:cxn ang="0">
                <a:pos x="0" y="0"/>
              </a:cxn>
            </a:cxnLst>
            <a:rect l="0" t="0" r="r" b="b"/>
            <a:pathLst>
              <a:path w="42" h="88">
                <a:moveTo>
                  <a:pt x="0" y="0"/>
                </a:moveTo>
                <a:lnTo>
                  <a:pt x="41" y="0"/>
                </a:lnTo>
                <a:lnTo>
                  <a:pt x="41" y="87"/>
                </a:lnTo>
                <a:lnTo>
                  <a:pt x="0" y="8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01" name="Rectangle 411"/>
          <p:cNvSpPr>
            <a:spLocks noChangeArrowheads="1"/>
          </p:cNvSpPr>
          <p:nvPr/>
        </p:nvSpPr>
        <p:spPr bwMode="auto">
          <a:xfrm>
            <a:off x="3034506" y="5830094"/>
            <a:ext cx="52388" cy="128588"/>
          </a:xfrm>
          <a:prstGeom prst="rect">
            <a:avLst/>
          </a:prstGeom>
          <a:noFill/>
          <a:ln w="12700">
            <a:solidFill>
              <a:srgbClr val="DD0806"/>
            </a:solidFill>
            <a:miter lim="800000"/>
            <a:headEnd/>
            <a:tailEnd/>
          </a:ln>
          <a:effectLst/>
        </p:spPr>
        <p:txBody>
          <a:bodyPr wrap="none" anchor="ctr"/>
          <a:lstStyle/>
          <a:p>
            <a:endParaRPr lang="en-US"/>
          </a:p>
        </p:txBody>
      </p:sp>
      <p:sp>
        <p:nvSpPr>
          <p:cNvPr id="202" name="Freeform 412"/>
          <p:cNvSpPr>
            <a:spLocks/>
          </p:cNvSpPr>
          <p:nvPr/>
        </p:nvSpPr>
        <p:spPr bwMode="auto">
          <a:xfrm>
            <a:off x="3101181" y="5823744"/>
            <a:ext cx="61913" cy="139700"/>
          </a:xfrm>
          <a:custGeom>
            <a:avLst/>
            <a:gdLst/>
            <a:ahLst/>
            <a:cxnLst>
              <a:cxn ang="0">
                <a:pos x="0" y="0"/>
              </a:cxn>
              <a:cxn ang="0">
                <a:pos x="42" y="0"/>
              </a:cxn>
              <a:cxn ang="0">
                <a:pos x="42" y="87"/>
              </a:cxn>
              <a:cxn ang="0">
                <a:pos x="0" y="87"/>
              </a:cxn>
              <a:cxn ang="0">
                <a:pos x="0" y="0"/>
              </a:cxn>
            </a:cxnLst>
            <a:rect l="0" t="0" r="r" b="b"/>
            <a:pathLst>
              <a:path w="43" h="88">
                <a:moveTo>
                  <a:pt x="0" y="0"/>
                </a:moveTo>
                <a:lnTo>
                  <a:pt x="42" y="0"/>
                </a:lnTo>
                <a:lnTo>
                  <a:pt x="42" y="87"/>
                </a:lnTo>
                <a:lnTo>
                  <a:pt x="0" y="8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03" name="Rectangle 413"/>
          <p:cNvSpPr>
            <a:spLocks noChangeArrowheads="1"/>
          </p:cNvSpPr>
          <p:nvPr/>
        </p:nvSpPr>
        <p:spPr bwMode="auto">
          <a:xfrm>
            <a:off x="3105944" y="5830094"/>
            <a:ext cx="55562" cy="128588"/>
          </a:xfrm>
          <a:prstGeom prst="rect">
            <a:avLst/>
          </a:prstGeom>
          <a:noFill/>
          <a:ln w="12700">
            <a:solidFill>
              <a:srgbClr val="DD0806"/>
            </a:solidFill>
            <a:miter lim="800000"/>
            <a:headEnd/>
            <a:tailEnd/>
          </a:ln>
          <a:effectLst/>
        </p:spPr>
        <p:txBody>
          <a:bodyPr wrap="none" anchor="ctr"/>
          <a:lstStyle/>
          <a:p>
            <a:endParaRPr lang="en-US"/>
          </a:p>
        </p:txBody>
      </p:sp>
      <p:sp>
        <p:nvSpPr>
          <p:cNvPr id="204" name="Freeform 414"/>
          <p:cNvSpPr>
            <a:spLocks/>
          </p:cNvSpPr>
          <p:nvPr/>
        </p:nvSpPr>
        <p:spPr bwMode="auto">
          <a:xfrm>
            <a:off x="3172619" y="5823744"/>
            <a:ext cx="61912" cy="139700"/>
          </a:xfrm>
          <a:custGeom>
            <a:avLst/>
            <a:gdLst/>
            <a:ahLst/>
            <a:cxnLst>
              <a:cxn ang="0">
                <a:pos x="0" y="0"/>
              </a:cxn>
              <a:cxn ang="0">
                <a:pos x="41" y="0"/>
              </a:cxn>
              <a:cxn ang="0">
                <a:pos x="41" y="87"/>
              </a:cxn>
              <a:cxn ang="0">
                <a:pos x="0" y="87"/>
              </a:cxn>
              <a:cxn ang="0">
                <a:pos x="0" y="0"/>
              </a:cxn>
            </a:cxnLst>
            <a:rect l="0" t="0" r="r" b="b"/>
            <a:pathLst>
              <a:path w="42" h="88">
                <a:moveTo>
                  <a:pt x="0" y="0"/>
                </a:moveTo>
                <a:lnTo>
                  <a:pt x="41" y="0"/>
                </a:lnTo>
                <a:lnTo>
                  <a:pt x="41" y="87"/>
                </a:lnTo>
                <a:lnTo>
                  <a:pt x="0" y="8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05" name="Rectangle 415"/>
          <p:cNvSpPr>
            <a:spLocks noChangeArrowheads="1"/>
          </p:cNvSpPr>
          <p:nvPr/>
        </p:nvSpPr>
        <p:spPr bwMode="auto">
          <a:xfrm>
            <a:off x="3178969" y="5830094"/>
            <a:ext cx="50800" cy="128588"/>
          </a:xfrm>
          <a:prstGeom prst="rect">
            <a:avLst/>
          </a:prstGeom>
          <a:noFill/>
          <a:ln w="12700">
            <a:solidFill>
              <a:srgbClr val="DD0806"/>
            </a:solidFill>
            <a:miter lim="800000"/>
            <a:headEnd/>
            <a:tailEnd/>
          </a:ln>
          <a:effectLst/>
        </p:spPr>
        <p:txBody>
          <a:bodyPr wrap="none" anchor="ctr"/>
          <a:lstStyle/>
          <a:p>
            <a:endParaRPr lang="en-US"/>
          </a:p>
        </p:txBody>
      </p:sp>
      <p:sp>
        <p:nvSpPr>
          <p:cNvPr id="206" name="Freeform 416"/>
          <p:cNvSpPr>
            <a:spLocks/>
          </p:cNvSpPr>
          <p:nvPr/>
        </p:nvSpPr>
        <p:spPr bwMode="auto">
          <a:xfrm>
            <a:off x="3242469" y="5823744"/>
            <a:ext cx="61912" cy="139700"/>
          </a:xfrm>
          <a:custGeom>
            <a:avLst/>
            <a:gdLst/>
            <a:ahLst/>
            <a:cxnLst>
              <a:cxn ang="0">
                <a:pos x="0" y="0"/>
              </a:cxn>
              <a:cxn ang="0">
                <a:pos x="41" y="0"/>
              </a:cxn>
              <a:cxn ang="0">
                <a:pos x="41" y="87"/>
              </a:cxn>
              <a:cxn ang="0">
                <a:pos x="0" y="87"/>
              </a:cxn>
              <a:cxn ang="0">
                <a:pos x="0" y="0"/>
              </a:cxn>
            </a:cxnLst>
            <a:rect l="0" t="0" r="r" b="b"/>
            <a:pathLst>
              <a:path w="42" h="88">
                <a:moveTo>
                  <a:pt x="0" y="0"/>
                </a:moveTo>
                <a:lnTo>
                  <a:pt x="41" y="0"/>
                </a:lnTo>
                <a:lnTo>
                  <a:pt x="41" y="87"/>
                </a:lnTo>
                <a:lnTo>
                  <a:pt x="0" y="8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07" name="Rectangle 417"/>
          <p:cNvSpPr>
            <a:spLocks noChangeArrowheads="1"/>
          </p:cNvSpPr>
          <p:nvPr/>
        </p:nvSpPr>
        <p:spPr bwMode="auto">
          <a:xfrm>
            <a:off x="3248819" y="5830094"/>
            <a:ext cx="55562" cy="128588"/>
          </a:xfrm>
          <a:prstGeom prst="rect">
            <a:avLst/>
          </a:prstGeom>
          <a:noFill/>
          <a:ln w="12700">
            <a:solidFill>
              <a:srgbClr val="DD0806"/>
            </a:solidFill>
            <a:miter lim="800000"/>
            <a:headEnd/>
            <a:tailEnd/>
          </a:ln>
          <a:effectLst/>
        </p:spPr>
        <p:txBody>
          <a:bodyPr wrap="none" anchor="ctr"/>
          <a:lstStyle/>
          <a:p>
            <a:endParaRPr lang="en-US"/>
          </a:p>
        </p:txBody>
      </p:sp>
      <p:sp>
        <p:nvSpPr>
          <p:cNvPr id="208" name="Freeform 418"/>
          <p:cNvSpPr>
            <a:spLocks/>
          </p:cNvSpPr>
          <p:nvPr/>
        </p:nvSpPr>
        <p:spPr bwMode="auto">
          <a:xfrm>
            <a:off x="3313906" y="5823744"/>
            <a:ext cx="63500" cy="139700"/>
          </a:xfrm>
          <a:custGeom>
            <a:avLst/>
            <a:gdLst/>
            <a:ahLst/>
            <a:cxnLst>
              <a:cxn ang="0">
                <a:pos x="0" y="0"/>
              </a:cxn>
              <a:cxn ang="0">
                <a:pos x="42" y="0"/>
              </a:cxn>
              <a:cxn ang="0">
                <a:pos x="42" y="87"/>
              </a:cxn>
              <a:cxn ang="0">
                <a:pos x="0" y="87"/>
              </a:cxn>
              <a:cxn ang="0">
                <a:pos x="0" y="0"/>
              </a:cxn>
            </a:cxnLst>
            <a:rect l="0" t="0" r="r" b="b"/>
            <a:pathLst>
              <a:path w="43" h="88">
                <a:moveTo>
                  <a:pt x="0" y="0"/>
                </a:moveTo>
                <a:lnTo>
                  <a:pt x="42" y="0"/>
                </a:lnTo>
                <a:lnTo>
                  <a:pt x="42" y="87"/>
                </a:lnTo>
                <a:lnTo>
                  <a:pt x="0" y="8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09" name="Rectangle 419"/>
          <p:cNvSpPr>
            <a:spLocks noChangeArrowheads="1"/>
          </p:cNvSpPr>
          <p:nvPr/>
        </p:nvSpPr>
        <p:spPr bwMode="auto">
          <a:xfrm>
            <a:off x="3320256" y="5830094"/>
            <a:ext cx="50800" cy="128588"/>
          </a:xfrm>
          <a:prstGeom prst="rect">
            <a:avLst/>
          </a:prstGeom>
          <a:noFill/>
          <a:ln w="12700">
            <a:solidFill>
              <a:srgbClr val="DD0806"/>
            </a:solidFill>
            <a:miter lim="800000"/>
            <a:headEnd/>
            <a:tailEnd/>
          </a:ln>
          <a:effectLst/>
        </p:spPr>
        <p:txBody>
          <a:bodyPr wrap="none" anchor="ctr"/>
          <a:lstStyle/>
          <a:p>
            <a:endParaRPr lang="en-US"/>
          </a:p>
        </p:txBody>
      </p:sp>
      <p:sp>
        <p:nvSpPr>
          <p:cNvPr id="210" name="Freeform 420"/>
          <p:cNvSpPr>
            <a:spLocks/>
          </p:cNvSpPr>
          <p:nvPr/>
        </p:nvSpPr>
        <p:spPr bwMode="auto">
          <a:xfrm>
            <a:off x="2845594" y="5855494"/>
            <a:ext cx="65087" cy="138113"/>
          </a:xfrm>
          <a:custGeom>
            <a:avLst/>
            <a:gdLst/>
            <a:ahLst/>
            <a:cxnLst>
              <a:cxn ang="0">
                <a:pos x="0" y="0"/>
              </a:cxn>
              <a:cxn ang="0">
                <a:pos x="43" y="0"/>
              </a:cxn>
              <a:cxn ang="0">
                <a:pos x="43" y="86"/>
              </a:cxn>
              <a:cxn ang="0">
                <a:pos x="0" y="86"/>
              </a:cxn>
              <a:cxn ang="0">
                <a:pos x="0" y="0"/>
              </a:cxn>
            </a:cxnLst>
            <a:rect l="0" t="0" r="r" b="b"/>
            <a:pathLst>
              <a:path w="44" h="87">
                <a:moveTo>
                  <a:pt x="0" y="0"/>
                </a:moveTo>
                <a:lnTo>
                  <a:pt x="43" y="0"/>
                </a:lnTo>
                <a:lnTo>
                  <a:pt x="43" y="86"/>
                </a:lnTo>
                <a:lnTo>
                  <a:pt x="0" y="86"/>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11" name="Rectangle 421"/>
          <p:cNvSpPr>
            <a:spLocks noChangeArrowheads="1"/>
          </p:cNvSpPr>
          <p:nvPr/>
        </p:nvSpPr>
        <p:spPr bwMode="auto">
          <a:xfrm>
            <a:off x="2851944" y="5861844"/>
            <a:ext cx="52387" cy="128588"/>
          </a:xfrm>
          <a:prstGeom prst="rect">
            <a:avLst/>
          </a:prstGeom>
          <a:noFill/>
          <a:ln w="12700">
            <a:solidFill>
              <a:srgbClr val="DD0806"/>
            </a:solidFill>
            <a:miter lim="800000"/>
            <a:headEnd/>
            <a:tailEnd/>
          </a:ln>
          <a:effectLst/>
        </p:spPr>
        <p:txBody>
          <a:bodyPr wrap="none" anchor="ctr"/>
          <a:lstStyle/>
          <a:p>
            <a:endParaRPr lang="en-US"/>
          </a:p>
        </p:txBody>
      </p:sp>
      <p:sp>
        <p:nvSpPr>
          <p:cNvPr id="212" name="Freeform 422"/>
          <p:cNvSpPr>
            <a:spLocks/>
          </p:cNvSpPr>
          <p:nvPr/>
        </p:nvSpPr>
        <p:spPr bwMode="auto">
          <a:xfrm>
            <a:off x="2915444" y="5855494"/>
            <a:ext cx="61912" cy="138113"/>
          </a:xfrm>
          <a:custGeom>
            <a:avLst/>
            <a:gdLst/>
            <a:ahLst/>
            <a:cxnLst>
              <a:cxn ang="0">
                <a:pos x="0" y="0"/>
              </a:cxn>
              <a:cxn ang="0">
                <a:pos x="42" y="0"/>
              </a:cxn>
              <a:cxn ang="0">
                <a:pos x="42" y="86"/>
              </a:cxn>
              <a:cxn ang="0">
                <a:pos x="0" y="86"/>
              </a:cxn>
              <a:cxn ang="0">
                <a:pos x="0" y="0"/>
              </a:cxn>
            </a:cxnLst>
            <a:rect l="0" t="0" r="r" b="b"/>
            <a:pathLst>
              <a:path w="43" h="87">
                <a:moveTo>
                  <a:pt x="0" y="0"/>
                </a:moveTo>
                <a:lnTo>
                  <a:pt x="42" y="0"/>
                </a:lnTo>
                <a:lnTo>
                  <a:pt x="42" y="86"/>
                </a:lnTo>
                <a:lnTo>
                  <a:pt x="0" y="86"/>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13" name="Rectangle 423"/>
          <p:cNvSpPr>
            <a:spLocks noChangeArrowheads="1"/>
          </p:cNvSpPr>
          <p:nvPr/>
        </p:nvSpPr>
        <p:spPr bwMode="auto">
          <a:xfrm>
            <a:off x="2920206" y="5861844"/>
            <a:ext cx="55563" cy="128588"/>
          </a:xfrm>
          <a:prstGeom prst="rect">
            <a:avLst/>
          </a:prstGeom>
          <a:noFill/>
          <a:ln w="12700">
            <a:solidFill>
              <a:srgbClr val="DD0806"/>
            </a:solidFill>
            <a:miter lim="800000"/>
            <a:headEnd/>
            <a:tailEnd/>
          </a:ln>
          <a:effectLst/>
        </p:spPr>
        <p:txBody>
          <a:bodyPr wrap="none" anchor="ctr"/>
          <a:lstStyle/>
          <a:p>
            <a:endParaRPr lang="en-US"/>
          </a:p>
        </p:txBody>
      </p:sp>
      <p:sp>
        <p:nvSpPr>
          <p:cNvPr id="214" name="Freeform 424"/>
          <p:cNvSpPr>
            <a:spLocks/>
          </p:cNvSpPr>
          <p:nvPr/>
        </p:nvSpPr>
        <p:spPr bwMode="auto">
          <a:xfrm>
            <a:off x="2988469" y="5855494"/>
            <a:ext cx="63500" cy="138113"/>
          </a:xfrm>
          <a:custGeom>
            <a:avLst/>
            <a:gdLst/>
            <a:ahLst/>
            <a:cxnLst>
              <a:cxn ang="0">
                <a:pos x="0" y="0"/>
              </a:cxn>
              <a:cxn ang="0">
                <a:pos x="43" y="0"/>
              </a:cxn>
              <a:cxn ang="0">
                <a:pos x="43" y="86"/>
              </a:cxn>
              <a:cxn ang="0">
                <a:pos x="0" y="86"/>
              </a:cxn>
              <a:cxn ang="0">
                <a:pos x="0" y="0"/>
              </a:cxn>
            </a:cxnLst>
            <a:rect l="0" t="0" r="r" b="b"/>
            <a:pathLst>
              <a:path w="44" h="87">
                <a:moveTo>
                  <a:pt x="0" y="0"/>
                </a:moveTo>
                <a:lnTo>
                  <a:pt x="43" y="0"/>
                </a:lnTo>
                <a:lnTo>
                  <a:pt x="43" y="86"/>
                </a:lnTo>
                <a:lnTo>
                  <a:pt x="0" y="86"/>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15" name="Rectangle 425"/>
          <p:cNvSpPr>
            <a:spLocks noChangeArrowheads="1"/>
          </p:cNvSpPr>
          <p:nvPr/>
        </p:nvSpPr>
        <p:spPr bwMode="auto">
          <a:xfrm>
            <a:off x="2993231" y="5861844"/>
            <a:ext cx="53975" cy="128588"/>
          </a:xfrm>
          <a:prstGeom prst="rect">
            <a:avLst/>
          </a:prstGeom>
          <a:noFill/>
          <a:ln w="12700">
            <a:solidFill>
              <a:srgbClr val="DD0806"/>
            </a:solidFill>
            <a:miter lim="800000"/>
            <a:headEnd/>
            <a:tailEnd/>
          </a:ln>
          <a:effectLst/>
        </p:spPr>
        <p:txBody>
          <a:bodyPr wrap="none" anchor="ctr"/>
          <a:lstStyle/>
          <a:p>
            <a:endParaRPr lang="en-US"/>
          </a:p>
        </p:txBody>
      </p:sp>
      <p:sp>
        <p:nvSpPr>
          <p:cNvPr id="216" name="Freeform 426"/>
          <p:cNvSpPr>
            <a:spLocks/>
          </p:cNvSpPr>
          <p:nvPr/>
        </p:nvSpPr>
        <p:spPr bwMode="auto">
          <a:xfrm>
            <a:off x="3056731" y="5855494"/>
            <a:ext cx="63500" cy="138113"/>
          </a:xfrm>
          <a:custGeom>
            <a:avLst/>
            <a:gdLst/>
            <a:ahLst/>
            <a:cxnLst>
              <a:cxn ang="0">
                <a:pos x="0" y="0"/>
              </a:cxn>
              <a:cxn ang="0">
                <a:pos x="42" y="0"/>
              </a:cxn>
              <a:cxn ang="0">
                <a:pos x="42" y="86"/>
              </a:cxn>
              <a:cxn ang="0">
                <a:pos x="0" y="86"/>
              </a:cxn>
              <a:cxn ang="0">
                <a:pos x="0" y="0"/>
              </a:cxn>
            </a:cxnLst>
            <a:rect l="0" t="0" r="r" b="b"/>
            <a:pathLst>
              <a:path w="43" h="87">
                <a:moveTo>
                  <a:pt x="0" y="0"/>
                </a:moveTo>
                <a:lnTo>
                  <a:pt x="42" y="0"/>
                </a:lnTo>
                <a:lnTo>
                  <a:pt x="42" y="86"/>
                </a:lnTo>
                <a:lnTo>
                  <a:pt x="0" y="86"/>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17" name="Rectangle 427"/>
          <p:cNvSpPr>
            <a:spLocks noChangeArrowheads="1"/>
          </p:cNvSpPr>
          <p:nvPr/>
        </p:nvSpPr>
        <p:spPr bwMode="auto">
          <a:xfrm>
            <a:off x="3063081" y="5861844"/>
            <a:ext cx="55563" cy="128588"/>
          </a:xfrm>
          <a:prstGeom prst="rect">
            <a:avLst/>
          </a:prstGeom>
          <a:noFill/>
          <a:ln w="12700">
            <a:solidFill>
              <a:srgbClr val="DD0806"/>
            </a:solidFill>
            <a:miter lim="800000"/>
            <a:headEnd/>
            <a:tailEnd/>
          </a:ln>
          <a:effectLst/>
        </p:spPr>
        <p:txBody>
          <a:bodyPr wrap="none" anchor="ctr"/>
          <a:lstStyle/>
          <a:p>
            <a:endParaRPr lang="en-US"/>
          </a:p>
        </p:txBody>
      </p:sp>
      <p:sp>
        <p:nvSpPr>
          <p:cNvPr id="218" name="Freeform 428"/>
          <p:cNvSpPr>
            <a:spLocks/>
          </p:cNvSpPr>
          <p:nvPr/>
        </p:nvSpPr>
        <p:spPr bwMode="auto">
          <a:xfrm>
            <a:off x="3128169" y="5855494"/>
            <a:ext cx="65087" cy="138113"/>
          </a:xfrm>
          <a:custGeom>
            <a:avLst/>
            <a:gdLst/>
            <a:ahLst/>
            <a:cxnLst>
              <a:cxn ang="0">
                <a:pos x="0" y="0"/>
              </a:cxn>
              <a:cxn ang="0">
                <a:pos x="43" y="0"/>
              </a:cxn>
              <a:cxn ang="0">
                <a:pos x="43" y="86"/>
              </a:cxn>
              <a:cxn ang="0">
                <a:pos x="0" y="86"/>
              </a:cxn>
              <a:cxn ang="0">
                <a:pos x="0" y="0"/>
              </a:cxn>
            </a:cxnLst>
            <a:rect l="0" t="0" r="r" b="b"/>
            <a:pathLst>
              <a:path w="44" h="87">
                <a:moveTo>
                  <a:pt x="0" y="0"/>
                </a:moveTo>
                <a:lnTo>
                  <a:pt x="43" y="0"/>
                </a:lnTo>
                <a:lnTo>
                  <a:pt x="43" y="86"/>
                </a:lnTo>
                <a:lnTo>
                  <a:pt x="0" y="86"/>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19" name="Rectangle 429"/>
          <p:cNvSpPr>
            <a:spLocks noChangeArrowheads="1"/>
          </p:cNvSpPr>
          <p:nvPr/>
        </p:nvSpPr>
        <p:spPr bwMode="auto">
          <a:xfrm>
            <a:off x="3134519" y="5861844"/>
            <a:ext cx="55562" cy="128588"/>
          </a:xfrm>
          <a:prstGeom prst="rect">
            <a:avLst/>
          </a:prstGeom>
          <a:noFill/>
          <a:ln w="12700">
            <a:solidFill>
              <a:srgbClr val="DD0806"/>
            </a:solidFill>
            <a:miter lim="800000"/>
            <a:headEnd/>
            <a:tailEnd/>
          </a:ln>
          <a:effectLst/>
        </p:spPr>
        <p:txBody>
          <a:bodyPr wrap="none" anchor="ctr"/>
          <a:lstStyle/>
          <a:p>
            <a:endParaRPr lang="en-US"/>
          </a:p>
        </p:txBody>
      </p:sp>
      <p:sp>
        <p:nvSpPr>
          <p:cNvPr id="220" name="Freeform 430"/>
          <p:cNvSpPr>
            <a:spLocks/>
          </p:cNvSpPr>
          <p:nvPr/>
        </p:nvSpPr>
        <p:spPr bwMode="auto">
          <a:xfrm>
            <a:off x="3201194" y="5855494"/>
            <a:ext cx="61912" cy="138113"/>
          </a:xfrm>
          <a:custGeom>
            <a:avLst/>
            <a:gdLst/>
            <a:ahLst/>
            <a:cxnLst>
              <a:cxn ang="0">
                <a:pos x="0" y="0"/>
              </a:cxn>
              <a:cxn ang="0">
                <a:pos x="42" y="0"/>
              </a:cxn>
              <a:cxn ang="0">
                <a:pos x="42" y="86"/>
              </a:cxn>
              <a:cxn ang="0">
                <a:pos x="0" y="86"/>
              </a:cxn>
              <a:cxn ang="0">
                <a:pos x="0" y="0"/>
              </a:cxn>
            </a:cxnLst>
            <a:rect l="0" t="0" r="r" b="b"/>
            <a:pathLst>
              <a:path w="43" h="87">
                <a:moveTo>
                  <a:pt x="0" y="0"/>
                </a:moveTo>
                <a:lnTo>
                  <a:pt x="42" y="0"/>
                </a:lnTo>
                <a:lnTo>
                  <a:pt x="42" y="86"/>
                </a:lnTo>
                <a:lnTo>
                  <a:pt x="0" y="86"/>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21" name="Rectangle 431"/>
          <p:cNvSpPr>
            <a:spLocks noChangeArrowheads="1"/>
          </p:cNvSpPr>
          <p:nvPr/>
        </p:nvSpPr>
        <p:spPr bwMode="auto">
          <a:xfrm>
            <a:off x="3205956" y="5861844"/>
            <a:ext cx="52388" cy="128588"/>
          </a:xfrm>
          <a:prstGeom prst="rect">
            <a:avLst/>
          </a:prstGeom>
          <a:noFill/>
          <a:ln w="12700">
            <a:solidFill>
              <a:srgbClr val="DD0806"/>
            </a:solidFill>
            <a:miter lim="800000"/>
            <a:headEnd/>
            <a:tailEnd/>
          </a:ln>
          <a:effectLst/>
        </p:spPr>
        <p:txBody>
          <a:bodyPr wrap="none" anchor="ctr"/>
          <a:lstStyle/>
          <a:p>
            <a:endParaRPr lang="en-US"/>
          </a:p>
        </p:txBody>
      </p:sp>
      <p:sp>
        <p:nvSpPr>
          <p:cNvPr id="222" name="Freeform 432"/>
          <p:cNvSpPr>
            <a:spLocks/>
          </p:cNvSpPr>
          <p:nvPr/>
        </p:nvSpPr>
        <p:spPr bwMode="auto">
          <a:xfrm>
            <a:off x="3274219" y="5855494"/>
            <a:ext cx="61912" cy="138113"/>
          </a:xfrm>
          <a:custGeom>
            <a:avLst/>
            <a:gdLst/>
            <a:ahLst/>
            <a:cxnLst>
              <a:cxn ang="0">
                <a:pos x="0" y="0"/>
              </a:cxn>
              <a:cxn ang="0">
                <a:pos x="42" y="0"/>
              </a:cxn>
              <a:cxn ang="0">
                <a:pos x="42" y="86"/>
              </a:cxn>
              <a:cxn ang="0">
                <a:pos x="0" y="86"/>
              </a:cxn>
              <a:cxn ang="0">
                <a:pos x="0" y="0"/>
              </a:cxn>
            </a:cxnLst>
            <a:rect l="0" t="0" r="r" b="b"/>
            <a:pathLst>
              <a:path w="43" h="87">
                <a:moveTo>
                  <a:pt x="0" y="0"/>
                </a:moveTo>
                <a:lnTo>
                  <a:pt x="42" y="0"/>
                </a:lnTo>
                <a:lnTo>
                  <a:pt x="42" y="86"/>
                </a:lnTo>
                <a:lnTo>
                  <a:pt x="0" y="86"/>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23" name="Rectangle 433"/>
          <p:cNvSpPr>
            <a:spLocks noChangeArrowheads="1"/>
          </p:cNvSpPr>
          <p:nvPr/>
        </p:nvSpPr>
        <p:spPr bwMode="auto">
          <a:xfrm>
            <a:off x="3278981" y="5861844"/>
            <a:ext cx="53975" cy="128588"/>
          </a:xfrm>
          <a:prstGeom prst="rect">
            <a:avLst/>
          </a:prstGeom>
          <a:noFill/>
          <a:ln w="12700">
            <a:solidFill>
              <a:srgbClr val="DD0806"/>
            </a:solidFill>
            <a:miter lim="800000"/>
            <a:headEnd/>
            <a:tailEnd/>
          </a:ln>
          <a:effectLst/>
        </p:spPr>
        <p:txBody>
          <a:bodyPr wrap="none" anchor="ctr"/>
          <a:lstStyle/>
          <a:p>
            <a:endParaRPr lang="en-US"/>
          </a:p>
        </p:txBody>
      </p:sp>
      <p:sp>
        <p:nvSpPr>
          <p:cNvPr id="224" name="Freeform 434"/>
          <p:cNvSpPr>
            <a:spLocks/>
          </p:cNvSpPr>
          <p:nvPr/>
        </p:nvSpPr>
        <p:spPr bwMode="auto">
          <a:xfrm>
            <a:off x="3342481" y="5855494"/>
            <a:ext cx="65088" cy="138113"/>
          </a:xfrm>
          <a:custGeom>
            <a:avLst/>
            <a:gdLst/>
            <a:ahLst/>
            <a:cxnLst>
              <a:cxn ang="0">
                <a:pos x="0" y="0"/>
              </a:cxn>
              <a:cxn ang="0">
                <a:pos x="43" y="0"/>
              </a:cxn>
              <a:cxn ang="0">
                <a:pos x="43" y="86"/>
              </a:cxn>
              <a:cxn ang="0">
                <a:pos x="0" y="86"/>
              </a:cxn>
              <a:cxn ang="0">
                <a:pos x="0" y="0"/>
              </a:cxn>
            </a:cxnLst>
            <a:rect l="0" t="0" r="r" b="b"/>
            <a:pathLst>
              <a:path w="44" h="87">
                <a:moveTo>
                  <a:pt x="0" y="0"/>
                </a:moveTo>
                <a:lnTo>
                  <a:pt x="43" y="0"/>
                </a:lnTo>
                <a:lnTo>
                  <a:pt x="43" y="86"/>
                </a:lnTo>
                <a:lnTo>
                  <a:pt x="0" y="86"/>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25" name="Rectangle 435"/>
          <p:cNvSpPr>
            <a:spLocks noChangeArrowheads="1"/>
          </p:cNvSpPr>
          <p:nvPr/>
        </p:nvSpPr>
        <p:spPr bwMode="auto">
          <a:xfrm>
            <a:off x="3348831" y="5861844"/>
            <a:ext cx="52388" cy="128588"/>
          </a:xfrm>
          <a:prstGeom prst="rect">
            <a:avLst/>
          </a:prstGeom>
          <a:noFill/>
          <a:ln w="12700">
            <a:solidFill>
              <a:srgbClr val="DD0806"/>
            </a:solidFill>
            <a:miter lim="800000"/>
            <a:headEnd/>
            <a:tailEnd/>
          </a:ln>
          <a:effectLst/>
        </p:spPr>
        <p:txBody>
          <a:bodyPr wrap="none" anchor="ctr"/>
          <a:lstStyle/>
          <a:p>
            <a:endParaRPr lang="en-US"/>
          </a:p>
        </p:txBody>
      </p:sp>
      <p:sp>
        <p:nvSpPr>
          <p:cNvPr id="226" name="Freeform 436"/>
          <p:cNvSpPr>
            <a:spLocks/>
          </p:cNvSpPr>
          <p:nvPr/>
        </p:nvSpPr>
        <p:spPr bwMode="auto">
          <a:xfrm>
            <a:off x="2877344" y="5888832"/>
            <a:ext cx="61912" cy="139700"/>
          </a:xfrm>
          <a:custGeom>
            <a:avLst/>
            <a:gdLst/>
            <a:ahLst/>
            <a:cxnLst>
              <a:cxn ang="0">
                <a:pos x="0" y="0"/>
              </a:cxn>
              <a:cxn ang="0">
                <a:pos x="42" y="0"/>
              </a:cxn>
              <a:cxn ang="0">
                <a:pos x="42" y="87"/>
              </a:cxn>
              <a:cxn ang="0">
                <a:pos x="0" y="87"/>
              </a:cxn>
              <a:cxn ang="0">
                <a:pos x="0" y="0"/>
              </a:cxn>
            </a:cxnLst>
            <a:rect l="0" t="0" r="r" b="b"/>
            <a:pathLst>
              <a:path w="43" h="88">
                <a:moveTo>
                  <a:pt x="0" y="0"/>
                </a:moveTo>
                <a:lnTo>
                  <a:pt x="42" y="0"/>
                </a:lnTo>
                <a:lnTo>
                  <a:pt x="42" y="87"/>
                </a:lnTo>
                <a:lnTo>
                  <a:pt x="0" y="8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27" name="Rectangle 437"/>
          <p:cNvSpPr>
            <a:spLocks noChangeArrowheads="1"/>
          </p:cNvSpPr>
          <p:nvPr/>
        </p:nvSpPr>
        <p:spPr bwMode="auto">
          <a:xfrm>
            <a:off x="2882106" y="5895182"/>
            <a:ext cx="53975" cy="128587"/>
          </a:xfrm>
          <a:prstGeom prst="rect">
            <a:avLst/>
          </a:prstGeom>
          <a:noFill/>
          <a:ln w="12700">
            <a:solidFill>
              <a:srgbClr val="DD0806"/>
            </a:solidFill>
            <a:miter lim="800000"/>
            <a:headEnd/>
            <a:tailEnd/>
          </a:ln>
          <a:effectLst/>
        </p:spPr>
        <p:txBody>
          <a:bodyPr wrap="none" anchor="ctr"/>
          <a:lstStyle/>
          <a:p>
            <a:endParaRPr lang="en-US"/>
          </a:p>
        </p:txBody>
      </p:sp>
      <p:sp>
        <p:nvSpPr>
          <p:cNvPr id="228" name="Freeform 438"/>
          <p:cNvSpPr>
            <a:spLocks/>
          </p:cNvSpPr>
          <p:nvPr/>
        </p:nvSpPr>
        <p:spPr bwMode="auto">
          <a:xfrm>
            <a:off x="2944019" y="5888832"/>
            <a:ext cx="63500" cy="139700"/>
          </a:xfrm>
          <a:custGeom>
            <a:avLst/>
            <a:gdLst/>
            <a:ahLst/>
            <a:cxnLst>
              <a:cxn ang="0">
                <a:pos x="0" y="0"/>
              </a:cxn>
              <a:cxn ang="0">
                <a:pos x="42" y="0"/>
              </a:cxn>
              <a:cxn ang="0">
                <a:pos x="42" y="87"/>
              </a:cxn>
              <a:cxn ang="0">
                <a:pos x="0" y="87"/>
              </a:cxn>
              <a:cxn ang="0">
                <a:pos x="0" y="0"/>
              </a:cxn>
            </a:cxnLst>
            <a:rect l="0" t="0" r="r" b="b"/>
            <a:pathLst>
              <a:path w="43" h="88">
                <a:moveTo>
                  <a:pt x="0" y="0"/>
                </a:moveTo>
                <a:lnTo>
                  <a:pt x="42" y="0"/>
                </a:lnTo>
                <a:lnTo>
                  <a:pt x="42" y="87"/>
                </a:lnTo>
                <a:lnTo>
                  <a:pt x="0" y="8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29" name="Rectangle 439"/>
          <p:cNvSpPr>
            <a:spLocks noChangeArrowheads="1"/>
          </p:cNvSpPr>
          <p:nvPr/>
        </p:nvSpPr>
        <p:spPr bwMode="auto">
          <a:xfrm>
            <a:off x="2950369" y="5895182"/>
            <a:ext cx="53975" cy="128587"/>
          </a:xfrm>
          <a:prstGeom prst="rect">
            <a:avLst/>
          </a:prstGeom>
          <a:noFill/>
          <a:ln w="12700">
            <a:solidFill>
              <a:srgbClr val="DD0806"/>
            </a:solidFill>
            <a:miter lim="800000"/>
            <a:headEnd/>
            <a:tailEnd/>
          </a:ln>
          <a:effectLst/>
        </p:spPr>
        <p:txBody>
          <a:bodyPr wrap="none" anchor="ctr"/>
          <a:lstStyle/>
          <a:p>
            <a:endParaRPr lang="en-US"/>
          </a:p>
        </p:txBody>
      </p:sp>
      <p:sp>
        <p:nvSpPr>
          <p:cNvPr id="230" name="Freeform 440"/>
          <p:cNvSpPr>
            <a:spLocks/>
          </p:cNvSpPr>
          <p:nvPr/>
        </p:nvSpPr>
        <p:spPr bwMode="auto">
          <a:xfrm>
            <a:off x="3017044" y="5888832"/>
            <a:ext cx="61912" cy="139700"/>
          </a:xfrm>
          <a:custGeom>
            <a:avLst/>
            <a:gdLst/>
            <a:ahLst/>
            <a:cxnLst>
              <a:cxn ang="0">
                <a:pos x="0" y="0"/>
              </a:cxn>
              <a:cxn ang="0">
                <a:pos x="41" y="0"/>
              </a:cxn>
              <a:cxn ang="0">
                <a:pos x="41" y="87"/>
              </a:cxn>
              <a:cxn ang="0">
                <a:pos x="0" y="87"/>
              </a:cxn>
              <a:cxn ang="0">
                <a:pos x="0" y="0"/>
              </a:cxn>
            </a:cxnLst>
            <a:rect l="0" t="0" r="r" b="b"/>
            <a:pathLst>
              <a:path w="42" h="88">
                <a:moveTo>
                  <a:pt x="0" y="0"/>
                </a:moveTo>
                <a:lnTo>
                  <a:pt x="41" y="0"/>
                </a:lnTo>
                <a:lnTo>
                  <a:pt x="41" y="87"/>
                </a:lnTo>
                <a:lnTo>
                  <a:pt x="0" y="8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31" name="Rectangle 441"/>
          <p:cNvSpPr>
            <a:spLocks noChangeArrowheads="1"/>
          </p:cNvSpPr>
          <p:nvPr/>
        </p:nvSpPr>
        <p:spPr bwMode="auto">
          <a:xfrm>
            <a:off x="3023394" y="5895182"/>
            <a:ext cx="55562" cy="128587"/>
          </a:xfrm>
          <a:prstGeom prst="rect">
            <a:avLst/>
          </a:prstGeom>
          <a:noFill/>
          <a:ln w="12700">
            <a:solidFill>
              <a:srgbClr val="DD0806"/>
            </a:solidFill>
            <a:miter lim="800000"/>
            <a:headEnd/>
            <a:tailEnd/>
          </a:ln>
          <a:effectLst/>
        </p:spPr>
        <p:txBody>
          <a:bodyPr wrap="none" anchor="ctr"/>
          <a:lstStyle/>
          <a:p>
            <a:endParaRPr lang="en-US"/>
          </a:p>
        </p:txBody>
      </p:sp>
      <p:sp>
        <p:nvSpPr>
          <p:cNvPr id="232" name="Freeform 442"/>
          <p:cNvSpPr>
            <a:spLocks/>
          </p:cNvSpPr>
          <p:nvPr/>
        </p:nvSpPr>
        <p:spPr bwMode="auto">
          <a:xfrm>
            <a:off x="3086894" y="5888832"/>
            <a:ext cx="61912" cy="139700"/>
          </a:xfrm>
          <a:custGeom>
            <a:avLst/>
            <a:gdLst/>
            <a:ahLst/>
            <a:cxnLst>
              <a:cxn ang="0">
                <a:pos x="0" y="0"/>
              </a:cxn>
              <a:cxn ang="0">
                <a:pos x="41" y="0"/>
              </a:cxn>
              <a:cxn ang="0">
                <a:pos x="41" y="87"/>
              </a:cxn>
              <a:cxn ang="0">
                <a:pos x="0" y="87"/>
              </a:cxn>
              <a:cxn ang="0">
                <a:pos x="0" y="0"/>
              </a:cxn>
            </a:cxnLst>
            <a:rect l="0" t="0" r="r" b="b"/>
            <a:pathLst>
              <a:path w="42" h="88">
                <a:moveTo>
                  <a:pt x="0" y="0"/>
                </a:moveTo>
                <a:lnTo>
                  <a:pt x="41" y="0"/>
                </a:lnTo>
                <a:lnTo>
                  <a:pt x="41" y="87"/>
                </a:lnTo>
                <a:lnTo>
                  <a:pt x="0" y="8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33" name="Rectangle 443"/>
          <p:cNvSpPr>
            <a:spLocks noChangeArrowheads="1"/>
          </p:cNvSpPr>
          <p:nvPr/>
        </p:nvSpPr>
        <p:spPr bwMode="auto">
          <a:xfrm>
            <a:off x="3093244" y="5895182"/>
            <a:ext cx="50800" cy="128587"/>
          </a:xfrm>
          <a:prstGeom prst="rect">
            <a:avLst/>
          </a:prstGeom>
          <a:noFill/>
          <a:ln w="12700">
            <a:solidFill>
              <a:srgbClr val="DD0806"/>
            </a:solidFill>
            <a:miter lim="800000"/>
            <a:headEnd/>
            <a:tailEnd/>
          </a:ln>
          <a:effectLst/>
        </p:spPr>
        <p:txBody>
          <a:bodyPr wrap="none" anchor="ctr"/>
          <a:lstStyle/>
          <a:p>
            <a:endParaRPr lang="en-US"/>
          </a:p>
        </p:txBody>
      </p:sp>
      <p:sp>
        <p:nvSpPr>
          <p:cNvPr id="234" name="Freeform 444"/>
          <p:cNvSpPr>
            <a:spLocks/>
          </p:cNvSpPr>
          <p:nvPr/>
        </p:nvSpPr>
        <p:spPr bwMode="auto">
          <a:xfrm>
            <a:off x="3159919" y="5888832"/>
            <a:ext cx="61912" cy="139700"/>
          </a:xfrm>
          <a:custGeom>
            <a:avLst/>
            <a:gdLst/>
            <a:ahLst/>
            <a:cxnLst>
              <a:cxn ang="0">
                <a:pos x="0" y="0"/>
              </a:cxn>
              <a:cxn ang="0">
                <a:pos x="42" y="0"/>
              </a:cxn>
              <a:cxn ang="0">
                <a:pos x="42" y="87"/>
              </a:cxn>
              <a:cxn ang="0">
                <a:pos x="0" y="87"/>
              </a:cxn>
              <a:cxn ang="0">
                <a:pos x="0" y="0"/>
              </a:cxn>
            </a:cxnLst>
            <a:rect l="0" t="0" r="r" b="b"/>
            <a:pathLst>
              <a:path w="43" h="88">
                <a:moveTo>
                  <a:pt x="0" y="0"/>
                </a:moveTo>
                <a:lnTo>
                  <a:pt x="42" y="0"/>
                </a:lnTo>
                <a:lnTo>
                  <a:pt x="42" y="87"/>
                </a:lnTo>
                <a:lnTo>
                  <a:pt x="0" y="8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35" name="Rectangle 445"/>
          <p:cNvSpPr>
            <a:spLocks noChangeArrowheads="1"/>
          </p:cNvSpPr>
          <p:nvPr/>
        </p:nvSpPr>
        <p:spPr bwMode="auto">
          <a:xfrm>
            <a:off x="3164681" y="5895182"/>
            <a:ext cx="55563" cy="128587"/>
          </a:xfrm>
          <a:prstGeom prst="rect">
            <a:avLst/>
          </a:prstGeom>
          <a:noFill/>
          <a:ln w="12700">
            <a:solidFill>
              <a:srgbClr val="DD0806"/>
            </a:solidFill>
            <a:miter lim="800000"/>
            <a:headEnd/>
            <a:tailEnd/>
          </a:ln>
          <a:effectLst/>
        </p:spPr>
        <p:txBody>
          <a:bodyPr wrap="none" anchor="ctr"/>
          <a:lstStyle/>
          <a:p>
            <a:endParaRPr lang="en-US"/>
          </a:p>
        </p:txBody>
      </p:sp>
      <p:sp>
        <p:nvSpPr>
          <p:cNvPr id="236" name="Freeform 446"/>
          <p:cNvSpPr>
            <a:spLocks/>
          </p:cNvSpPr>
          <p:nvPr/>
        </p:nvSpPr>
        <p:spPr bwMode="auto">
          <a:xfrm>
            <a:off x="3228181" y="5888832"/>
            <a:ext cx="65088" cy="139700"/>
          </a:xfrm>
          <a:custGeom>
            <a:avLst/>
            <a:gdLst/>
            <a:ahLst/>
            <a:cxnLst>
              <a:cxn ang="0">
                <a:pos x="0" y="0"/>
              </a:cxn>
              <a:cxn ang="0">
                <a:pos x="43" y="0"/>
              </a:cxn>
              <a:cxn ang="0">
                <a:pos x="43" y="87"/>
              </a:cxn>
              <a:cxn ang="0">
                <a:pos x="0" y="87"/>
              </a:cxn>
              <a:cxn ang="0">
                <a:pos x="0" y="0"/>
              </a:cxn>
            </a:cxnLst>
            <a:rect l="0" t="0" r="r" b="b"/>
            <a:pathLst>
              <a:path w="44" h="88">
                <a:moveTo>
                  <a:pt x="0" y="0"/>
                </a:moveTo>
                <a:lnTo>
                  <a:pt x="43" y="0"/>
                </a:lnTo>
                <a:lnTo>
                  <a:pt x="43" y="87"/>
                </a:lnTo>
                <a:lnTo>
                  <a:pt x="0" y="8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37" name="Rectangle 447"/>
          <p:cNvSpPr>
            <a:spLocks noChangeArrowheads="1"/>
          </p:cNvSpPr>
          <p:nvPr/>
        </p:nvSpPr>
        <p:spPr bwMode="auto">
          <a:xfrm>
            <a:off x="3234531" y="5895182"/>
            <a:ext cx="53975" cy="128587"/>
          </a:xfrm>
          <a:prstGeom prst="rect">
            <a:avLst/>
          </a:prstGeom>
          <a:noFill/>
          <a:ln w="12700">
            <a:solidFill>
              <a:srgbClr val="DD0806"/>
            </a:solidFill>
            <a:miter lim="800000"/>
            <a:headEnd/>
            <a:tailEnd/>
          </a:ln>
          <a:effectLst/>
        </p:spPr>
        <p:txBody>
          <a:bodyPr wrap="none" anchor="ctr"/>
          <a:lstStyle/>
          <a:p>
            <a:endParaRPr lang="en-US"/>
          </a:p>
        </p:txBody>
      </p:sp>
      <p:sp>
        <p:nvSpPr>
          <p:cNvPr id="238" name="Freeform 448"/>
          <p:cNvSpPr>
            <a:spLocks/>
          </p:cNvSpPr>
          <p:nvPr/>
        </p:nvSpPr>
        <p:spPr bwMode="auto">
          <a:xfrm>
            <a:off x="3301206" y="5888832"/>
            <a:ext cx="63500" cy="139700"/>
          </a:xfrm>
          <a:custGeom>
            <a:avLst/>
            <a:gdLst/>
            <a:ahLst/>
            <a:cxnLst>
              <a:cxn ang="0">
                <a:pos x="0" y="0"/>
              </a:cxn>
              <a:cxn ang="0">
                <a:pos x="42" y="0"/>
              </a:cxn>
              <a:cxn ang="0">
                <a:pos x="42" y="87"/>
              </a:cxn>
              <a:cxn ang="0">
                <a:pos x="0" y="87"/>
              </a:cxn>
              <a:cxn ang="0">
                <a:pos x="0" y="0"/>
              </a:cxn>
            </a:cxnLst>
            <a:rect l="0" t="0" r="r" b="b"/>
            <a:pathLst>
              <a:path w="43" h="88">
                <a:moveTo>
                  <a:pt x="0" y="0"/>
                </a:moveTo>
                <a:lnTo>
                  <a:pt x="42" y="0"/>
                </a:lnTo>
                <a:lnTo>
                  <a:pt x="42" y="87"/>
                </a:lnTo>
                <a:lnTo>
                  <a:pt x="0" y="8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39" name="Rectangle 449"/>
          <p:cNvSpPr>
            <a:spLocks noChangeArrowheads="1"/>
          </p:cNvSpPr>
          <p:nvPr/>
        </p:nvSpPr>
        <p:spPr bwMode="auto">
          <a:xfrm>
            <a:off x="3307556" y="5895182"/>
            <a:ext cx="53975" cy="128587"/>
          </a:xfrm>
          <a:prstGeom prst="rect">
            <a:avLst/>
          </a:prstGeom>
          <a:noFill/>
          <a:ln w="12700">
            <a:solidFill>
              <a:srgbClr val="DD0806"/>
            </a:solidFill>
            <a:miter lim="800000"/>
            <a:headEnd/>
            <a:tailEnd/>
          </a:ln>
          <a:effectLst/>
        </p:spPr>
        <p:txBody>
          <a:bodyPr wrap="none" anchor="ctr"/>
          <a:lstStyle/>
          <a:p>
            <a:endParaRPr lang="en-US"/>
          </a:p>
        </p:txBody>
      </p:sp>
      <p:sp>
        <p:nvSpPr>
          <p:cNvPr id="240" name="Freeform 450"/>
          <p:cNvSpPr>
            <a:spLocks/>
          </p:cNvSpPr>
          <p:nvPr/>
        </p:nvSpPr>
        <p:spPr bwMode="auto">
          <a:xfrm>
            <a:off x="3372644" y="5888832"/>
            <a:ext cx="61912" cy="139700"/>
          </a:xfrm>
          <a:custGeom>
            <a:avLst/>
            <a:gdLst/>
            <a:ahLst/>
            <a:cxnLst>
              <a:cxn ang="0">
                <a:pos x="0" y="0"/>
              </a:cxn>
              <a:cxn ang="0">
                <a:pos x="41" y="0"/>
              </a:cxn>
              <a:cxn ang="0">
                <a:pos x="41" y="87"/>
              </a:cxn>
              <a:cxn ang="0">
                <a:pos x="0" y="87"/>
              </a:cxn>
              <a:cxn ang="0">
                <a:pos x="0" y="0"/>
              </a:cxn>
            </a:cxnLst>
            <a:rect l="0" t="0" r="r" b="b"/>
            <a:pathLst>
              <a:path w="42" h="88">
                <a:moveTo>
                  <a:pt x="0" y="0"/>
                </a:moveTo>
                <a:lnTo>
                  <a:pt x="41" y="0"/>
                </a:lnTo>
                <a:lnTo>
                  <a:pt x="41" y="87"/>
                </a:lnTo>
                <a:lnTo>
                  <a:pt x="0" y="8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41" name="Rectangle 451"/>
          <p:cNvSpPr>
            <a:spLocks noChangeArrowheads="1"/>
          </p:cNvSpPr>
          <p:nvPr/>
        </p:nvSpPr>
        <p:spPr bwMode="auto">
          <a:xfrm>
            <a:off x="3378994" y="5895182"/>
            <a:ext cx="52387" cy="128587"/>
          </a:xfrm>
          <a:prstGeom prst="rect">
            <a:avLst/>
          </a:prstGeom>
          <a:noFill/>
          <a:ln w="12700">
            <a:solidFill>
              <a:srgbClr val="DD0806"/>
            </a:solidFill>
            <a:miter lim="800000"/>
            <a:headEnd/>
            <a:tailEnd/>
          </a:ln>
          <a:effectLst/>
        </p:spPr>
        <p:txBody>
          <a:bodyPr wrap="none" anchor="ctr"/>
          <a:lstStyle/>
          <a:p>
            <a:endParaRPr lang="en-US"/>
          </a:p>
        </p:txBody>
      </p:sp>
      <p:sp>
        <p:nvSpPr>
          <p:cNvPr id="242" name="Freeform 452"/>
          <p:cNvSpPr>
            <a:spLocks/>
          </p:cNvSpPr>
          <p:nvPr/>
        </p:nvSpPr>
        <p:spPr bwMode="auto">
          <a:xfrm>
            <a:off x="2982119" y="5498307"/>
            <a:ext cx="63500" cy="136525"/>
          </a:xfrm>
          <a:custGeom>
            <a:avLst/>
            <a:gdLst/>
            <a:ahLst/>
            <a:cxnLst>
              <a:cxn ang="0">
                <a:pos x="0" y="0"/>
              </a:cxn>
              <a:cxn ang="0">
                <a:pos x="42" y="0"/>
              </a:cxn>
              <a:cxn ang="0">
                <a:pos x="42" y="85"/>
              </a:cxn>
              <a:cxn ang="0">
                <a:pos x="0" y="85"/>
              </a:cxn>
              <a:cxn ang="0">
                <a:pos x="0" y="0"/>
              </a:cxn>
            </a:cxnLst>
            <a:rect l="0" t="0" r="r" b="b"/>
            <a:pathLst>
              <a:path w="43" h="86">
                <a:moveTo>
                  <a:pt x="0" y="0"/>
                </a:moveTo>
                <a:lnTo>
                  <a:pt x="42" y="0"/>
                </a:lnTo>
                <a:lnTo>
                  <a:pt x="42" y="85"/>
                </a:lnTo>
                <a:lnTo>
                  <a:pt x="0" y="85"/>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43" name="Rectangle 453"/>
          <p:cNvSpPr>
            <a:spLocks noChangeArrowheads="1"/>
          </p:cNvSpPr>
          <p:nvPr/>
        </p:nvSpPr>
        <p:spPr bwMode="auto">
          <a:xfrm>
            <a:off x="2988469" y="5504657"/>
            <a:ext cx="52387" cy="125412"/>
          </a:xfrm>
          <a:prstGeom prst="rect">
            <a:avLst/>
          </a:prstGeom>
          <a:noFill/>
          <a:ln w="12700">
            <a:solidFill>
              <a:srgbClr val="F20884"/>
            </a:solidFill>
            <a:miter lim="800000"/>
            <a:headEnd/>
            <a:tailEnd/>
          </a:ln>
          <a:effectLst/>
        </p:spPr>
        <p:txBody>
          <a:bodyPr wrap="none" anchor="ctr"/>
          <a:lstStyle/>
          <a:p>
            <a:endParaRPr lang="en-US"/>
          </a:p>
        </p:txBody>
      </p:sp>
      <p:sp>
        <p:nvSpPr>
          <p:cNvPr id="244" name="Freeform 454"/>
          <p:cNvSpPr>
            <a:spLocks/>
          </p:cNvSpPr>
          <p:nvPr/>
        </p:nvSpPr>
        <p:spPr bwMode="auto">
          <a:xfrm>
            <a:off x="3010694" y="5530057"/>
            <a:ext cx="63500" cy="136525"/>
          </a:xfrm>
          <a:custGeom>
            <a:avLst/>
            <a:gdLst/>
            <a:ahLst/>
            <a:cxnLst>
              <a:cxn ang="0">
                <a:pos x="0" y="0"/>
              </a:cxn>
              <a:cxn ang="0">
                <a:pos x="42" y="0"/>
              </a:cxn>
              <a:cxn ang="0">
                <a:pos x="42" y="85"/>
              </a:cxn>
              <a:cxn ang="0">
                <a:pos x="0" y="85"/>
              </a:cxn>
              <a:cxn ang="0">
                <a:pos x="0" y="0"/>
              </a:cxn>
            </a:cxnLst>
            <a:rect l="0" t="0" r="r" b="b"/>
            <a:pathLst>
              <a:path w="43" h="86">
                <a:moveTo>
                  <a:pt x="0" y="0"/>
                </a:moveTo>
                <a:lnTo>
                  <a:pt x="42" y="0"/>
                </a:lnTo>
                <a:lnTo>
                  <a:pt x="42" y="85"/>
                </a:lnTo>
                <a:lnTo>
                  <a:pt x="0" y="85"/>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45" name="Rectangle 455"/>
          <p:cNvSpPr>
            <a:spLocks noChangeArrowheads="1"/>
          </p:cNvSpPr>
          <p:nvPr/>
        </p:nvSpPr>
        <p:spPr bwMode="auto">
          <a:xfrm>
            <a:off x="3017044" y="5536407"/>
            <a:ext cx="52387" cy="127000"/>
          </a:xfrm>
          <a:prstGeom prst="rect">
            <a:avLst/>
          </a:prstGeom>
          <a:noFill/>
          <a:ln w="12700">
            <a:solidFill>
              <a:srgbClr val="F20884"/>
            </a:solidFill>
            <a:miter lim="800000"/>
            <a:headEnd/>
            <a:tailEnd/>
          </a:ln>
          <a:effectLst/>
        </p:spPr>
        <p:txBody>
          <a:bodyPr wrap="none" anchor="ctr"/>
          <a:lstStyle/>
          <a:p>
            <a:endParaRPr lang="en-US"/>
          </a:p>
        </p:txBody>
      </p:sp>
      <p:sp>
        <p:nvSpPr>
          <p:cNvPr id="246" name="Freeform 456"/>
          <p:cNvSpPr>
            <a:spLocks/>
          </p:cNvSpPr>
          <p:nvPr/>
        </p:nvSpPr>
        <p:spPr bwMode="auto">
          <a:xfrm>
            <a:off x="3040856" y="5561807"/>
            <a:ext cx="61913" cy="139700"/>
          </a:xfrm>
          <a:custGeom>
            <a:avLst/>
            <a:gdLst/>
            <a:ahLst/>
            <a:cxnLst>
              <a:cxn ang="0">
                <a:pos x="0" y="0"/>
              </a:cxn>
              <a:cxn ang="0">
                <a:pos x="41" y="0"/>
              </a:cxn>
              <a:cxn ang="0">
                <a:pos x="41" y="87"/>
              </a:cxn>
              <a:cxn ang="0">
                <a:pos x="0" y="87"/>
              </a:cxn>
              <a:cxn ang="0">
                <a:pos x="0" y="0"/>
              </a:cxn>
            </a:cxnLst>
            <a:rect l="0" t="0" r="r" b="b"/>
            <a:pathLst>
              <a:path w="42" h="88">
                <a:moveTo>
                  <a:pt x="0" y="0"/>
                </a:moveTo>
                <a:lnTo>
                  <a:pt x="41" y="0"/>
                </a:lnTo>
                <a:lnTo>
                  <a:pt x="41" y="87"/>
                </a:lnTo>
                <a:lnTo>
                  <a:pt x="0" y="8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47" name="Rectangle 457"/>
          <p:cNvSpPr>
            <a:spLocks noChangeArrowheads="1"/>
          </p:cNvSpPr>
          <p:nvPr/>
        </p:nvSpPr>
        <p:spPr bwMode="auto">
          <a:xfrm>
            <a:off x="3047206" y="5568157"/>
            <a:ext cx="52388" cy="128587"/>
          </a:xfrm>
          <a:prstGeom prst="rect">
            <a:avLst/>
          </a:prstGeom>
          <a:noFill/>
          <a:ln w="12700">
            <a:solidFill>
              <a:srgbClr val="F20884"/>
            </a:solidFill>
            <a:miter lim="800000"/>
            <a:headEnd/>
            <a:tailEnd/>
          </a:ln>
          <a:effectLst/>
        </p:spPr>
        <p:txBody>
          <a:bodyPr wrap="none" anchor="ctr"/>
          <a:lstStyle/>
          <a:p>
            <a:endParaRPr lang="en-US"/>
          </a:p>
        </p:txBody>
      </p:sp>
      <p:sp>
        <p:nvSpPr>
          <p:cNvPr id="248" name="Freeform 458"/>
          <p:cNvSpPr>
            <a:spLocks/>
          </p:cNvSpPr>
          <p:nvPr/>
        </p:nvSpPr>
        <p:spPr bwMode="auto">
          <a:xfrm>
            <a:off x="3069431" y="5593557"/>
            <a:ext cx="63500" cy="136525"/>
          </a:xfrm>
          <a:custGeom>
            <a:avLst/>
            <a:gdLst/>
            <a:ahLst/>
            <a:cxnLst>
              <a:cxn ang="0">
                <a:pos x="0" y="0"/>
              </a:cxn>
              <a:cxn ang="0">
                <a:pos x="42" y="0"/>
              </a:cxn>
              <a:cxn ang="0">
                <a:pos x="42" y="85"/>
              </a:cxn>
              <a:cxn ang="0">
                <a:pos x="0" y="85"/>
              </a:cxn>
              <a:cxn ang="0">
                <a:pos x="0" y="0"/>
              </a:cxn>
            </a:cxnLst>
            <a:rect l="0" t="0" r="r" b="b"/>
            <a:pathLst>
              <a:path w="43" h="86">
                <a:moveTo>
                  <a:pt x="0" y="0"/>
                </a:moveTo>
                <a:lnTo>
                  <a:pt x="42" y="0"/>
                </a:lnTo>
                <a:lnTo>
                  <a:pt x="42" y="85"/>
                </a:lnTo>
                <a:lnTo>
                  <a:pt x="0" y="85"/>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49" name="Rectangle 459"/>
          <p:cNvSpPr>
            <a:spLocks noChangeArrowheads="1"/>
          </p:cNvSpPr>
          <p:nvPr/>
        </p:nvSpPr>
        <p:spPr bwMode="auto">
          <a:xfrm>
            <a:off x="3075781" y="5599907"/>
            <a:ext cx="52388" cy="128587"/>
          </a:xfrm>
          <a:prstGeom prst="rect">
            <a:avLst/>
          </a:prstGeom>
          <a:noFill/>
          <a:ln w="12700">
            <a:solidFill>
              <a:srgbClr val="F20884"/>
            </a:solidFill>
            <a:miter lim="800000"/>
            <a:headEnd/>
            <a:tailEnd/>
          </a:ln>
          <a:effectLst/>
        </p:spPr>
        <p:txBody>
          <a:bodyPr wrap="none" anchor="ctr"/>
          <a:lstStyle/>
          <a:p>
            <a:endParaRPr lang="en-US"/>
          </a:p>
        </p:txBody>
      </p:sp>
      <p:sp>
        <p:nvSpPr>
          <p:cNvPr id="250" name="Freeform 460"/>
          <p:cNvSpPr>
            <a:spLocks/>
          </p:cNvSpPr>
          <p:nvPr/>
        </p:nvSpPr>
        <p:spPr bwMode="auto">
          <a:xfrm>
            <a:off x="3223419" y="5498307"/>
            <a:ext cx="61912" cy="136525"/>
          </a:xfrm>
          <a:custGeom>
            <a:avLst/>
            <a:gdLst/>
            <a:ahLst/>
            <a:cxnLst>
              <a:cxn ang="0">
                <a:pos x="0" y="0"/>
              </a:cxn>
              <a:cxn ang="0">
                <a:pos x="41" y="0"/>
              </a:cxn>
              <a:cxn ang="0">
                <a:pos x="41" y="85"/>
              </a:cxn>
              <a:cxn ang="0">
                <a:pos x="0" y="85"/>
              </a:cxn>
              <a:cxn ang="0">
                <a:pos x="0" y="0"/>
              </a:cxn>
            </a:cxnLst>
            <a:rect l="0" t="0" r="r" b="b"/>
            <a:pathLst>
              <a:path w="42" h="86">
                <a:moveTo>
                  <a:pt x="0" y="0"/>
                </a:moveTo>
                <a:lnTo>
                  <a:pt x="41" y="0"/>
                </a:lnTo>
                <a:lnTo>
                  <a:pt x="41" y="85"/>
                </a:lnTo>
                <a:lnTo>
                  <a:pt x="0" y="85"/>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51" name="Rectangle 461"/>
          <p:cNvSpPr>
            <a:spLocks noChangeArrowheads="1"/>
          </p:cNvSpPr>
          <p:nvPr/>
        </p:nvSpPr>
        <p:spPr bwMode="auto">
          <a:xfrm>
            <a:off x="3229769" y="5504657"/>
            <a:ext cx="50800" cy="125412"/>
          </a:xfrm>
          <a:prstGeom prst="rect">
            <a:avLst/>
          </a:prstGeom>
          <a:noFill/>
          <a:ln w="12700">
            <a:solidFill>
              <a:srgbClr val="F20884"/>
            </a:solidFill>
            <a:miter lim="800000"/>
            <a:headEnd/>
            <a:tailEnd/>
          </a:ln>
          <a:effectLst/>
        </p:spPr>
        <p:txBody>
          <a:bodyPr wrap="none" anchor="ctr"/>
          <a:lstStyle/>
          <a:p>
            <a:endParaRPr lang="en-US"/>
          </a:p>
        </p:txBody>
      </p:sp>
      <p:sp>
        <p:nvSpPr>
          <p:cNvPr id="252" name="Freeform 462"/>
          <p:cNvSpPr>
            <a:spLocks/>
          </p:cNvSpPr>
          <p:nvPr/>
        </p:nvSpPr>
        <p:spPr bwMode="auto">
          <a:xfrm>
            <a:off x="3253581" y="5530057"/>
            <a:ext cx="61913" cy="136525"/>
          </a:xfrm>
          <a:custGeom>
            <a:avLst/>
            <a:gdLst/>
            <a:ahLst/>
            <a:cxnLst>
              <a:cxn ang="0">
                <a:pos x="0" y="0"/>
              </a:cxn>
              <a:cxn ang="0">
                <a:pos x="42" y="0"/>
              </a:cxn>
              <a:cxn ang="0">
                <a:pos x="42" y="85"/>
              </a:cxn>
              <a:cxn ang="0">
                <a:pos x="0" y="85"/>
              </a:cxn>
              <a:cxn ang="0">
                <a:pos x="0" y="0"/>
              </a:cxn>
            </a:cxnLst>
            <a:rect l="0" t="0" r="r" b="b"/>
            <a:pathLst>
              <a:path w="43" h="86">
                <a:moveTo>
                  <a:pt x="0" y="0"/>
                </a:moveTo>
                <a:lnTo>
                  <a:pt x="42" y="0"/>
                </a:lnTo>
                <a:lnTo>
                  <a:pt x="42" y="85"/>
                </a:lnTo>
                <a:lnTo>
                  <a:pt x="0" y="85"/>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53" name="Rectangle 463"/>
          <p:cNvSpPr>
            <a:spLocks noChangeArrowheads="1"/>
          </p:cNvSpPr>
          <p:nvPr/>
        </p:nvSpPr>
        <p:spPr bwMode="auto">
          <a:xfrm>
            <a:off x="3258344" y="5536407"/>
            <a:ext cx="53975" cy="127000"/>
          </a:xfrm>
          <a:prstGeom prst="rect">
            <a:avLst/>
          </a:prstGeom>
          <a:noFill/>
          <a:ln w="12700">
            <a:solidFill>
              <a:srgbClr val="F20884"/>
            </a:solidFill>
            <a:miter lim="800000"/>
            <a:headEnd/>
            <a:tailEnd/>
          </a:ln>
          <a:effectLst/>
        </p:spPr>
        <p:txBody>
          <a:bodyPr wrap="none" anchor="ctr"/>
          <a:lstStyle/>
          <a:p>
            <a:endParaRPr lang="en-US"/>
          </a:p>
        </p:txBody>
      </p:sp>
      <p:sp>
        <p:nvSpPr>
          <p:cNvPr id="254" name="Freeform 464"/>
          <p:cNvSpPr>
            <a:spLocks/>
          </p:cNvSpPr>
          <p:nvPr/>
        </p:nvSpPr>
        <p:spPr bwMode="auto">
          <a:xfrm>
            <a:off x="3280569" y="5561807"/>
            <a:ext cx="65087" cy="139700"/>
          </a:xfrm>
          <a:custGeom>
            <a:avLst/>
            <a:gdLst/>
            <a:ahLst/>
            <a:cxnLst>
              <a:cxn ang="0">
                <a:pos x="0" y="0"/>
              </a:cxn>
              <a:cxn ang="0">
                <a:pos x="43" y="0"/>
              </a:cxn>
              <a:cxn ang="0">
                <a:pos x="43" y="87"/>
              </a:cxn>
              <a:cxn ang="0">
                <a:pos x="0" y="87"/>
              </a:cxn>
              <a:cxn ang="0">
                <a:pos x="0" y="0"/>
              </a:cxn>
            </a:cxnLst>
            <a:rect l="0" t="0" r="r" b="b"/>
            <a:pathLst>
              <a:path w="44" h="88">
                <a:moveTo>
                  <a:pt x="0" y="0"/>
                </a:moveTo>
                <a:lnTo>
                  <a:pt x="43" y="0"/>
                </a:lnTo>
                <a:lnTo>
                  <a:pt x="43" y="87"/>
                </a:lnTo>
                <a:lnTo>
                  <a:pt x="0" y="8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55" name="Rectangle 465"/>
          <p:cNvSpPr>
            <a:spLocks noChangeArrowheads="1"/>
          </p:cNvSpPr>
          <p:nvPr/>
        </p:nvSpPr>
        <p:spPr bwMode="auto">
          <a:xfrm>
            <a:off x="3286919" y="5568157"/>
            <a:ext cx="53975" cy="128587"/>
          </a:xfrm>
          <a:prstGeom prst="rect">
            <a:avLst/>
          </a:prstGeom>
          <a:noFill/>
          <a:ln w="12700">
            <a:solidFill>
              <a:srgbClr val="F20884"/>
            </a:solidFill>
            <a:miter lim="800000"/>
            <a:headEnd/>
            <a:tailEnd/>
          </a:ln>
          <a:effectLst/>
        </p:spPr>
        <p:txBody>
          <a:bodyPr wrap="none" anchor="ctr"/>
          <a:lstStyle/>
          <a:p>
            <a:endParaRPr lang="en-US"/>
          </a:p>
        </p:txBody>
      </p:sp>
      <p:sp>
        <p:nvSpPr>
          <p:cNvPr id="256" name="Freeform 466"/>
          <p:cNvSpPr>
            <a:spLocks/>
          </p:cNvSpPr>
          <p:nvPr/>
        </p:nvSpPr>
        <p:spPr bwMode="auto">
          <a:xfrm>
            <a:off x="3310731" y="5593557"/>
            <a:ext cx="63500" cy="136525"/>
          </a:xfrm>
          <a:custGeom>
            <a:avLst/>
            <a:gdLst/>
            <a:ahLst/>
            <a:cxnLst>
              <a:cxn ang="0">
                <a:pos x="0" y="0"/>
              </a:cxn>
              <a:cxn ang="0">
                <a:pos x="43" y="0"/>
              </a:cxn>
              <a:cxn ang="0">
                <a:pos x="43" y="85"/>
              </a:cxn>
              <a:cxn ang="0">
                <a:pos x="0" y="85"/>
              </a:cxn>
              <a:cxn ang="0">
                <a:pos x="0" y="0"/>
              </a:cxn>
            </a:cxnLst>
            <a:rect l="0" t="0" r="r" b="b"/>
            <a:pathLst>
              <a:path w="44" h="86">
                <a:moveTo>
                  <a:pt x="0" y="0"/>
                </a:moveTo>
                <a:lnTo>
                  <a:pt x="43" y="0"/>
                </a:lnTo>
                <a:lnTo>
                  <a:pt x="43" y="85"/>
                </a:lnTo>
                <a:lnTo>
                  <a:pt x="0" y="85"/>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57" name="Rectangle 467"/>
          <p:cNvSpPr>
            <a:spLocks noChangeArrowheads="1"/>
          </p:cNvSpPr>
          <p:nvPr/>
        </p:nvSpPr>
        <p:spPr bwMode="auto">
          <a:xfrm>
            <a:off x="3315494" y="5599907"/>
            <a:ext cx="55562" cy="128587"/>
          </a:xfrm>
          <a:prstGeom prst="rect">
            <a:avLst/>
          </a:prstGeom>
          <a:noFill/>
          <a:ln w="12700">
            <a:solidFill>
              <a:srgbClr val="F20884"/>
            </a:solidFill>
            <a:miter lim="800000"/>
            <a:headEnd/>
            <a:tailEnd/>
          </a:ln>
          <a:effectLst/>
        </p:spPr>
        <p:txBody>
          <a:bodyPr wrap="none" anchor="ctr"/>
          <a:lstStyle/>
          <a:p>
            <a:endParaRPr lang="en-US"/>
          </a:p>
        </p:txBody>
      </p:sp>
      <p:sp>
        <p:nvSpPr>
          <p:cNvPr id="258" name="AutoShape 495"/>
          <p:cNvSpPr>
            <a:spLocks noChangeArrowheads="1"/>
          </p:cNvSpPr>
          <p:nvPr/>
        </p:nvSpPr>
        <p:spPr bwMode="auto">
          <a:xfrm>
            <a:off x="3747294" y="5409407"/>
            <a:ext cx="811212" cy="712787"/>
          </a:xfrm>
          <a:prstGeom prst="roundRect">
            <a:avLst>
              <a:gd name="adj" fmla="val 9324"/>
            </a:avLst>
          </a:prstGeom>
          <a:noFill/>
          <a:ln w="12700">
            <a:solidFill>
              <a:srgbClr val="000000"/>
            </a:solidFill>
            <a:round/>
            <a:headEnd/>
            <a:tailEnd/>
          </a:ln>
          <a:effectLst/>
        </p:spPr>
        <p:txBody>
          <a:bodyPr wrap="none" anchor="ctr"/>
          <a:lstStyle/>
          <a:p>
            <a:endParaRPr lang="en-US"/>
          </a:p>
        </p:txBody>
      </p:sp>
      <p:sp>
        <p:nvSpPr>
          <p:cNvPr id="259" name="AutoShape 496"/>
          <p:cNvSpPr>
            <a:spLocks noChangeArrowheads="1"/>
          </p:cNvSpPr>
          <p:nvPr/>
        </p:nvSpPr>
        <p:spPr bwMode="auto">
          <a:xfrm>
            <a:off x="3755231" y="5433219"/>
            <a:ext cx="793750" cy="433388"/>
          </a:xfrm>
          <a:prstGeom prst="roundRect">
            <a:avLst>
              <a:gd name="adj" fmla="val 12986"/>
            </a:avLst>
          </a:prstGeom>
          <a:solidFill>
            <a:srgbClr val="99CC00"/>
          </a:solidFill>
          <a:ln w="9525">
            <a:noFill/>
            <a:round/>
            <a:headEnd/>
            <a:tailEnd/>
          </a:ln>
          <a:effectLst/>
        </p:spPr>
        <p:txBody>
          <a:bodyPr wrap="none" anchor="ctr"/>
          <a:lstStyle/>
          <a:p>
            <a:endParaRPr lang="en-US"/>
          </a:p>
        </p:txBody>
      </p:sp>
      <p:sp>
        <p:nvSpPr>
          <p:cNvPr id="260" name="AutoShape 497"/>
          <p:cNvSpPr>
            <a:spLocks noChangeArrowheads="1"/>
          </p:cNvSpPr>
          <p:nvPr/>
        </p:nvSpPr>
        <p:spPr bwMode="auto">
          <a:xfrm>
            <a:off x="3755231" y="5742782"/>
            <a:ext cx="793750" cy="365125"/>
          </a:xfrm>
          <a:prstGeom prst="roundRect">
            <a:avLst>
              <a:gd name="adj" fmla="val 19083"/>
            </a:avLst>
          </a:prstGeom>
          <a:solidFill>
            <a:srgbClr val="33CCCC"/>
          </a:solidFill>
          <a:ln w="9525">
            <a:noFill/>
            <a:round/>
            <a:headEnd/>
            <a:tailEnd/>
          </a:ln>
          <a:effectLst/>
        </p:spPr>
        <p:txBody>
          <a:bodyPr wrap="none" anchor="ctr"/>
          <a:lstStyle/>
          <a:p>
            <a:endParaRPr lang="en-US"/>
          </a:p>
        </p:txBody>
      </p:sp>
      <p:sp>
        <p:nvSpPr>
          <p:cNvPr id="261" name="Freeform 498"/>
          <p:cNvSpPr>
            <a:spLocks/>
          </p:cNvSpPr>
          <p:nvPr/>
        </p:nvSpPr>
        <p:spPr bwMode="auto">
          <a:xfrm>
            <a:off x="3918744" y="5815807"/>
            <a:ext cx="46037" cy="142875"/>
          </a:xfrm>
          <a:custGeom>
            <a:avLst/>
            <a:gdLst/>
            <a:ahLst/>
            <a:cxnLst>
              <a:cxn ang="0">
                <a:pos x="0" y="0"/>
              </a:cxn>
              <a:cxn ang="0">
                <a:pos x="31" y="0"/>
              </a:cxn>
              <a:cxn ang="0">
                <a:pos x="31" y="89"/>
              </a:cxn>
              <a:cxn ang="0">
                <a:pos x="0" y="89"/>
              </a:cxn>
              <a:cxn ang="0">
                <a:pos x="0" y="0"/>
              </a:cxn>
            </a:cxnLst>
            <a:rect l="0" t="0" r="r" b="b"/>
            <a:pathLst>
              <a:path w="32" h="90">
                <a:moveTo>
                  <a:pt x="0" y="0"/>
                </a:moveTo>
                <a:lnTo>
                  <a:pt x="31" y="0"/>
                </a:lnTo>
                <a:lnTo>
                  <a:pt x="31" y="89"/>
                </a:lnTo>
                <a:lnTo>
                  <a:pt x="0" y="89"/>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62" name="Rectangle 499"/>
          <p:cNvSpPr>
            <a:spLocks noChangeArrowheads="1"/>
          </p:cNvSpPr>
          <p:nvPr/>
        </p:nvSpPr>
        <p:spPr bwMode="auto">
          <a:xfrm>
            <a:off x="3925094" y="5822157"/>
            <a:ext cx="33337" cy="131762"/>
          </a:xfrm>
          <a:prstGeom prst="rect">
            <a:avLst/>
          </a:prstGeom>
          <a:noFill/>
          <a:ln w="12700">
            <a:solidFill>
              <a:srgbClr val="DD0806"/>
            </a:solidFill>
            <a:miter lim="800000"/>
            <a:headEnd/>
            <a:tailEnd/>
          </a:ln>
          <a:effectLst/>
        </p:spPr>
        <p:txBody>
          <a:bodyPr wrap="none" anchor="ctr"/>
          <a:lstStyle/>
          <a:p>
            <a:endParaRPr lang="en-US"/>
          </a:p>
        </p:txBody>
      </p:sp>
      <p:sp>
        <p:nvSpPr>
          <p:cNvPr id="263" name="Freeform 500"/>
          <p:cNvSpPr>
            <a:spLocks/>
          </p:cNvSpPr>
          <p:nvPr/>
        </p:nvSpPr>
        <p:spPr bwMode="auto">
          <a:xfrm>
            <a:off x="3967956" y="5815807"/>
            <a:ext cx="47625" cy="142875"/>
          </a:xfrm>
          <a:custGeom>
            <a:avLst/>
            <a:gdLst/>
            <a:ahLst/>
            <a:cxnLst>
              <a:cxn ang="0">
                <a:pos x="0" y="0"/>
              </a:cxn>
              <a:cxn ang="0">
                <a:pos x="31" y="0"/>
              </a:cxn>
              <a:cxn ang="0">
                <a:pos x="31" y="89"/>
              </a:cxn>
              <a:cxn ang="0">
                <a:pos x="0" y="89"/>
              </a:cxn>
              <a:cxn ang="0">
                <a:pos x="0" y="0"/>
              </a:cxn>
            </a:cxnLst>
            <a:rect l="0" t="0" r="r" b="b"/>
            <a:pathLst>
              <a:path w="32" h="90">
                <a:moveTo>
                  <a:pt x="0" y="0"/>
                </a:moveTo>
                <a:lnTo>
                  <a:pt x="31" y="0"/>
                </a:lnTo>
                <a:lnTo>
                  <a:pt x="31" y="89"/>
                </a:lnTo>
                <a:lnTo>
                  <a:pt x="0" y="89"/>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64" name="Rectangle 501"/>
          <p:cNvSpPr>
            <a:spLocks noChangeArrowheads="1"/>
          </p:cNvSpPr>
          <p:nvPr/>
        </p:nvSpPr>
        <p:spPr bwMode="auto">
          <a:xfrm>
            <a:off x="3974306" y="5822157"/>
            <a:ext cx="36513" cy="131762"/>
          </a:xfrm>
          <a:prstGeom prst="rect">
            <a:avLst/>
          </a:prstGeom>
          <a:noFill/>
          <a:ln w="12700">
            <a:solidFill>
              <a:srgbClr val="DD0806"/>
            </a:solidFill>
            <a:miter lim="800000"/>
            <a:headEnd/>
            <a:tailEnd/>
          </a:ln>
          <a:effectLst/>
        </p:spPr>
        <p:txBody>
          <a:bodyPr wrap="none" anchor="ctr"/>
          <a:lstStyle/>
          <a:p>
            <a:endParaRPr lang="en-US"/>
          </a:p>
        </p:txBody>
      </p:sp>
      <p:sp>
        <p:nvSpPr>
          <p:cNvPr id="265" name="Freeform 502"/>
          <p:cNvSpPr>
            <a:spLocks/>
          </p:cNvSpPr>
          <p:nvPr/>
        </p:nvSpPr>
        <p:spPr bwMode="auto">
          <a:xfrm>
            <a:off x="4021931" y="5815807"/>
            <a:ext cx="47625" cy="142875"/>
          </a:xfrm>
          <a:custGeom>
            <a:avLst/>
            <a:gdLst/>
            <a:ahLst/>
            <a:cxnLst>
              <a:cxn ang="0">
                <a:pos x="0" y="0"/>
              </a:cxn>
              <a:cxn ang="0">
                <a:pos x="31" y="0"/>
              </a:cxn>
              <a:cxn ang="0">
                <a:pos x="31" y="89"/>
              </a:cxn>
              <a:cxn ang="0">
                <a:pos x="0" y="89"/>
              </a:cxn>
              <a:cxn ang="0">
                <a:pos x="0" y="0"/>
              </a:cxn>
            </a:cxnLst>
            <a:rect l="0" t="0" r="r" b="b"/>
            <a:pathLst>
              <a:path w="32" h="90">
                <a:moveTo>
                  <a:pt x="0" y="0"/>
                </a:moveTo>
                <a:lnTo>
                  <a:pt x="31" y="0"/>
                </a:lnTo>
                <a:lnTo>
                  <a:pt x="31" y="89"/>
                </a:lnTo>
                <a:lnTo>
                  <a:pt x="0" y="89"/>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66" name="Rectangle 503"/>
          <p:cNvSpPr>
            <a:spLocks noChangeArrowheads="1"/>
          </p:cNvSpPr>
          <p:nvPr/>
        </p:nvSpPr>
        <p:spPr bwMode="auto">
          <a:xfrm>
            <a:off x="4028281" y="5822157"/>
            <a:ext cx="38100" cy="131762"/>
          </a:xfrm>
          <a:prstGeom prst="rect">
            <a:avLst/>
          </a:prstGeom>
          <a:noFill/>
          <a:ln w="12700">
            <a:solidFill>
              <a:srgbClr val="DD0806"/>
            </a:solidFill>
            <a:miter lim="800000"/>
            <a:headEnd/>
            <a:tailEnd/>
          </a:ln>
          <a:effectLst/>
        </p:spPr>
        <p:txBody>
          <a:bodyPr wrap="none" anchor="ctr"/>
          <a:lstStyle/>
          <a:p>
            <a:endParaRPr lang="en-US"/>
          </a:p>
        </p:txBody>
      </p:sp>
      <p:sp>
        <p:nvSpPr>
          <p:cNvPr id="267" name="Freeform 504"/>
          <p:cNvSpPr>
            <a:spLocks/>
          </p:cNvSpPr>
          <p:nvPr/>
        </p:nvSpPr>
        <p:spPr bwMode="auto">
          <a:xfrm>
            <a:off x="4075906" y="5815807"/>
            <a:ext cx="44450" cy="142875"/>
          </a:xfrm>
          <a:custGeom>
            <a:avLst/>
            <a:gdLst/>
            <a:ahLst/>
            <a:cxnLst>
              <a:cxn ang="0">
                <a:pos x="0" y="0"/>
              </a:cxn>
              <a:cxn ang="0">
                <a:pos x="30" y="0"/>
              </a:cxn>
              <a:cxn ang="0">
                <a:pos x="30" y="89"/>
              </a:cxn>
              <a:cxn ang="0">
                <a:pos x="0" y="89"/>
              </a:cxn>
              <a:cxn ang="0">
                <a:pos x="0" y="0"/>
              </a:cxn>
            </a:cxnLst>
            <a:rect l="0" t="0" r="r" b="b"/>
            <a:pathLst>
              <a:path w="31" h="90">
                <a:moveTo>
                  <a:pt x="0" y="0"/>
                </a:moveTo>
                <a:lnTo>
                  <a:pt x="30" y="0"/>
                </a:lnTo>
                <a:lnTo>
                  <a:pt x="30" y="89"/>
                </a:lnTo>
                <a:lnTo>
                  <a:pt x="0" y="89"/>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68" name="Rectangle 505"/>
          <p:cNvSpPr>
            <a:spLocks noChangeArrowheads="1"/>
          </p:cNvSpPr>
          <p:nvPr/>
        </p:nvSpPr>
        <p:spPr bwMode="auto">
          <a:xfrm>
            <a:off x="4080669" y="5822157"/>
            <a:ext cx="34925" cy="131762"/>
          </a:xfrm>
          <a:prstGeom prst="rect">
            <a:avLst/>
          </a:prstGeom>
          <a:noFill/>
          <a:ln w="12700">
            <a:solidFill>
              <a:srgbClr val="DD0806"/>
            </a:solidFill>
            <a:miter lim="800000"/>
            <a:headEnd/>
            <a:tailEnd/>
          </a:ln>
          <a:effectLst/>
        </p:spPr>
        <p:txBody>
          <a:bodyPr wrap="none" anchor="ctr"/>
          <a:lstStyle/>
          <a:p>
            <a:endParaRPr lang="en-US"/>
          </a:p>
        </p:txBody>
      </p:sp>
      <p:sp>
        <p:nvSpPr>
          <p:cNvPr id="269" name="Freeform 506"/>
          <p:cNvSpPr>
            <a:spLocks/>
          </p:cNvSpPr>
          <p:nvPr/>
        </p:nvSpPr>
        <p:spPr bwMode="auto">
          <a:xfrm>
            <a:off x="4128294" y="5815807"/>
            <a:ext cx="46037" cy="142875"/>
          </a:xfrm>
          <a:custGeom>
            <a:avLst/>
            <a:gdLst/>
            <a:ahLst/>
            <a:cxnLst>
              <a:cxn ang="0">
                <a:pos x="0" y="0"/>
              </a:cxn>
              <a:cxn ang="0">
                <a:pos x="31" y="0"/>
              </a:cxn>
              <a:cxn ang="0">
                <a:pos x="31" y="89"/>
              </a:cxn>
              <a:cxn ang="0">
                <a:pos x="0" y="89"/>
              </a:cxn>
              <a:cxn ang="0">
                <a:pos x="0" y="0"/>
              </a:cxn>
            </a:cxnLst>
            <a:rect l="0" t="0" r="r" b="b"/>
            <a:pathLst>
              <a:path w="32" h="90">
                <a:moveTo>
                  <a:pt x="0" y="0"/>
                </a:moveTo>
                <a:lnTo>
                  <a:pt x="31" y="0"/>
                </a:lnTo>
                <a:lnTo>
                  <a:pt x="31" y="89"/>
                </a:lnTo>
                <a:lnTo>
                  <a:pt x="0" y="89"/>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70" name="Rectangle 507"/>
          <p:cNvSpPr>
            <a:spLocks noChangeArrowheads="1"/>
          </p:cNvSpPr>
          <p:nvPr/>
        </p:nvSpPr>
        <p:spPr bwMode="auto">
          <a:xfrm>
            <a:off x="4134644" y="5822157"/>
            <a:ext cx="36512" cy="131762"/>
          </a:xfrm>
          <a:prstGeom prst="rect">
            <a:avLst/>
          </a:prstGeom>
          <a:noFill/>
          <a:ln w="12700">
            <a:solidFill>
              <a:srgbClr val="DD0806"/>
            </a:solidFill>
            <a:miter lim="800000"/>
            <a:headEnd/>
            <a:tailEnd/>
          </a:ln>
          <a:effectLst/>
        </p:spPr>
        <p:txBody>
          <a:bodyPr wrap="none" anchor="ctr"/>
          <a:lstStyle/>
          <a:p>
            <a:endParaRPr lang="en-US"/>
          </a:p>
        </p:txBody>
      </p:sp>
      <p:sp>
        <p:nvSpPr>
          <p:cNvPr id="271" name="Freeform 508"/>
          <p:cNvSpPr>
            <a:spLocks/>
          </p:cNvSpPr>
          <p:nvPr/>
        </p:nvSpPr>
        <p:spPr bwMode="auto">
          <a:xfrm>
            <a:off x="4182269" y="5815807"/>
            <a:ext cx="46037" cy="142875"/>
          </a:xfrm>
          <a:custGeom>
            <a:avLst/>
            <a:gdLst/>
            <a:ahLst/>
            <a:cxnLst>
              <a:cxn ang="0">
                <a:pos x="0" y="0"/>
              </a:cxn>
              <a:cxn ang="0">
                <a:pos x="30" y="0"/>
              </a:cxn>
              <a:cxn ang="0">
                <a:pos x="30" y="89"/>
              </a:cxn>
              <a:cxn ang="0">
                <a:pos x="0" y="89"/>
              </a:cxn>
              <a:cxn ang="0">
                <a:pos x="0" y="0"/>
              </a:cxn>
            </a:cxnLst>
            <a:rect l="0" t="0" r="r" b="b"/>
            <a:pathLst>
              <a:path w="31" h="90">
                <a:moveTo>
                  <a:pt x="0" y="0"/>
                </a:moveTo>
                <a:lnTo>
                  <a:pt x="30" y="0"/>
                </a:lnTo>
                <a:lnTo>
                  <a:pt x="30" y="89"/>
                </a:lnTo>
                <a:lnTo>
                  <a:pt x="0" y="89"/>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72" name="Rectangle 509"/>
          <p:cNvSpPr>
            <a:spLocks noChangeArrowheads="1"/>
          </p:cNvSpPr>
          <p:nvPr/>
        </p:nvSpPr>
        <p:spPr bwMode="auto">
          <a:xfrm>
            <a:off x="4188619" y="5822157"/>
            <a:ext cx="34925" cy="131762"/>
          </a:xfrm>
          <a:prstGeom prst="rect">
            <a:avLst/>
          </a:prstGeom>
          <a:noFill/>
          <a:ln w="12700">
            <a:solidFill>
              <a:srgbClr val="DD0806"/>
            </a:solidFill>
            <a:miter lim="800000"/>
            <a:headEnd/>
            <a:tailEnd/>
          </a:ln>
          <a:effectLst/>
        </p:spPr>
        <p:txBody>
          <a:bodyPr wrap="none" anchor="ctr"/>
          <a:lstStyle/>
          <a:p>
            <a:endParaRPr lang="en-US"/>
          </a:p>
        </p:txBody>
      </p:sp>
      <p:sp>
        <p:nvSpPr>
          <p:cNvPr id="273" name="Freeform 510"/>
          <p:cNvSpPr>
            <a:spLocks/>
          </p:cNvSpPr>
          <p:nvPr/>
        </p:nvSpPr>
        <p:spPr bwMode="auto">
          <a:xfrm>
            <a:off x="4233069" y="5815807"/>
            <a:ext cx="46037" cy="142875"/>
          </a:xfrm>
          <a:custGeom>
            <a:avLst/>
            <a:gdLst/>
            <a:ahLst/>
            <a:cxnLst>
              <a:cxn ang="0">
                <a:pos x="0" y="0"/>
              </a:cxn>
              <a:cxn ang="0">
                <a:pos x="30" y="0"/>
              </a:cxn>
              <a:cxn ang="0">
                <a:pos x="30" y="89"/>
              </a:cxn>
              <a:cxn ang="0">
                <a:pos x="0" y="89"/>
              </a:cxn>
              <a:cxn ang="0">
                <a:pos x="0" y="0"/>
              </a:cxn>
            </a:cxnLst>
            <a:rect l="0" t="0" r="r" b="b"/>
            <a:pathLst>
              <a:path w="31" h="90">
                <a:moveTo>
                  <a:pt x="0" y="0"/>
                </a:moveTo>
                <a:lnTo>
                  <a:pt x="30" y="0"/>
                </a:lnTo>
                <a:lnTo>
                  <a:pt x="30" y="89"/>
                </a:lnTo>
                <a:lnTo>
                  <a:pt x="0" y="89"/>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74" name="Rectangle 511"/>
          <p:cNvSpPr>
            <a:spLocks noChangeArrowheads="1"/>
          </p:cNvSpPr>
          <p:nvPr/>
        </p:nvSpPr>
        <p:spPr bwMode="auto">
          <a:xfrm>
            <a:off x="4239419" y="5822157"/>
            <a:ext cx="38100" cy="131762"/>
          </a:xfrm>
          <a:prstGeom prst="rect">
            <a:avLst/>
          </a:prstGeom>
          <a:noFill/>
          <a:ln w="12700">
            <a:solidFill>
              <a:srgbClr val="DD0806"/>
            </a:solidFill>
            <a:miter lim="800000"/>
            <a:headEnd/>
            <a:tailEnd/>
          </a:ln>
          <a:effectLst/>
        </p:spPr>
        <p:txBody>
          <a:bodyPr wrap="none" anchor="ctr"/>
          <a:lstStyle/>
          <a:p>
            <a:endParaRPr lang="en-US"/>
          </a:p>
        </p:txBody>
      </p:sp>
      <p:sp>
        <p:nvSpPr>
          <p:cNvPr id="275" name="Freeform 512"/>
          <p:cNvSpPr>
            <a:spLocks/>
          </p:cNvSpPr>
          <p:nvPr/>
        </p:nvSpPr>
        <p:spPr bwMode="auto">
          <a:xfrm>
            <a:off x="4287044" y="5815807"/>
            <a:ext cx="46037" cy="142875"/>
          </a:xfrm>
          <a:custGeom>
            <a:avLst/>
            <a:gdLst/>
            <a:ahLst/>
            <a:cxnLst>
              <a:cxn ang="0">
                <a:pos x="0" y="0"/>
              </a:cxn>
              <a:cxn ang="0">
                <a:pos x="30" y="0"/>
              </a:cxn>
              <a:cxn ang="0">
                <a:pos x="30" y="89"/>
              </a:cxn>
              <a:cxn ang="0">
                <a:pos x="0" y="89"/>
              </a:cxn>
              <a:cxn ang="0">
                <a:pos x="0" y="0"/>
              </a:cxn>
            </a:cxnLst>
            <a:rect l="0" t="0" r="r" b="b"/>
            <a:pathLst>
              <a:path w="31" h="90">
                <a:moveTo>
                  <a:pt x="0" y="0"/>
                </a:moveTo>
                <a:lnTo>
                  <a:pt x="30" y="0"/>
                </a:lnTo>
                <a:lnTo>
                  <a:pt x="30" y="89"/>
                </a:lnTo>
                <a:lnTo>
                  <a:pt x="0" y="89"/>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76" name="Rectangle 513"/>
          <p:cNvSpPr>
            <a:spLocks noChangeArrowheads="1"/>
          </p:cNvSpPr>
          <p:nvPr/>
        </p:nvSpPr>
        <p:spPr bwMode="auto">
          <a:xfrm>
            <a:off x="4293394" y="5822157"/>
            <a:ext cx="34925" cy="131762"/>
          </a:xfrm>
          <a:prstGeom prst="rect">
            <a:avLst/>
          </a:prstGeom>
          <a:noFill/>
          <a:ln w="12700">
            <a:solidFill>
              <a:srgbClr val="DD0806"/>
            </a:solidFill>
            <a:miter lim="800000"/>
            <a:headEnd/>
            <a:tailEnd/>
          </a:ln>
          <a:effectLst/>
        </p:spPr>
        <p:txBody>
          <a:bodyPr wrap="none" anchor="ctr"/>
          <a:lstStyle/>
          <a:p>
            <a:endParaRPr lang="en-US"/>
          </a:p>
        </p:txBody>
      </p:sp>
      <p:sp>
        <p:nvSpPr>
          <p:cNvPr id="277" name="Freeform 514"/>
          <p:cNvSpPr>
            <a:spLocks/>
          </p:cNvSpPr>
          <p:nvPr/>
        </p:nvSpPr>
        <p:spPr bwMode="auto">
          <a:xfrm>
            <a:off x="3939381" y="5849144"/>
            <a:ext cx="47625" cy="141288"/>
          </a:xfrm>
          <a:custGeom>
            <a:avLst/>
            <a:gdLst/>
            <a:ahLst/>
            <a:cxnLst>
              <a:cxn ang="0">
                <a:pos x="0" y="0"/>
              </a:cxn>
              <a:cxn ang="0">
                <a:pos x="32" y="0"/>
              </a:cxn>
              <a:cxn ang="0">
                <a:pos x="32" y="88"/>
              </a:cxn>
              <a:cxn ang="0">
                <a:pos x="0" y="88"/>
              </a:cxn>
              <a:cxn ang="0">
                <a:pos x="0" y="0"/>
              </a:cxn>
            </a:cxnLst>
            <a:rect l="0" t="0" r="r" b="b"/>
            <a:pathLst>
              <a:path w="33" h="89">
                <a:moveTo>
                  <a:pt x="0" y="0"/>
                </a:moveTo>
                <a:lnTo>
                  <a:pt x="32" y="0"/>
                </a:lnTo>
                <a:lnTo>
                  <a:pt x="32" y="88"/>
                </a:lnTo>
                <a:lnTo>
                  <a:pt x="0" y="8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78" name="Rectangle 515"/>
          <p:cNvSpPr>
            <a:spLocks noChangeArrowheads="1"/>
          </p:cNvSpPr>
          <p:nvPr/>
        </p:nvSpPr>
        <p:spPr bwMode="auto">
          <a:xfrm>
            <a:off x="3945731" y="5855494"/>
            <a:ext cx="34925" cy="130175"/>
          </a:xfrm>
          <a:prstGeom prst="rect">
            <a:avLst/>
          </a:prstGeom>
          <a:noFill/>
          <a:ln w="12700">
            <a:solidFill>
              <a:srgbClr val="DD0806"/>
            </a:solidFill>
            <a:miter lim="800000"/>
            <a:headEnd/>
            <a:tailEnd/>
          </a:ln>
          <a:effectLst/>
        </p:spPr>
        <p:txBody>
          <a:bodyPr wrap="none" anchor="ctr"/>
          <a:lstStyle/>
          <a:p>
            <a:endParaRPr lang="en-US"/>
          </a:p>
        </p:txBody>
      </p:sp>
      <p:sp>
        <p:nvSpPr>
          <p:cNvPr id="279" name="Freeform 516"/>
          <p:cNvSpPr>
            <a:spLocks/>
          </p:cNvSpPr>
          <p:nvPr/>
        </p:nvSpPr>
        <p:spPr bwMode="auto">
          <a:xfrm>
            <a:off x="3990181" y="5849144"/>
            <a:ext cx="47625" cy="141288"/>
          </a:xfrm>
          <a:custGeom>
            <a:avLst/>
            <a:gdLst/>
            <a:ahLst/>
            <a:cxnLst>
              <a:cxn ang="0">
                <a:pos x="0" y="0"/>
              </a:cxn>
              <a:cxn ang="0">
                <a:pos x="31" y="0"/>
              </a:cxn>
              <a:cxn ang="0">
                <a:pos x="31" y="88"/>
              </a:cxn>
              <a:cxn ang="0">
                <a:pos x="0" y="88"/>
              </a:cxn>
              <a:cxn ang="0">
                <a:pos x="0" y="0"/>
              </a:cxn>
            </a:cxnLst>
            <a:rect l="0" t="0" r="r" b="b"/>
            <a:pathLst>
              <a:path w="32" h="89">
                <a:moveTo>
                  <a:pt x="0" y="0"/>
                </a:moveTo>
                <a:lnTo>
                  <a:pt x="31" y="0"/>
                </a:lnTo>
                <a:lnTo>
                  <a:pt x="31" y="88"/>
                </a:lnTo>
                <a:lnTo>
                  <a:pt x="0" y="8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80" name="Rectangle 517"/>
          <p:cNvSpPr>
            <a:spLocks noChangeArrowheads="1"/>
          </p:cNvSpPr>
          <p:nvPr/>
        </p:nvSpPr>
        <p:spPr bwMode="auto">
          <a:xfrm>
            <a:off x="3996531" y="5855494"/>
            <a:ext cx="38100" cy="130175"/>
          </a:xfrm>
          <a:prstGeom prst="rect">
            <a:avLst/>
          </a:prstGeom>
          <a:noFill/>
          <a:ln w="12700">
            <a:solidFill>
              <a:srgbClr val="DD0806"/>
            </a:solidFill>
            <a:miter lim="800000"/>
            <a:headEnd/>
            <a:tailEnd/>
          </a:ln>
          <a:effectLst/>
        </p:spPr>
        <p:txBody>
          <a:bodyPr wrap="none" anchor="ctr"/>
          <a:lstStyle/>
          <a:p>
            <a:endParaRPr lang="en-US"/>
          </a:p>
        </p:txBody>
      </p:sp>
      <p:sp>
        <p:nvSpPr>
          <p:cNvPr id="281" name="Freeform 518"/>
          <p:cNvSpPr>
            <a:spLocks/>
          </p:cNvSpPr>
          <p:nvPr/>
        </p:nvSpPr>
        <p:spPr bwMode="auto">
          <a:xfrm>
            <a:off x="4042569" y="5849144"/>
            <a:ext cx="50800" cy="141288"/>
          </a:xfrm>
          <a:custGeom>
            <a:avLst/>
            <a:gdLst/>
            <a:ahLst/>
            <a:cxnLst>
              <a:cxn ang="0">
                <a:pos x="0" y="0"/>
              </a:cxn>
              <a:cxn ang="0">
                <a:pos x="33" y="0"/>
              </a:cxn>
              <a:cxn ang="0">
                <a:pos x="33" y="88"/>
              </a:cxn>
              <a:cxn ang="0">
                <a:pos x="0" y="88"/>
              </a:cxn>
              <a:cxn ang="0">
                <a:pos x="0" y="0"/>
              </a:cxn>
            </a:cxnLst>
            <a:rect l="0" t="0" r="r" b="b"/>
            <a:pathLst>
              <a:path w="34" h="89">
                <a:moveTo>
                  <a:pt x="0" y="0"/>
                </a:moveTo>
                <a:lnTo>
                  <a:pt x="33" y="0"/>
                </a:lnTo>
                <a:lnTo>
                  <a:pt x="33" y="88"/>
                </a:lnTo>
                <a:lnTo>
                  <a:pt x="0" y="8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82" name="Rectangle 519"/>
          <p:cNvSpPr>
            <a:spLocks noChangeArrowheads="1"/>
          </p:cNvSpPr>
          <p:nvPr/>
        </p:nvSpPr>
        <p:spPr bwMode="auto">
          <a:xfrm>
            <a:off x="4048919" y="5855494"/>
            <a:ext cx="38100" cy="130175"/>
          </a:xfrm>
          <a:prstGeom prst="rect">
            <a:avLst/>
          </a:prstGeom>
          <a:noFill/>
          <a:ln w="12700">
            <a:solidFill>
              <a:srgbClr val="DD0806"/>
            </a:solidFill>
            <a:miter lim="800000"/>
            <a:headEnd/>
            <a:tailEnd/>
          </a:ln>
          <a:effectLst/>
        </p:spPr>
        <p:txBody>
          <a:bodyPr wrap="none" anchor="ctr"/>
          <a:lstStyle/>
          <a:p>
            <a:endParaRPr lang="en-US"/>
          </a:p>
        </p:txBody>
      </p:sp>
      <p:sp>
        <p:nvSpPr>
          <p:cNvPr id="283" name="Freeform 520"/>
          <p:cNvSpPr>
            <a:spLocks/>
          </p:cNvSpPr>
          <p:nvPr/>
        </p:nvSpPr>
        <p:spPr bwMode="auto">
          <a:xfrm>
            <a:off x="4096544" y="5849144"/>
            <a:ext cx="46037" cy="141288"/>
          </a:xfrm>
          <a:custGeom>
            <a:avLst/>
            <a:gdLst/>
            <a:ahLst/>
            <a:cxnLst>
              <a:cxn ang="0">
                <a:pos x="0" y="0"/>
              </a:cxn>
              <a:cxn ang="0">
                <a:pos x="30" y="0"/>
              </a:cxn>
              <a:cxn ang="0">
                <a:pos x="30" y="88"/>
              </a:cxn>
              <a:cxn ang="0">
                <a:pos x="0" y="88"/>
              </a:cxn>
              <a:cxn ang="0">
                <a:pos x="0" y="0"/>
              </a:cxn>
            </a:cxnLst>
            <a:rect l="0" t="0" r="r" b="b"/>
            <a:pathLst>
              <a:path w="31" h="89">
                <a:moveTo>
                  <a:pt x="0" y="0"/>
                </a:moveTo>
                <a:lnTo>
                  <a:pt x="30" y="0"/>
                </a:lnTo>
                <a:lnTo>
                  <a:pt x="30" y="88"/>
                </a:lnTo>
                <a:lnTo>
                  <a:pt x="0" y="8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84" name="Rectangle 521"/>
          <p:cNvSpPr>
            <a:spLocks noChangeArrowheads="1"/>
          </p:cNvSpPr>
          <p:nvPr/>
        </p:nvSpPr>
        <p:spPr bwMode="auto">
          <a:xfrm>
            <a:off x="4102894" y="5855494"/>
            <a:ext cx="34925" cy="130175"/>
          </a:xfrm>
          <a:prstGeom prst="rect">
            <a:avLst/>
          </a:prstGeom>
          <a:noFill/>
          <a:ln w="12700">
            <a:solidFill>
              <a:srgbClr val="DD0806"/>
            </a:solidFill>
            <a:miter lim="800000"/>
            <a:headEnd/>
            <a:tailEnd/>
          </a:ln>
          <a:effectLst/>
        </p:spPr>
        <p:txBody>
          <a:bodyPr wrap="none" anchor="ctr"/>
          <a:lstStyle/>
          <a:p>
            <a:endParaRPr lang="en-US"/>
          </a:p>
        </p:txBody>
      </p:sp>
      <p:sp>
        <p:nvSpPr>
          <p:cNvPr id="285" name="Freeform 522"/>
          <p:cNvSpPr>
            <a:spLocks/>
          </p:cNvSpPr>
          <p:nvPr/>
        </p:nvSpPr>
        <p:spPr bwMode="auto">
          <a:xfrm>
            <a:off x="4148931" y="5849144"/>
            <a:ext cx="47625" cy="141288"/>
          </a:xfrm>
          <a:custGeom>
            <a:avLst/>
            <a:gdLst/>
            <a:ahLst/>
            <a:cxnLst>
              <a:cxn ang="0">
                <a:pos x="0" y="0"/>
              </a:cxn>
              <a:cxn ang="0">
                <a:pos x="32" y="0"/>
              </a:cxn>
              <a:cxn ang="0">
                <a:pos x="32" y="88"/>
              </a:cxn>
              <a:cxn ang="0">
                <a:pos x="0" y="88"/>
              </a:cxn>
              <a:cxn ang="0">
                <a:pos x="0" y="0"/>
              </a:cxn>
            </a:cxnLst>
            <a:rect l="0" t="0" r="r" b="b"/>
            <a:pathLst>
              <a:path w="33" h="89">
                <a:moveTo>
                  <a:pt x="0" y="0"/>
                </a:moveTo>
                <a:lnTo>
                  <a:pt x="32" y="0"/>
                </a:lnTo>
                <a:lnTo>
                  <a:pt x="32" y="88"/>
                </a:lnTo>
                <a:lnTo>
                  <a:pt x="0" y="8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86" name="Rectangle 523"/>
          <p:cNvSpPr>
            <a:spLocks noChangeArrowheads="1"/>
          </p:cNvSpPr>
          <p:nvPr/>
        </p:nvSpPr>
        <p:spPr bwMode="auto">
          <a:xfrm>
            <a:off x="4153694" y="5855494"/>
            <a:ext cx="38100" cy="130175"/>
          </a:xfrm>
          <a:prstGeom prst="rect">
            <a:avLst/>
          </a:prstGeom>
          <a:noFill/>
          <a:ln w="12700">
            <a:solidFill>
              <a:srgbClr val="DD0806"/>
            </a:solidFill>
            <a:miter lim="800000"/>
            <a:headEnd/>
            <a:tailEnd/>
          </a:ln>
          <a:effectLst/>
        </p:spPr>
        <p:txBody>
          <a:bodyPr wrap="none" anchor="ctr"/>
          <a:lstStyle/>
          <a:p>
            <a:endParaRPr lang="en-US"/>
          </a:p>
        </p:txBody>
      </p:sp>
      <p:sp>
        <p:nvSpPr>
          <p:cNvPr id="287" name="Freeform 524"/>
          <p:cNvSpPr>
            <a:spLocks/>
          </p:cNvSpPr>
          <p:nvPr/>
        </p:nvSpPr>
        <p:spPr bwMode="auto">
          <a:xfrm>
            <a:off x="4201319" y="5849144"/>
            <a:ext cx="47625" cy="141288"/>
          </a:xfrm>
          <a:custGeom>
            <a:avLst/>
            <a:gdLst/>
            <a:ahLst/>
            <a:cxnLst>
              <a:cxn ang="0">
                <a:pos x="0" y="0"/>
              </a:cxn>
              <a:cxn ang="0">
                <a:pos x="32" y="0"/>
              </a:cxn>
              <a:cxn ang="0">
                <a:pos x="32" y="88"/>
              </a:cxn>
              <a:cxn ang="0">
                <a:pos x="0" y="88"/>
              </a:cxn>
              <a:cxn ang="0">
                <a:pos x="0" y="0"/>
              </a:cxn>
            </a:cxnLst>
            <a:rect l="0" t="0" r="r" b="b"/>
            <a:pathLst>
              <a:path w="33" h="89">
                <a:moveTo>
                  <a:pt x="0" y="0"/>
                </a:moveTo>
                <a:lnTo>
                  <a:pt x="32" y="0"/>
                </a:lnTo>
                <a:lnTo>
                  <a:pt x="32" y="88"/>
                </a:lnTo>
                <a:lnTo>
                  <a:pt x="0" y="8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88" name="Rectangle 525"/>
          <p:cNvSpPr>
            <a:spLocks noChangeArrowheads="1"/>
          </p:cNvSpPr>
          <p:nvPr/>
        </p:nvSpPr>
        <p:spPr bwMode="auto">
          <a:xfrm>
            <a:off x="4207669" y="5855494"/>
            <a:ext cx="36512" cy="130175"/>
          </a:xfrm>
          <a:prstGeom prst="rect">
            <a:avLst/>
          </a:prstGeom>
          <a:noFill/>
          <a:ln w="12700">
            <a:solidFill>
              <a:srgbClr val="DD0806"/>
            </a:solidFill>
            <a:miter lim="800000"/>
            <a:headEnd/>
            <a:tailEnd/>
          </a:ln>
          <a:effectLst/>
        </p:spPr>
        <p:txBody>
          <a:bodyPr wrap="none" anchor="ctr"/>
          <a:lstStyle/>
          <a:p>
            <a:endParaRPr lang="en-US"/>
          </a:p>
        </p:txBody>
      </p:sp>
      <p:sp>
        <p:nvSpPr>
          <p:cNvPr id="289" name="Freeform 526"/>
          <p:cNvSpPr>
            <a:spLocks/>
          </p:cNvSpPr>
          <p:nvPr/>
        </p:nvSpPr>
        <p:spPr bwMode="auto">
          <a:xfrm>
            <a:off x="4255294" y="5849144"/>
            <a:ext cx="47625" cy="141288"/>
          </a:xfrm>
          <a:custGeom>
            <a:avLst/>
            <a:gdLst/>
            <a:ahLst/>
            <a:cxnLst>
              <a:cxn ang="0">
                <a:pos x="0" y="0"/>
              </a:cxn>
              <a:cxn ang="0">
                <a:pos x="31" y="0"/>
              </a:cxn>
              <a:cxn ang="0">
                <a:pos x="31" y="88"/>
              </a:cxn>
              <a:cxn ang="0">
                <a:pos x="0" y="88"/>
              </a:cxn>
              <a:cxn ang="0">
                <a:pos x="0" y="0"/>
              </a:cxn>
            </a:cxnLst>
            <a:rect l="0" t="0" r="r" b="b"/>
            <a:pathLst>
              <a:path w="32" h="89">
                <a:moveTo>
                  <a:pt x="0" y="0"/>
                </a:moveTo>
                <a:lnTo>
                  <a:pt x="31" y="0"/>
                </a:lnTo>
                <a:lnTo>
                  <a:pt x="31" y="88"/>
                </a:lnTo>
                <a:lnTo>
                  <a:pt x="0" y="8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90" name="Rectangle 527"/>
          <p:cNvSpPr>
            <a:spLocks noChangeArrowheads="1"/>
          </p:cNvSpPr>
          <p:nvPr/>
        </p:nvSpPr>
        <p:spPr bwMode="auto">
          <a:xfrm>
            <a:off x="4261644" y="5855494"/>
            <a:ext cx="38100" cy="130175"/>
          </a:xfrm>
          <a:prstGeom prst="rect">
            <a:avLst/>
          </a:prstGeom>
          <a:noFill/>
          <a:ln w="12700">
            <a:solidFill>
              <a:srgbClr val="DD0806"/>
            </a:solidFill>
            <a:miter lim="800000"/>
            <a:headEnd/>
            <a:tailEnd/>
          </a:ln>
          <a:effectLst/>
        </p:spPr>
        <p:txBody>
          <a:bodyPr wrap="none" anchor="ctr"/>
          <a:lstStyle/>
          <a:p>
            <a:endParaRPr lang="en-US"/>
          </a:p>
        </p:txBody>
      </p:sp>
      <p:sp>
        <p:nvSpPr>
          <p:cNvPr id="291" name="Freeform 528"/>
          <p:cNvSpPr>
            <a:spLocks/>
          </p:cNvSpPr>
          <p:nvPr/>
        </p:nvSpPr>
        <p:spPr bwMode="auto">
          <a:xfrm>
            <a:off x="4306094" y="5849144"/>
            <a:ext cx="49212" cy="141288"/>
          </a:xfrm>
          <a:custGeom>
            <a:avLst/>
            <a:gdLst/>
            <a:ahLst/>
            <a:cxnLst>
              <a:cxn ang="0">
                <a:pos x="0" y="0"/>
              </a:cxn>
              <a:cxn ang="0">
                <a:pos x="32" y="0"/>
              </a:cxn>
              <a:cxn ang="0">
                <a:pos x="32" y="88"/>
              </a:cxn>
              <a:cxn ang="0">
                <a:pos x="0" y="88"/>
              </a:cxn>
              <a:cxn ang="0">
                <a:pos x="0" y="0"/>
              </a:cxn>
            </a:cxnLst>
            <a:rect l="0" t="0" r="r" b="b"/>
            <a:pathLst>
              <a:path w="33" h="89">
                <a:moveTo>
                  <a:pt x="0" y="0"/>
                </a:moveTo>
                <a:lnTo>
                  <a:pt x="32" y="0"/>
                </a:lnTo>
                <a:lnTo>
                  <a:pt x="32" y="88"/>
                </a:lnTo>
                <a:lnTo>
                  <a:pt x="0" y="8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92" name="Rectangle 529"/>
          <p:cNvSpPr>
            <a:spLocks noChangeArrowheads="1"/>
          </p:cNvSpPr>
          <p:nvPr/>
        </p:nvSpPr>
        <p:spPr bwMode="auto">
          <a:xfrm>
            <a:off x="4312444" y="5855494"/>
            <a:ext cx="36512" cy="130175"/>
          </a:xfrm>
          <a:prstGeom prst="rect">
            <a:avLst/>
          </a:prstGeom>
          <a:noFill/>
          <a:ln w="12700">
            <a:solidFill>
              <a:srgbClr val="DD0806"/>
            </a:solidFill>
            <a:miter lim="800000"/>
            <a:headEnd/>
            <a:tailEnd/>
          </a:ln>
          <a:effectLst/>
        </p:spPr>
        <p:txBody>
          <a:bodyPr wrap="none" anchor="ctr"/>
          <a:lstStyle/>
          <a:p>
            <a:endParaRPr lang="en-US"/>
          </a:p>
        </p:txBody>
      </p:sp>
      <p:sp>
        <p:nvSpPr>
          <p:cNvPr id="293" name="Freeform 530"/>
          <p:cNvSpPr>
            <a:spLocks/>
          </p:cNvSpPr>
          <p:nvPr/>
        </p:nvSpPr>
        <p:spPr bwMode="auto">
          <a:xfrm>
            <a:off x="3963194" y="5882482"/>
            <a:ext cx="44450" cy="141287"/>
          </a:xfrm>
          <a:custGeom>
            <a:avLst/>
            <a:gdLst/>
            <a:ahLst/>
            <a:cxnLst>
              <a:cxn ang="0">
                <a:pos x="0" y="0"/>
              </a:cxn>
              <a:cxn ang="0">
                <a:pos x="30" y="0"/>
              </a:cxn>
              <a:cxn ang="0">
                <a:pos x="30" y="88"/>
              </a:cxn>
              <a:cxn ang="0">
                <a:pos x="0" y="88"/>
              </a:cxn>
              <a:cxn ang="0">
                <a:pos x="0" y="0"/>
              </a:cxn>
            </a:cxnLst>
            <a:rect l="0" t="0" r="r" b="b"/>
            <a:pathLst>
              <a:path w="31" h="89">
                <a:moveTo>
                  <a:pt x="0" y="0"/>
                </a:moveTo>
                <a:lnTo>
                  <a:pt x="30" y="0"/>
                </a:lnTo>
                <a:lnTo>
                  <a:pt x="30" y="88"/>
                </a:lnTo>
                <a:lnTo>
                  <a:pt x="0" y="8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94" name="Rectangle 531"/>
          <p:cNvSpPr>
            <a:spLocks noChangeArrowheads="1"/>
          </p:cNvSpPr>
          <p:nvPr/>
        </p:nvSpPr>
        <p:spPr bwMode="auto">
          <a:xfrm>
            <a:off x="3967956" y="5888832"/>
            <a:ext cx="36513" cy="130175"/>
          </a:xfrm>
          <a:prstGeom prst="rect">
            <a:avLst/>
          </a:prstGeom>
          <a:noFill/>
          <a:ln w="12700">
            <a:solidFill>
              <a:srgbClr val="DD0806"/>
            </a:solidFill>
            <a:miter lim="800000"/>
            <a:headEnd/>
            <a:tailEnd/>
          </a:ln>
          <a:effectLst/>
        </p:spPr>
        <p:txBody>
          <a:bodyPr wrap="none" anchor="ctr"/>
          <a:lstStyle/>
          <a:p>
            <a:endParaRPr lang="en-US"/>
          </a:p>
        </p:txBody>
      </p:sp>
      <p:sp>
        <p:nvSpPr>
          <p:cNvPr id="295" name="Freeform 532"/>
          <p:cNvSpPr>
            <a:spLocks/>
          </p:cNvSpPr>
          <p:nvPr/>
        </p:nvSpPr>
        <p:spPr bwMode="auto">
          <a:xfrm>
            <a:off x="4012406" y="5882482"/>
            <a:ext cx="46038" cy="141287"/>
          </a:xfrm>
          <a:custGeom>
            <a:avLst/>
            <a:gdLst/>
            <a:ahLst/>
            <a:cxnLst>
              <a:cxn ang="0">
                <a:pos x="0" y="0"/>
              </a:cxn>
              <a:cxn ang="0">
                <a:pos x="31" y="0"/>
              </a:cxn>
              <a:cxn ang="0">
                <a:pos x="31" y="88"/>
              </a:cxn>
              <a:cxn ang="0">
                <a:pos x="0" y="88"/>
              </a:cxn>
              <a:cxn ang="0">
                <a:pos x="0" y="0"/>
              </a:cxn>
            </a:cxnLst>
            <a:rect l="0" t="0" r="r" b="b"/>
            <a:pathLst>
              <a:path w="32" h="89">
                <a:moveTo>
                  <a:pt x="0" y="0"/>
                </a:moveTo>
                <a:lnTo>
                  <a:pt x="31" y="0"/>
                </a:lnTo>
                <a:lnTo>
                  <a:pt x="31" y="88"/>
                </a:lnTo>
                <a:lnTo>
                  <a:pt x="0" y="8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96" name="Rectangle 533"/>
          <p:cNvSpPr>
            <a:spLocks noChangeArrowheads="1"/>
          </p:cNvSpPr>
          <p:nvPr/>
        </p:nvSpPr>
        <p:spPr bwMode="auto">
          <a:xfrm>
            <a:off x="4018756" y="5888832"/>
            <a:ext cx="34925" cy="130175"/>
          </a:xfrm>
          <a:prstGeom prst="rect">
            <a:avLst/>
          </a:prstGeom>
          <a:noFill/>
          <a:ln w="12700">
            <a:solidFill>
              <a:srgbClr val="DD0806"/>
            </a:solidFill>
            <a:miter lim="800000"/>
            <a:headEnd/>
            <a:tailEnd/>
          </a:ln>
          <a:effectLst/>
        </p:spPr>
        <p:txBody>
          <a:bodyPr wrap="none" anchor="ctr"/>
          <a:lstStyle/>
          <a:p>
            <a:endParaRPr lang="en-US"/>
          </a:p>
        </p:txBody>
      </p:sp>
      <p:sp>
        <p:nvSpPr>
          <p:cNvPr id="297" name="Freeform 534"/>
          <p:cNvSpPr>
            <a:spLocks/>
          </p:cNvSpPr>
          <p:nvPr/>
        </p:nvSpPr>
        <p:spPr bwMode="auto">
          <a:xfrm>
            <a:off x="4066381" y="5882482"/>
            <a:ext cx="46038" cy="141287"/>
          </a:xfrm>
          <a:custGeom>
            <a:avLst/>
            <a:gdLst/>
            <a:ahLst/>
            <a:cxnLst>
              <a:cxn ang="0">
                <a:pos x="0" y="0"/>
              </a:cxn>
              <a:cxn ang="0">
                <a:pos x="30" y="0"/>
              </a:cxn>
              <a:cxn ang="0">
                <a:pos x="30" y="88"/>
              </a:cxn>
              <a:cxn ang="0">
                <a:pos x="0" y="88"/>
              </a:cxn>
              <a:cxn ang="0">
                <a:pos x="0" y="0"/>
              </a:cxn>
            </a:cxnLst>
            <a:rect l="0" t="0" r="r" b="b"/>
            <a:pathLst>
              <a:path w="31" h="89">
                <a:moveTo>
                  <a:pt x="0" y="0"/>
                </a:moveTo>
                <a:lnTo>
                  <a:pt x="30" y="0"/>
                </a:lnTo>
                <a:lnTo>
                  <a:pt x="30" y="88"/>
                </a:lnTo>
                <a:lnTo>
                  <a:pt x="0" y="8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298" name="Rectangle 535"/>
          <p:cNvSpPr>
            <a:spLocks noChangeArrowheads="1"/>
          </p:cNvSpPr>
          <p:nvPr/>
        </p:nvSpPr>
        <p:spPr bwMode="auto">
          <a:xfrm>
            <a:off x="4072731" y="5888832"/>
            <a:ext cx="38100" cy="130175"/>
          </a:xfrm>
          <a:prstGeom prst="rect">
            <a:avLst/>
          </a:prstGeom>
          <a:noFill/>
          <a:ln w="12700">
            <a:solidFill>
              <a:srgbClr val="DD0806"/>
            </a:solidFill>
            <a:miter lim="800000"/>
            <a:headEnd/>
            <a:tailEnd/>
          </a:ln>
          <a:effectLst/>
        </p:spPr>
        <p:txBody>
          <a:bodyPr wrap="none" anchor="ctr"/>
          <a:lstStyle/>
          <a:p>
            <a:endParaRPr lang="en-US"/>
          </a:p>
        </p:txBody>
      </p:sp>
      <p:sp>
        <p:nvSpPr>
          <p:cNvPr id="299" name="Freeform 536"/>
          <p:cNvSpPr>
            <a:spLocks/>
          </p:cNvSpPr>
          <p:nvPr/>
        </p:nvSpPr>
        <p:spPr bwMode="auto">
          <a:xfrm>
            <a:off x="4117181" y="5882482"/>
            <a:ext cx="47625" cy="141287"/>
          </a:xfrm>
          <a:custGeom>
            <a:avLst/>
            <a:gdLst/>
            <a:ahLst/>
            <a:cxnLst>
              <a:cxn ang="0">
                <a:pos x="0" y="0"/>
              </a:cxn>
              <a:cxn ang="0">
                <a:pos x="31" y="0"/>
              </a:cxn>
              <a:cxn ang="0">
                <a:pos x="31" y="88"/>
              </a:cxn>
              <a:cxn ang="0">
                <a:pos x="0" y="88"/>
              </a:cxn>
              <a:cxn ang="0">
                <a:pos x="0" y="0"/>
              </a:cxn>
            </a:cxnLst>
            <a:rect l="0" t="0" r="r" b="b"/>
            <a:pathLst>
              <a:path w="32" h="89">
                <a:moveTo>
                  <a:pt x="0" y="0"/>
                </a:moveTo>
                <a:lnTo>
                  <a:pt x="31" y="0"/>
                </a:lnTo>
                <a:lnTo>
                  <a:pt x="31" y="88"/>
                </a:lnTo>
                <a:lnTo>
                  <a:pt x="0" y="8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300" name="Rectangle 537"/>
          <p:cNvSpPr>
            <a:spLocks noChangeArrowheads="1"/>
          </p:cNvSpPr>
          <p:nvPr/>
        </p:nvSpPr>
        <p:spPr bwMode="auto">
          <a:xfrm>
            <a:off x="4123531" y="5888832"/>
            <a:ext cx="34925" cy="130175"/>
          </a:xfrm>
          <a:prstGeom prst="rect">
            <a:avLst/>
          </a:prstGeom>
          <a:noFill/>
          <a:ln w="12700">
            <a:solidFill>
              <a:srgbClr val="DD0806"/>
            </a:solidFill>
            <a:miter lim="800000"/>
            <a:headEnd/>
            <a:tailEnd/>
          </a:ln>
          <a:effectLst/>
        </p:spPr>
        <p:txBody>
          <a:bodyPr wrap="none" anchor="ctr"/>
          <a:lstStyle/>
          <a:p>
            <a:endParaRPr lang="en-US"/>
          </a:p>
        </p:txBody>
      </p:sp>
      <p:sp>
        <p:nvSpPr>
          <p:cNvPr id="301" name="Freeform 538"/>
          <p:cNvSpPr>
            <a:spLocks/>
          </p:cNvSpPr>
          <p:nvPr/>
        </p:nvSpPr>
        <p:spPr bwMode="auto">
          <a:xfrm>
            <a:off x="4171156" y="5882482"/>
            <a:ext cx="46038" cy="141287"/>
          </a:xfrm>
          <a:custGeom>
            <a:avLst/>
            <a:gdLst/>
            <a:ahLst/>
            <a:cxnLst>
              <a:cxn ang="0">
                <a:pos x="0" y="0"/>
              </a:cxn>
              <a:cxn ang="0">
                <a:pos x="30" y="0"/>
              </a:cxn>
              <a:cxn ang="0">
                <a:pos x="30" y="88"/>
              </a:cxn>
              <a:cxn ang="0">
                <a:pos x="0" y="88"/>
              </a:cxn>
              <a:cxn ang="0">
                <a:pos x="0" y="0"/>
              </a:cxn>
            </a:cxnLst>
            <a:rect l="0" t="0" r="r" b="b"/>
            <a:pathLst>
              <a:path w="31" h="89">
                <a:moveTo>
                  <a:pt x="0" y="0"/>
                </a:moveTo>
                <a:lnTo>
                  <a:pt x="30" y="0"/>
                </a:lnTo>
                <a:lnTo>
                  <a:pt x="30" y="88"/>
                </a:lnTo>
                <a:lnTo>
                  <a:pt x="0" y="8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302" name="Rectangle 539"/>
          <p:cNvSpPr>
            <a:spLocks noChangeArrowheads="1"/>
          </p:cNvSpPr>
          <p:nvPr/>
        </p:nvSpPr>
        <p:spPr bwMode="auto">
          <a:xfrm>
            <a:off x="4177506" y="5888832"/>
            <a:ext cx="36513" cy="130175"/>
          </a:xfrm>
          <a:prstGeom prst="rect">
            <a:avLst/>
          </a:prstGeom>
          <a:noFill/>
          <a:ln w="12700">
            <a:solidFill>
              <a:srgbClr val="DD0806"/>
            </a:solidFill>
            <a:miter lim="800000"/>
            <a:headEnd/>
            <a:tailEnd/>
          </a:ln>
          <a:effectLst/>
        </p:spPr>
        <p:txBody>
          <a:bodyPr wrap="none" anchor="ctr"/>
          <a:lstStyle/>
          <a:p>
            <a:endParaRPr lang="en-US"/>
          </a:p>
        </p:txBody>
      </p:sp>
      <p:sp>
        <p:nvSpPr>
          <p:cNvPr id="303" name="Freeform 540"/>
          <p:cNvSpPr>
            <a:spLocks/>
          </p:cNvSpPr>
          <p:nvPr/>
        </p:nvSpPr>
        <p:spPr bwMode="auto">
          <a:xfrm>
            <a:off x="4223544" y="5882482"/>
            <a:ext cx="46037" cy="141287"/>
          </a:xfrm>
          <a:custGeom>
            <a:avLst/>
            <a:gdLst/>
            <a:ahLst/>
            <a:cxnLst>
              <a:cxn ang="0">
                <a:pos x="0" y="0"/>
              </a:cxn>
              <a:cxn ang="0">
                <a:pos x="31" y="0"/>
              </a:cxn>
              <a:cxn ang="0">
                <a:pos x="31" y="88"/>
              </a:cxn>
              <a:cxn ang="0">
                <a:pos x="0" y="88"/>
              </a:cxn>
              <a:cxn ang="0">
                <a:pos x="0" y="0"/>
              </a:cxn>
            </a:cxnLst>
            <a:rect l="0" t="0" r="r" b="b"/>
            <a:pathLst>
              <a:path w="32" h="89">
                <a:moveTo>
                  <a:pt x="0" y="0"/>
                </a:moveTo>
                <a:lnTo>
                  <a:pt x="31" y="0"/>
                </a:lnTo>
                <a:lnTo>
                  <a:pt x="31" y="88"/>
                </a:lnTo>
                <a:lnTo>
                  <a:pt x="0" y="8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304" name="Rectangle 541"/>
          <p:cNvSpPr>
            <a:spLocks noChangeArrowheads="1"/>
          </p:cNvSpPr>
          <p:nvPr/>
        </p:nvSpPr>
        <p:spPr bwMode="auto">
          <a:xfrm>
            <a:off x="4228306" y="5888832"/>
            <a:ext cx="38100" cy="130175"/>
          </a:xfrm>
          <a:prstGeom prst="rect">
            <a:avLst/>
          </a:prstGeom>
          <a:noFill/>
          <a:ln w="12700">
            <a:solidFill>
              <a:srgbClr val="DD0806"/>
            </a:solidFill>
            <a:miter lim="800000"/>
            <a:headEnd/>
            <a:tailEnd/>
          </a:ln>
          <a:effectLst/>
        </p:spPr>
        <p:txBody>
          <a:bodyPr wrap="none" anchor="ctr"/>
          <a:lstStyle/>
          <a:p>
            <a:endParaRPr lang="en-US"/>
          </a:p>
        </p:txBody>
      </p:sp>
      <p:sp>
        <p:nvSpPr>
          <p:cNvPr id="305" name="Freeform 542"/>
          <p:cNvSpPr>
            <a:spLocks/>
          </p:cNvSpPr>
          <p:nvPr/>
        </p:nvSpPr>
        <p:spPr bwMode="auto">
          <a:xfrm>
            <a:off x="4275931" y="5882482"/>
            <a:ext cx="47625" cy="141287"/>
          </a:xfrm>
          <a:custGeom>
            <a:avLst/>
            <a:gdLst/>
            <a:ahLst/>
            <a:cxnLst>
              <a:cxn ang="0">
                <a:pos x="0" y="0"/>
              </a:cxn>
              <a:cxn ang="0">
                <a:pos x="32" y="0"/>
              </a:cxn>
              <a:cxn ang="0">
                <a:pos x="32" y="88"/>
              </a:cxn>
              <a:cxn ang="0">
                <a:pos x="0" y="88"/>
              </a:cxn>
              <a:cxn ang="0">
                <a:pos x="0" y="0"/>
              </a:cxn>
            </a:cxnLst>
            <a:rect l="0" t="0" r="r" b="b"/>
            <a:pathLst>
              <a:path w="33" h="89">
                <a:moveTo>
                  <a:pt x="0" y="0"/>
                </a:moveTo>
                <a:lnTo>
                  <a:pt x="32" y="0"/>
                </a:lnTo>
                <a:lnTo>
                  <a:pt x="32" y="88"/>
                </a:lnTo>
                <a:lnTo>
                  <a:pt x="0" y="8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306" name="Rectangle 543"/>
          <p:cNvSpPr>
            <a:spLocks noChangeArrowheads="1"/>
          </p:cNvSpPr>
          <p:nvPr/>
        </p:nvSpPr>
        <p:spPr bwMode="auto">
          <a:xfrm>
            <a:off x="4282281" y="5888832"/>
            <a:ext cx="38100" cy="130175"/>
          </a:xfrm>
          <a:prstGeom prst="rect">
            <a:avLst/>
          </a:prstGeom>
          <a:noFill/>
          <a:ln w="12700">
            <a:solidFill>
              <a:srgbClr val="DD0806"/>
            </a:solidFill>
            <a:miter lim="800000"/>
            <a:headEnd/>
            <a:tailEnd/>
          </a:ln>
          <a:effectLst/>
        </p:spPr>
        <p:txBody>
          <a:bodyPr wrap="none" anchor="ctr"/>
          <a:lstStyle/>
          <a:p>
            <a:endParaRPr lang="en-US"/>
          </a:p>
        </p:txBody>
      </p:sp>
      <p:sp>
        <p:nvSpPr>
          <p:cNvPr id="307" name="Freeform 544"/>
          <p:cNvSpPr>
            <a:spLocks/>
          </p:cNvSpPr>
          <p:nvPr/>
        </p:nvSpPr>
        <p:spPr bwMode="auto">
          <a:xfrm>
            <a:off x="4328319" y="5882482"/>
            <a:ext cx="49212" cy="141287"/>
          </a:xfrm>
          <a:custGeom>
            <a:avLst/>
            <a:gdLst/>
            <a:ahLst/>
            <a:cxnLst>
              <a:cxn ang="0">
                <a:pos x="0" y="0"/>
              </a:cxn>
              <a:cxn ang="0">
                <a:pos x="32" y="0"/>
              </a:cxn>
              <a:cxn ang="0">
                <a:pos x="32" y="88"/>
              </a:cxn>
              <a:cxn ang="0">
                <a:pos x="0" y="88"/>
              </a:cxn>
              <a:cxn ang="0">
                <a:pos x="0" y="0"/>
              </a:cxn>
            </a:cxnLst>
            <a:rect l="0" t="0" r="r" b="b"/>
            <a:pathLst>
              <a:path w="33" h="89">
                <a:moveTo>
                  <a:pt x="0" y="0"/>
                </a:moveTo>
                <a:lnTo>
                  <a:pt x="32" y="0"/>
                </a:lnTo>
                <a:lnTo>
                  <a:pt x="32" y="88"/>
                </a:lnTo>
                <a:lnTo>
                  <a:pt x="0" y="8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308" name="Rectangle 545"/>
          <p:cNvSpPr>
            <a:spLocks noChangeArrowheads="1"/>
          </p:cNvSpPr>
          <p:nvPr/>
        </p:nvSpPr>
        <p:spPr bwMode="auto">
          <a:xfrm>
            <a:off x="4334669" y="5888832"/>
            <a:ext cx="38100" cy="130175"/>
          </a:xfrm>
          <a:prstGeom prst="rect">
            <a:avLst/>
          </a:prstGeom>
          <a:noFill/>
          <a:ln w="12700">
            <a:solidFill>
              <a:srgbClr val="DD0806"/>
            </a:solidFill>
            <a:miter lim="800000"/>
            <a:headEnd/>
            <a:tailEnd/>
          </a:ln>
          <a:effectLst/>
        </p:spPr>
        <p:txBody>
          <a:bodyPr wrap="none" anchor="ctr"/>
          <a:lstStyle/>
          <a:p>
            <a:endParaRPr lang="en-US"/>
          </a:p>
        </p:txBody>
      </p:sp>
      <p:sp>
        <p:nvSpPr>
          <p:cNvPr id="309" name="Freeform 546"/>
          <p:cNvSpPr>
            <a:spLocks/>
          </p:cNvSpPr>
          <p:nvPr/>
        </p:nvSpPr>
        <p:spPr bwMode="auto">
          <a:xfrm>
            <a:off x="4039394" y="5484019"/>
            <a:ext cx="47625" cy="139700"/>
          </a:xfrm>
          <a:custGeom>
            <a:avLst/>
            <a:gdLst/>
            <a:ahLst/>
            <a:cxnLst>
              <a:cxn ang="0">
                <a:pos x="0" y="0"/>
              </a:cxn>
              <a:cxn ang="0">
                <a:pos x="31" y="0"/>
              </a:cxn>
              <a:cxn ang="0">
                <a:pos x="31" y="87"/>
              </a:cxn>
              <a:cxn ang="0">
                <a:pos x="0" y="87"/>
              </a:cxn>
              <a:cxn ang="0">
                <a:pos x="0" y="0"/>
              </a:cxn>
            </a:cxnLst>
            <a:rect l="0" t="0" r="r" b="b"/>
            <a:pathLst>
              <a:path w="32" h="88">
                <a:moveTo>
                  <a:pt x="0" y="0"/>
                </a:moveTo>
                <a:lnTo>
                  <a:pt x="31" y="0"/>
                </a:lnTo>
                <a:lnTo>
                  <a:pt x="31" y="87"/>
                </a:lnTo>
                <a:lnTo>
                  <a:pt x="0" y="8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310" name="Rectangle 547"/>
          <p:cNvSpPr>
            <a:spLocks noChangeArrowheads="1"/>
          </p:cNvSpPr>
          <p:nvPr/>
        </p:nvSpPr>
        <p:spPr bwMode="auto">
          <a:xfrm>
            <a:off x="4045744" y="5490369"/>
            <a:ext cx="34925" cy="128588"/>
          </a:xfrm>
          <a:prstGeom prst="rect">
            <a:avLst/>
          </a:prstGeom>
          <a:noFill/>
          <a:ln w="12700">
            <a:solidFill>
              <a:srgbClr val="F20884"/>
            </a:solidFill>
            <a:miter lim="800000"/>
            <a:headEnd/>
            <a:tailEnd/>
          </a:ln>
          <a:effectLst/>
        </p:spPr>
        <p:txBody>
          <a:bodyPr wrap="none" anchor="ctr"/>
          <a:lstStyle/>
          <a:p>
            <a:endParaRPr lang="en-US"/>
          </a:p>
        </p:txBody>
      </p:sp>
      <p:sp>
        <p:nvSpPr>
          <p:cNvPr id="311" name="Freeform 548"/>
          <p:cNvSpPr>
            <a:spLocks/>
          </p:cNvSpPr>
          <p:nvPr/>
        </p:nvSpPr>
        <p:spPr bwMode="auto">
          <a:xfrm>
            <a:off x="4060031" y="5514182"/>
            <a:ext cx="49213" cy="141287"/>
          </a:xfrm>
          <a:custGeom>
            <a:avLst/>
            <a:gdLst/>
            <a:ahLst/>
            <a:cxnLst>
              <a:cxn ang="0">
                <a:pos x="0" y="0"/>
              </a:cxn>
              <a:cxn ang="0">
                <a:pos x="32" y="0"/>
              </a:cxn>
              <a:cxn ang="0">
                <a:pos x="32" y="88"/>
              </a:cxn>
              <a:cxn ang="0">
                <a:pos x="0" y="88"/>
              </a:cxn>
              <a:cxn ang="0">
                <a:pos x="0" y="0"/>
              </a:cxn>
            </a:cxnLst>
            <a:rect l="0" t="0" r="r" b="b"/>
            <a:pathLst>
              <a:path w="33" h="89">
                <a:moveTo>
                  <a:pt x="0" y="0"/>
                </a:moveTo>
                <a:lnTo>
                  <a:pt x="32" y="0"/>
                </a:lnTo>
                <a:lnTo>
                  <a:pt x="32" y="88"/>
                </a:lnTo>
                <a:lnTo>
                  <a:pt x="0" y="8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312" name="Rectangle 549"/>
          <p:cNvSpPr>
            <a:spLocks noChangeArrowheads="1"/>
          </p:cNvSpPr>
          <p:nvPr/>
        </p:nvSpPr>
        <p:spPr bwMode="auto">
          <a:xfrm>
            <a:off x="4066381" y="5520532"/>
            <a:ext cx="38100" cy="131762"/>
          </a:xfrm>
          <a:prstGeom prst="rect">
            <a:avLst/>
          </a:prstGeom>
          <a:noFill/>
          <a:ln w="12700">
            <a:solidFill>
              <a:srgbClr val="F20884"/>
            </a:solidFill>
            <a:miter lim="800000"/>
            <a:headEnd/>
            <a:tailEnd/>
          </a:ln>
          <a:effectLst/>
        </p:spPr>
        <p:txBody>
          <a:bodyPr wrap="none" anchor="ctr"/>
          <a:lstStyle/>
          <a:p>
            <a:endParaRPr lang="en-US"/>
          </a:p>
        </p:txBody>
      </p:sp>
      <p:sp>
        <p:nvSpPr>
          <p:cNvPr id="313" name="Freeform 550"/>
          <p:cNvSpPr>
            <a:spLocks/>
          </p:cNvSpPr>
          <p:nvPr/>
        </p:nvSpPr>
        <p:spPr bwMode="auto">
          <a:xfrm>
            <a:off x="4082256" y="5549107"/>
            <a:ext cx="47625" cy="141287"/>
          </a:xfrm>
          <a:custGeom>
            <a:avLst/>
            <a:gdLst/>
            <a:ahLst/>
            <a:cxnLst>
              <a:cxn ang="0">
                <a:pos x="0" y="0"/>
              </a:cxn>
              <a:cxn ang="0">
                <a:pos x="31" y="0"/>
              </a:cxn>
              <a:cxn ang="0">
                <a:pos x="31" y="88"/>
              </a:cxn>
              <a:cxn ang="0">
                <a:pos x="0" y="88"/>
              </a:cxn>
              <a:cxn ang="0">
                <a:pos x="0" y="0"/>
              </a:cxn>
            </a:cxnLst>
            <a:rect l="0" t="0" r="r" b="b"/>
            <a:pathLst>
              <a:path w="32" h="89">
                <a:moveTo>
                  <a:pt x="0" y="0"/>
                </a:moveTo>
                <a:lnTo>
                  <a:pt x="31" y="0"/>
                </a:lnTo>
                <a:lnTo>
                  <a:pt x="31" y="88"/>
                </a:lnTo>
                <a:lnTo>
                  <a:pt x="0" y="8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314" name="Rectangle 551"/>
          <p:cNvSpPr>
            <a:spLocks noChangeArrowheads="1"/>
          </p:cNvSpPr>
          <p:nvPr/>
        </p:nvSpPr>
        <p:spPr bwMode="auto">
          <a:xfrm>
            <a:off x="4088606" y="5555457"/>
            <a:ext cx="36513" cy="130175"/>
          </a:xfrm>
          <a:prstGeom prst="rect">
            <a:avLst/>
          </a:prstGeom>
          <a:noFill/>
          <a:ln w="12700">
            <a:solidFill>
              <a:srgbClr val="F20884"/>
            </a:solidFill>
            <a:miter lim="800000"/>
            <a:headEnd/>
            <a:tailEnd/>
          </a:ln>
          <a:effectLst/>
        </p:spPr>
        <p:txBody>
          <a:bodyPr wrap="none" anchor="ctr"/>
          <a:lstStyle/>
          <a:p>
            <a:endParaRPr lang="en-US"/>
          </a:p>
        </p:txBody>
      </p:sp>
      <p:sp>
        <p:nvSpPr>
          <p:cNvPr id="315" name="Freeform 552"/>
          <p:cNvSpPr>
            <a:spLocks/>
          </p:cNvSpPr>
          <p:nvPr/>
        </p:nvSpPr>
        <p:spPr bwMode="auto">
          <a:xfrm>
            <a:off x="4104481" y="5582444"/>
            <a:ext cx="49213" cy="139700"/>
          </a:xfrm>
          <a:custGeom>
            <a:avLst/>
            <a:gdLst/>
            <a:ahLst/>
            <a:cxnLst>
              <a:cxn ang="0">
                <a:pos x="0" y="0"/>
              </a:cxn>
              <a:cxn ang="0">
                <a:pos x="32" y="0"/>
              </a:cxn>
              <a:cxn ang="0">
                <a:pos x="32" y="87"/>
              </a:cxn>
              <a:cxn ang="0">
                <a:pos x="0" y="87"/>
              </a:cxn>
              <a:cxn ang="0">
                <a:pos x="0" y="0"/>
              </a:cxn>
            </a:cxnLst>
            <a:rect l="0" t="0" r="r" b="b"/>
            <a:pathLst>
              <a:path w="33" h="88">
                <a:moveTo>
                  <a:pt x="0" y="0"/>
                </a:moveTo>
                <a:lnTo>
                  <a:pt x="32" y="0"/>
                </a:lnTo>
                <a:lnTo>
                  <a:pt x="32" y="87"/>
                </a:lnTo>
                <a:lnTo>
                  <a:pt x="0" y="8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316" name="Rectangle 553"/>
          <p:cNvSpPr>
            <a:spLocks noChangeArrowheads="1"/>
          </p:cNvSpPr>
          <p:nvPr/>
        </p:nvSpPr>
        <p:spPr bwMode="auto">
          <a:xfrm>
            <a:off x="4110831" y="5588794"/>
            <a:ext cx="38100" cy="130175"/>
          </a:xfrm>
          <a:prstGeom prst="rect">
            <a:avLst/>
          </a:prstGeom>
          <a:noFill/>
          <a:ln w="12700">
            <a:solidFill>
              <a:srgbClr val="F20884"/>
            </a:solidFill>
            <a:miter lim="800000"/>
            <a:headEnd/>
            <a:tailEnd/>
          </a:ln>
          <a:effectLst/>
        </p:spPr>
        <p:txBody>
          <a:bodyPr wrap="none" anchor="ctr"/>
          <a:lstStyle/>
          <a:p>
            <a:endParaRPr lang="en-US"/>
          </a:p>
        </p:txBody>
      </p:sp>
      <p:sp>
        <p:nvSpPr>
          <p:cNvPr id="317" name="Freeform 554"/>
          <p:cNvSpPr>
            <a:spLocks/>
          </p:cNvSpPr>
          <p:nvPr/>
        </p:nvSpPr>
        <p:spPr bwMode="auto">
          <a:xfrm>
            <a:off x="4218781" y="5484019"/>
            <a:ext cx="47625" cy="139700"/>
          </a:xfrm>
          <a:custGeom>
            <a:avLst/>
            <a:gdLst/>
            <a:ahLst/>
            <a:cxnLst>
              <a:cxn ang="0">
                <a:pos x="0" y="0"/>
              </a:cxn>
              <a:cxn ang="0">
                <a:pos x="31" y="0"/>
              </a:cxn>
              <a:cxn ang="0">
                <a:pos x="31" y="87"/>
              </a:cxn>
              <a:cxn ang="0">
                <a:pos x="0" y="87"/>
              </a:cxn>
              <a:cxn ang="0">
                <a:pos x="0" y="0"/>
              </a:cxn>
            </a:cxnLst>
            <a:rect l="0" t="0" r="r" b="b"/>
            <a:pathLst>
              <a:path w="32" h="88">
                <a:moveTo>
                  <a:pt x="0" y="0"/>
                </a:moveTo>
                <a:lnTo>
                  <a:pt x="31" y="0"/>
                </a:lnTo>
                <a:lnTo>
                  <a:pt x="31" y="87"/>
                </a:lnTo>
                <a:lnTo>
                  <a:pt x="0" y="8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318" name="Rectangle 555"/>
          <p:cNvSpPr>
            <a:spLocks noChangeArrowheads="1"/>
          </p:cNvSpPr>
          <p:nvPr/>
        </p:nvSpPr>
        <p:spPr bwMode="auto">
          <a:xfrm>
            <a:off x="4225131" y="5490369"/>
            <a:ext cx="36513" cy="128588"/>
          </a:xfrm>
          <a:prstGeom prst="rect">
            <a:avLst/>
          </a:prstGeom>
          <a:noFill/>
          <a:ln w="12700">
            <a:solidFill>
              <a:srgbClr val="F20884"/>
            </a:solidFill>
            <a:miter lim="800000"/>
            <a:headEnd/>
            <a:tailEnd/>
          </a:ln>
          <a:effectLst/>
        </p:spPr>
        <p:txBody>
          <a:bodyPr wrap="none" anchor="ctr"/>
          <a:lstStyle/>
          <a:p>
            <a:endParaRPr lang="en-US"/>
          </a:p>
        </p:txBody>
      </p:sp>
      <p:sp>
        <p:nvSpPr>
          <p:cNvPr id="319" name="Freeform 556"/>
          <p:cNvSpPr>
            <a:spLocks/>
          </p:cNvSpPr>
          <p:nvPr/>
        </p:nvSpPr>
        <p:spPr bwMode="auto">
          <a:xfrm>
            <a:off x="4241006" y="5514182"/>
            <a:ext cx="47625" cy="141287"/>
          </a:xfrm>
          <a:custGeom>
            <a:avLst/>
            <a:gdLst/>
            <a:ahLst/>
            <a:cxnLst>
              <a:cxn ang="0">
                <a:pos x="0" y="0"/>
              </a:cxn>
              <a:cxn ang="0">
                <a:pos x="32" y="0"/>
              </a:cxn>
              <a:cxn ang="0">
                <a:pos x="32" y="88"/>
              </a:cxn>
              <a:cxn ang="0">
                <a:pos x="0" y="88"/>
              </a:cxn>
              <a:cxn ang="0">
                <a:pos x="0" y="0"/>
              </a:cxn>
            </a:cxnLst>
            <a:rect l="0" t="0" r="r" b="b"/>
            <a:pathLst>
              <a:path w="33" h="89">
                <a:moveTo>
                  <a:pt x="0" y="0"/>
                </a:moveTo>
                <a:lnTo>
                  <a:pt x="32" y="0"/>
                </a:lnTo>
                <a:lnTo>
                  <a:pt x="32" y="88"/>
                </a:lnTo>
                <a:lnTo>
                  <a:pt x="0" y="8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320" name="Rectangle 557"/>
          <p:cNvSpPr>
            <a:spLocks noChangeArrowheads="1"/>
          </p:cNvSpPr>
          <p:nvPr/>
        </p:nvSpPr>
        <p:spPr bwMode="auto">
          <a:xfrm>
            <a:off x="4247356" y="5520532"/>
            <a:ext cx="34925" cy="131762"/>
          </a:xfrm>
          <a:prstGeom prst="rect">
            <a:avLst/>
          </a:prstGeom>
          <a:noFill/>
          <a:ln w="12700">
            <a:solidFill>
              <a:srgbClr val="F20884"/>
            </a:solidFill>
            <a:miter lim="800000"/>
            <a:headEnd/>
            <a:tailEnd/>
          </a:ln>
          <a:effectLst/>
        </p:spPr>
        <p:txBody>
          <a:bodyPr wrap="none" anchor="ctr"/>
          <a:lstStyle/>
          <a:p>
            <a:endParaRPr lang="en-US"/>
          </a:p>
        </p:txBody>
      </p:sp>
      <p:sp>
        <p:nvSpPr>
          <p:cNvPr id="321" name="Freeform 558"/>
          <p:cNvSpPr>
            <a:spLocks/>
          </p:cNvSpPr>
          <p:nvPr/>
        </p:nvSpPr>
        <p:spPr bwMode="auto">
          <a:xfrm>
            <a:off x="4263231" y="5549107"/>
            <a:ext cx="46038" cy="141287"/>
          </a:xfrm>
          <a:custGeom>
            <a:avLst/>
            <a:gdLst/>
            <a:ahLst/>
            <a:cxnLst>
              <a:cxn ang="0">
                <a:pos x="0" y="0"/>
              </a:cxn>
              <a:cxn ang="0">
                <a:pos x="31" y="0"/>
              </a:cxn>
              <a:cxn ang="0">
                <a:pos x="31" y="88"/>
              </a:cxn>
              <a:cxn ang="0">
                <a:pos x="0" y="88"/>
              </a:cxn>
              <a:cxn ang="0">
                <a:pos x="0" y="0"/>
              </a:cxn>
            </a:cxnLst>
            <a:rect l="0" t="0" r="r" b="b"/>
            <a:pathLst>
              <a:path w="32" h="89">
                <a:moveTo>
                  <a:pt x="0" y="0"/>
                </a:moveTo>
                <a:lnTo>
                  <a:pt x="31" y="0"/>
                </a:lnTo>
                <a:lnTo>
                  <a:pt x="31" y="88"/>
                </a:lnTo>
                <a:lnTo>
                  <a:pt x="0" y="88"/>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322" name="Rectangle 559"/>
          <p:cNvSpPr>
            <a:spLocks noChangeArrowheads="1"/>
          </p:cNvSpPr>
          <p:nvPr/>
        </p:nvSpPr>
        <p:spPr bwMode="auto">
          <a:xfrm>
            <a:off x="4267994" y="5555457"/>
            <a:ext cx="36512" cy="130175"/>
          </a:xfrm>
          <a:prstGeom prst="rect">
            <a:avLst/>
          </a:prstGeom>
          <a:noFill/>
          <a:ln w="12700">
            <a:solidFill>
              <a:srgbClr val="F20884"/>
            </a:solidFill>
            <a:miter lim="800000"/>
            <a:headEnd/>
            <a:tailEnd/>
          </a:ln>
          <a:effectLst/>
        </p:spPr>
        <p:txBody>
          <a:bodyPr wrap="none" anchor="ctr"/>
          <a:lstStyle/>
          <a:p>
            <a:endParaRPr lang="en-US"/>
          </a:p>
        </p:txBody>
      </p:sp>
      <p:sp>
        <p:nvSpPr>
          <p:cNvPr id="323" name="Freeform 560"/>
          <p:cNvSpPr>
            <a:spLocks/>
          </p:cNvSpPr>
          <p:nvPr/>
        </p:nvSpPr>
        <p:spPr bwMode="auto">
          <a:xfrm>
            <a:off x="4283869" y="5582444"/>
            <a:ext cx="46037" cy="139700"/>
          </a:xfrm>
          <a:custGeom>
            <a:avLst/>
            <a:gdLst/>
            <a:ahLst/>
            <a:cxnLst>
              <a:cxn ang="0">
                <a:pos x="0" y="0"/>
              </a:cxn>
              <a:cxn ang="0">
                <a:pos x="31" y="0"/>
              </a:cxn>
              <a:cxn ang="0">
                <a:pos x="31" y="87"/>
              </a:cxn>
              <a:cxn ang="0">
                <a:pos x="0" y="87"/>
              </a:cxn>
              <a:cxn ang="0">
                <a:pos x="0" y="0"/>
              </a:cxn>
            </a:cxnLst>
            <a:rect l="0" t="0" r="r" b="b"/>
            <a:pathLst>
              <a:path w="32" h="88">
                <a:moveTo>
                  <a:pt x="0" y="0"/>
                </a:moveTo>
                <a:lnTo>
                  <a:pt x="31" y="0"/>
                </a:lnTo>
                <a:lnTo>
                  <a:pt x="31" y="87"/>
                </a:lnTo>
                <a:lnTo>
                  <a:pt x="0" y="87"/>
                </a:lnTo>
                <a:lnTo>
                  <a:pt x="0" y="0"/>
                </a:lnTo>
              </a:path>
            </a:pathLst>
          </a:custGeom>
          <a:solidFill>
            <a:srgbClr val="FFFFFF"/>
          </a:solidFill>
          <a:ln w="9525" cap="rnd">
            <a:noFill/>
            <a:round/>
            <a:headEnd type="none" w="sm" len="sm"/>
            <a:tailEnd type="none" w="sm" len="sm"/>
          </a:ln>
          <a:effectLst/>
        </p:spPr>
        <p:txBody>
          <a:bodyPr/>
          <a:lstStyle/>
          <a:p>
            <a:endParaRPr lang="en-US"/>
          </a:p>
        </p:txBody>
      </p:sp>
      <p:sp>
        <p:nvSpPr>
          <p:cNvPr id="324" name="Rectangle 561"/>
          <p:cNvSpPr>
            <a:spLocks noChangeArrowheads="1"/>
          </p:cNvSpPr>
          <p:nvPr/>
        </p:nvSpPr>
        <p:spPr bwMode="auto">
          <a:xfrm>
            <a:off x="4288631" y="5588794"/>
            <a:ext cx="36513" cy="130175"/>
          </a:xfrm>
          <a:prstGeom prst="rect">
            <a:avLst/>
          </a:prstGeom>
          <a:noFill/>
          <a:ln w="12700">
            <a:solidFill>
              <a:srgbClr val="F20884"/>
            </a:solidFill>
            <a:miter lim="800000"/>
            <a:headEnd/>
            <a:tailEnd/>
          </a:ln>
          <a:effectLst/>
        </p:spPr>
        <p:txBody>
          <a:bodyPr wrap="none" anchor="ctr"/>
          <a:lstStyle/>
          <a:p>
            <a:endParaRPr lang="en-US"/>
          </a:p>
        </p:txBody>
      </p:sp>
      <p:sp>
        <p:nvSpPr>
          <p:cNvPr id="325" name="Rectangle 588"/>
          <p:cNvSpPr>
            <a:spLocks noChangeArrowheads="1"/>
          </p:cNvSpPr>
          <p:nvPr/>
        </p:nvSpPr>
        <p:spPr bwMode="auto">
          <a:xfrm>
            <a:off x="2423319" y="3369469"/>
            <a:ext cx="1012825" cy="457200"/>
          </a:xfrm>
          <a:prstGeom prst="rect">
            <a:avLst/>
          </a:prstGeom>
          <a:noFill/>
          <a:ln w="9525">
            <a:noFill/>
            <a:miter lim="800000"/>
            <a:headEnd/>
            <a:tailEnd/>
          </a:ln>
          <a:effectLst/>
        </p:spPr>
        <p:txBody>
          <a:bodyPr wrap="none" lIns="92075" tIns="46038" rIns="92075" bIns="46038">
            <a:spAutoFit/>
          </a:bodyPr>
          <a:lstStyle/>
          <a:p>
            <a:pPr eaLnBrk="0" hangingPunct="0"/>
            <a:r>
              <a:rPr lang="en-US" sz="2400">
                <a:latin typeface="Times New Roman" charset="0"/>
              </a:rPr>
              <a:t>Kernel</a:t>
            </a:r>
          </a:p>
        </p:txBody>
      </p:sp>
      <p:pic>
        <p:nvPicPr>
          <p:cNvPr id="326" name="Picture 5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7356" y="2012157"/>
            <a:ext cx="444500" cy="520700"/>
          </a:xfrm>
          <a:prstGeom prst="rect">
            <a:avLst/>
          </a:prstGeom>
          <a:noFill/>
        </p:spPr>
      </p:pic>
      <p:pic>
        <p:nvPicPr>
          <p:cNvPr id="327" name="Picture 5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9756" y="2164557"/>
            <a:ext cx="444500" cy="520700"/>
          </a:xfrm>
          <a:prstGeom prst="rect">
            <a:avLst/>
          </a:prstGeom>
          <a:noFill/>
        </p:spPr>
      </p:pic>
      <p:pic>
        <p:nvPicPr>
          <p:cNvPr id="328" name="Picture 5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156" y="2316957"/>
            <a:ext cx="444500" cy="520700"/>
          </a:xfrm>
          <a:prstGeom prst="rect">
            <a:avLst/>
          </a:prstGeom>
          <a:noFill/>
        </p:spPr>
      </p:pic>
      <p:pic>
        <p:nvPicPr>
          <p:cNvPr id="329" name="Picture 5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4556" y="2469357"/>
            <a:ext cx="444500" cy="520700"/>
          </a:xfrm>
          <a:prstGeom prst="rect">
            <a:avLst/>
          </a:prstGeom>
          <a:noFill/>
        </p:spPr>
      </p:pic>
      <p:pic>
        <p:nvPicPr>
          <p:cNvPr id="330" name="Picture 5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6956" y="2621757"/>
            <a:ext cx="444500" cy="520700"/>
          </a:xfrm>
          <a:prstGeom prst="rect">
            <a:avLst/>
          </a:prstGeom>
          <a:noFill/>
        </p:spPr>
      </p:pic>
      <p:pic>
        <p:nvPicPr>
          <p:cNvPr id="331" name="Picture 5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356" y="2774157"/>
            <a:ext cx="444500" cy="520700"/>
          </a:xfrm>
          <a:prstGeom prst="rect">
            <a:avLst/>
          </a:prstGeom>
          <a:noFill/>
        </p:spPr>
      </p:pic>
      <p:pic>
        <p:nvPicPr>
          <p:cNvPr id="332" name="Picture 595"/>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56756" y="1593057"/>
            <a:ext cx="706438" cy="633412"/>
          </a:xfrm>
          <a:prstGeom prst="rect">
            <a:avLst/>
          </a:prstGeom>
          <a:noFill/>
          <a:ln w="9525">
            <a:noFill/>
            <a:miter lim="800000"/>
            <a:headEnd/>
            <a:tailEnd/>
          </a:ln>
          <a:effectLst/>
        </p:spPr>
      </p:pic>
      <p:pic>
        <p:nvPicPr>
          <p:cNvPr id="333" name="Picture 599"/>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3531" y="2253457"/>
            <a:ext cx="706438" cy="633412"/>
          </a:xfrm>
          <a:prstGeom prst="rect">
            <a:avLst/>
          </a:prstGeom>
          <a:noFill/>
          <a:ln w="9525">
            <a:noFill/>
            <a:miter lim="800000"/>
            <a:headEnd/>
            <a:tailEnd/>
          </a:ln>
          <a:effectLst/>
        </p:spPr>
      </p:pic>
      <p:pic>
        <p:nvPicPr>
          <p:cNvPr id="334" name="Picture 600"/>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50306" y="2915444"/>
            <a:ext cx="706438" cy="633413"/>
          </a:xfrm>
          <a:prstGeom prst="rect">
            <a:avLst/>
          </a:prstGeom>
          <a:noFill/>
          <a:ln w="9525">
            <a:noFill/>
            <a:miter lim="800000"/>
            <a:headEnd/>
            <a:tailEnd/>
          </a:ln>
          <a:effectLst/>
        </p:spPr>
      </p:pic>
      <p:pic>
        <p:nvPicPr>
          <p:cNvPr id="335" name="Picture 6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4844" y="2134394"/>
            <a:ext cx="1211262" cy="1185863"/>
          </a:xfrm>
          <a:prstGeom prst="rect">
            <a:avLst/>
          </a:prstGeom>
          <a:noFill/>
        </p:spPr>
      </p:pic>
      <p:sp>
        <p:nvSpPr>
          <p:cNvPr id="336" name="Rectangle 612"/>
          <p:cNvSpPr>
            <a:spLocks noChangeArrowheads="1"/>
          </p:cNvSpPr>
          <p:nvPr/>
        </p:nvSpPr>
        <p:spPr bwMode="auto">
          <a:xfrm>
            <a:off x="5812631" y="1977232"/>
            <a:ext cx="1004888" cy="300037"/>
          </a:xfrm>
          <a:prstGeom prst="rect">
            <a:avLst/>
          </a:prstGeom>
          <a:noFill/>
          <a:ln w="9525">
            <a:noFill/>
            <a:miter lim="800000"/>
            <a:headEnd/>
            <a:tailEnd/>
          </a:ln>
          <a:effectLst/>
        </p:spPr>
        <p:txBody>
          <a:bodyPr lIns="79375" tIns="39688" rIns="79375" bIns="39688">
            <a:spAutoFit/>
          </a:bodyPr>
          <a:lstStyle/>
          <a:p>
            <a:pPr algn="ctr" defTabSz="733425" eaLnBrk="0" hangingPunct="0">
              <a:lnSpc>
                <a:spcPct val="90000"/>
              </a:lnSpc>
            </a:pPr>
            <a:r>
              <a:rPr lang="en-US" sz="1600" b="1">
                <a:solidFill>
                  <a:schemeClr val="accent2"/>
                </a:solidFill>
              </a:rPr>
              <a:t>Engine 1</a:t>
            </a:r>
          </a:p>
        </p:txBody>
      </p:sp>
      <p:sp>
        <p:nvSpPr>
          <p:cNvPr id="337" name="Rectangle 614"/>
          <p:cNvSpPr>
            <a:spLocks noChangeArrowheads="1"/>
          </p:cNvSpPr>
          <p:nvPr/>
        </p:nvSpPr>
        <p:spPr bwMode="auto">
          <a:xfrm>
            <a:off x="5804694" y="2282032"/>
            <a:ext cx="1055687" cy="887412"/>
          </a:xfrm>
          <a:prstGeom prst="rect">
            <a:avLst/>
          </a:prstGeom>
          <a:solidFill>
            <a:schemeClr val="tx2">
              <a:alpha val="30000"/>
            </a:schemeClr>
          </a:solidFill>
          <a:ln w="12700">
            <a:noFill/>
            <a:miter lim="800000"/>
            <a:headEnd/>
            <a:tailEnd/>
          </a:ln>
          <a:effectLst/>
        </p:spPr>
        <p:txBody>
          <a:bodyPr wrap="none" anchor="ctr"/>
          <a:lstStyle/>
          <a:p>
            <a:endParaRPr lang="en-US"/>
          </a:p>
        </p:txBody>
      </p:sp>
      <p:sp>
        <p:nvSpPr>
          <p:cNvPr id="338" name="Rectangle 615"/>
          <p:cNvSpPr>
            <a:spLocks noChangeArrowheads="1"/>
          </p:cNvSpPr>
          <p:nvPr/>
        </p:nvSpPr>
        <p:spPr bwMode="auto">
          <a:xfrm>
            <a:off x="5806281" y="2318544"/>
            <a:ext cx="1039813" cy="352425"/>
          </a:xfrm>
          <a:prstGeom prst="rect">
            <a:avLst/>
          </a:prstGeom>
          <a:noFill/>
          <a:ln w="9525">
            <a:noFill/>
            <a:miter lim="800000"/>
            <a:headEnd/>
            <a:tailEnd/>
          </a:ln>
          <a:effectLst/>
        </p:spPr>
        <p:txBody>
          <a:bodyPr wrap="none" lIns="79375" tIns="39688" rIns="79375" bIns="39688">
            <a:spAutoFit/>
          </a:bodyPr>
          <a:lstStyle/>
          <a:p>
            <a:pPr defTabSz="733425" eaLnBrk="0" hangingPunct="0">
              <a:lnSpc>
                <a:spcPct val="90000"/>
              </a:lnSpc>
            </a:pPr>
            <a:r>
              <a:rPr lang="en-US" sz="1000">
                <a:solidFill>
                  <a:srgbClr val="FFFF00"/>
                </a:solidFill>
              </a:rPr>
              <a:t>Registers</a:t>
            </a:r>
          </a:p>
          <a:p>
            <a:pPr defTabSz="733425" eaLnBrk="0" hangingPunct="0">
              <a:lnSpc>
                <a:spcPct val="90000"/>
              </a:lnSpc>
            </a:pPr>
            <a:r>
              <a:rPr lang="en-US" sz="1000">
                <a:solidFill>
                  <a:srgbClr val="FFFF00"/>
                </a:solidFill>
              </a:rPr>
              <a:t>File Descriptors</a:t>
            </a:r>
          </a:p>
        </p:txBody>
      </p:sp>
      <p:sp>
        <p:nvSpPr>
          <p:cNvPr id="339" name="Rectangle 616"/>
          <p:cNvSpPr>
            <a:spLocks noChangeArrowheads="1"/>
          </p:cNvSpPr>
          <p:nvPr/>
        </p:nvSpPr>
        <p:spPr bwMode="auto">
          <a:xfrm>
            <a:off x="6044406" y="2969419"/>
            <a:ext cx="628650" cy="215900"/>
          </a:xfrm>
          <a:prstGeom prst="rect">
            <a:avLst/>
          </a:prstGeom>
          <a:noFill/>
          <a:ln w="9525">
            <a:noFill/>
            <a:miter lim="800000"/>
            <a:headEnd/>
            <a:tailEnd/>
          </a:ln>
          <a:effectLst/>
        </p:spPr>
        <p:txBody>
          <a:bodyPr wrap="none" lIns="79375" tIns="39688" rIns="79375" bIns="39688">
            <a:spAutoFit/>
          </a:bodyPr>
          <a:lstStyle/>
          <a:p>
            <a:pPr defTabSz="733425" eaLnBrk="0" hangingPunct="0">
              <a:lnSpc>
                <a:spcPct val="90000"/>
              </a:lnSpc>
            </a:pPr>
            <a:r>
              <a:rPr lang="en-US" sz="1000">
                <a:solidFill>
                  <a:srgbClr val="FFFF00"/>
                </a:solidFill>
              </a:rPr>
              <a:t>Running</a:t>
            </a:r>
          </a:p>
        </p:txBody>
      </p:sp>
      <p:sp>
        <p:nvSpPr>
          <p:cNvPr id="340" name="AutoShape 617"/>
          <p:cNvSpPr>
            <a:spLocks noChangeArrowheads="1"/>
          </p:cNvSpPr>
          <p:nvPr/>
        </p:nvSpPr>
        <p:spPr bwMode="auto">
          <a:xfrm>
            <a:off x="6160294" y="2620169"/>
            <a:ext cx="384175" cy="355600"/>
          </a:xfrm>
          <a:prstGeom prst="triangle">
            <a:avLst>
              <a:gd name="adj" fmla="val 49958"/>
            </a:avLst>
          </a:prstGeom>
          <a:solidFill>
            <a:srgbClr val="FFFF66"/>
          </a:solidFill>
          <a:ln w="12700">
            <a:solidFill>
              <a:schemeClr val="accent2"/>
            </a:solidFill>
            <a:miter lim="800000"/>
            <a:headEnd/>
            <a:tailEnd/>
          </a:ln>
          <a:effectLst/>
        </p:spPr>
        <p:txBody>
          <a:bodyPr wrap="none" anchor="ctr"/>
          <a:lstStyle/>
          <a:p>
            <a:pPr algn="ctr"/>
            <a:r>
              <a:rPr lang="en-US"/>
              <a:t>5</a:t>
            </a:r>
          </a:p>
        </p:txBody>
      </p:sp>
      <p:pic>
        <p:nvPicPr>
          <p:cNvPr id="341" name="Picture 6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6356" y="2134394"/>
            <a:ext cx="1211263" cy="1185863"/>
          </a:xfrm>
          <a:prstGeom prst="rect">
            <a:avLst/>
          </a:prstGeom>
          <a:noFill/>
        </p:spPr>
      </p:pic>
      <p:sp>
        <p:nvSpPr>
          <p:cNvPr id="342" name="Rectangle 620"/>
          <p:cNvSpPr>
            <a:spLocks noChangeArrowheads="1"/>
          </p:cNvSpPr>
          <p:nvPr/>
        </p:nvSpPr>
        <p:spPr bwMode="auto">
          <a:xfrm>
            <a:off x="7735094" y="1977232"/>
            <a:ext cx="1087437" cy="300037"/>
          </a:xfrm>
          <a:prstGeom prst="rect">
            <a:avLst/>
          </a:prstGeom>
          <a:noFill/>
          <a:ln w="9525">
            <a:noFill/>
            <a:miter lim="800000"/>
            <a:headEnd/>
            <a:tailEnd/>
          </a:ln>
          <a:effectLst/>
        </p:spPr>
        <p:txBody>
          <a:bodyPr lIns="79375" tIns="39688" rIns="79375" bIns="39688">
            <a:spAutoFit/>
          </a:bodyPr>
          <a:lstStyle/>
          <a:p>
            <a:pPr algn="ctr" defTabSz="733425" eaLnBrk="0" hangingPunct="0">
              <a:lnSpc>
                <a:spcPct val="90000"/>
              </a:lnSpc>
            </a:pPr>
            <a:r>
              <a:rPr lang="en-US" sz="1600" b="1">
                <a:solidFill>
                  <a:schemeClr val="accent2"/>
                </a:solidFill>
              </a:rPr>
              <a:t>Engine N</a:t>
            </a:r>
          </a:p>
        </p:txBody>
      </p:sp>
      <p:sp>
        <p:nvSpPr>
          <p:cNvPr id="343" name="Rectangle 622"/>
          <p:cNvSpPr>
            <a:spLocks noChangeArrowheads="1"/>
          </p:cNvSpPr>
          <p:nvPr/>
        </p:nvSpPr>
        <p:spPr bwMode="auto">
          <a:xfrm>
            <a:off x="7746206" y="2282032"/>
            <a:ext cx="1055688" cy="887412"/>
          </a:xfrm>
          <a:prstGeom prst="rect">
            <a:avLst/>
          </a:prstGeom>
          <a:solidFill>
            <a:schemeClr val="tx2">
              <a:alpha val="30000"/>
            </a:schemeClr>
          </a:solidFill>
          <a:ln w="12700">
            <a:noFill/>
            <a:miter lim="800000"/>
            <a:headEnd/>
            <a:tailEnd/>
          </a:ln>
          <a:effectLst/>
        </p:spPr>
        <p:txBody>
          <a:bodyPr wrap="none" anchor="ctr"/>
          <a:lstStyle/>
          <a:p>
            <a:endParaRPr lang="en-US"/>
          </a:p>
        </p:txBody>
      </p:sp>
      <p:sp>
        <p:nvSpPr>
          <p:cNvPr id="344" name="Rectangle 623"/>
          <p:cNvSpPr>
            <a:spLocks noChangeArrowheads="1"/>
          </p:cNvSpPr>
          <p:nvPr/>
        </p:nvSpPr>
        <p:spPr bwMode="auto">
          <a:xfrm>
            <a:off x="7747794" y="2318544"/>
            <a:ext cx="1039812" cy="352425"/>
          </a:xfrm>
          <a:prstGeom prst="rect">
            <a:avLst/>
          </a:prstGeom>
          <a:noFill/>
          <a:ln w="9525">
            <a:noFill/>
            <a:miter lim="800000"/>
            <a:headEnd/>
            <a:tailEnd/>
          </a:ln>
          <a:effectLst/>
        </p:spPr>
        <p:txBody>
          <a:bodyPr wrap="none" lIns="79375" tIns="39688" rIns="79375" bIns="39688">
            <a:spAutoFit/>
          </a:bodyPr>
          <a:lstStyle/>
          <a:p>
            <a:pPr defTabSz="733425" eaLnBrk="0" hangingPunct="0">
              <a:lnSpc>
                <a:spcPct val="90000"/>
              </a:lnSpc>
            </a:pPr>
            <a:r>
              <a:rPr lang="en-US" sz="1000">
                <a:solidFill>
                  <a:srgbClr val="FFFF00"/>
                </a:solidFill>
              </a:rPr>
              <a:t>Registers</a:t>
            </a:r>
          </a:p>
          <a:p>
            <a:pPr defTabSz="733425" eaLnBrk="0" hangingPunct="0">
              <a:lnSpc>
                <a:spcPct val="90000"/>
              </a:lnSpc>
            </a:pPr>
            <a:r>
              <a:rPr lang="en-US" sz="1000">
                <a:solidFill>
                  <a:srgbClr val="FFFF00"/>
                </a:solidFill>
              </a:rPr>
              <a:t>File Descriptors</a:t>
            </a:r>
          </a:p>
        </p:txBody>
      </p:sp>
      <p:sp>
        <p:nvSpPr>
          <p:cNvPr id="345" name="Rectangle 624"/>
          <p:cNvSpPr>
            <a:spLocks noChangeArrowheads="1"/>
          </p:cNvSpPr>
          <p:nvPr/>
        </p:nvSpPr>
        <p:spPr bwMode="auto">
          <a:xfrm>
            <a:off x="7985919" y="2969419"/>
            <a:ext cx="628650" cy="215900"/>
          </a:xfrm>
          <a:prstGeom prst="rect">
            <a:avLst/>
          </a:prstGeom>
          <a:noFill/>
          <a:ln w="9525">
            <a:noFill/>
            <a:miter lim="800000"/>
            <a:headEnd/>
            <a:tailEnd/>
          </a:ln>
          <a:effectLst/>
        </p:spPr>
        <p:txBody>
          <a:bodyPr wrap="none" lIns="79375" tIns="39688" rIns="79375" bIns="39688">
            <a:spAutoFit/>
          </a:bodyPr>
          <a:lstStyle/>
          <a:p>
            <a:pPr defTabSz="733425" eaLnBrk="0" hangingPunct="0">
              <a:lnSpc>
                <a:spcPct val="90000"/>
              </a:lnSpc>
            </a:pPr>
            <a:r>
              <a:rPr lang="en-US" sz="1000">
                <a:solidFill>
                  <a:srgbClr val="FFFF00"/>
                </a:solidFill>
              </a:rPr>
              <a:t>Running</a:t>
            </a:r>
          </a:p>
        </p:txBody>
      </p:sp>
      <p:sp>
        <p:nvSpPr>
          <p:cNvPr id="346" name="AutoShape 625"/>
          <p:cNvSpPr>
            <a:spLocks noChangeArrowheads="1"/>
          </p:cNvSpPr>
          <p:nvPr/>
        </p:nvSpPr>
        <p:spPr bwMode="auto">
          <a:xfrm>
            <a:off x="8101806" y="2620169"/>
            <a:ext cx="384175" cy="355600"/>
          </a:xfrm>
          <a:prstGeom prst="triangle">
            <a:avLst>
              <a:gd name="adj" fmla="val 49958"/>
            </a:avLst>
          </a:prstGeom>
          <a:solidFill>
            <a:srgbClr val="FFFF66"/>
          </a:solidFill>
          <a:ln w="12700">
            <a:solidFill>
              <a:schemeClr val="accent2"/>
            </a:solidFill>
            <a:miter lim="800000"/>
            <a:headEnd/>
            <a:tailEnd/>
          </a:ln>
          <a:effectLst/>
        </p:spPr>
        <p:txBody>
          <a:bodyPr wrap="none" anchor="ctr"/>
          <a:lstStyle/>
          <a:p>
            <a:pPr algn="ctr"/>
            <a:r>
              <a:rPr lang="en-US"/>
              <a:t>1</a:t>
            </a:r>
          </a:p>
        </p:txBody>
      </p:sp>
      <p:sp>
        <p:nvSpPr>
          <p:cNvPr id="347" name="Rectangle 629"/>
          <p:cNvSpPr>
            <a:spLocks noChangeArrowheads="1"/>
          </p:cNvSpPr>
          <p:nvPr/>
        </p:nvSpPr>
        <p:spPr bwMode="auto">
          <a:xfrm>
            <a:off x="7055644" y="2520157"/>
            <a:ext cx="533400" cy="300037"/>
          </a:xfrm>
          <a:prstGeom prst="rect">
            <a:avLst/>
          </a:prstGeom>
          <a:noFill/>
          <a:ln w="9525">
            <a:noFill/>
            <a:miter lim="800000"/>
            <a:headEnd/>
            <a:tailEnd/>
          </a:ln>
          <a:effectLst/>
        </p:spPr>
        <p:txBody>
          <a:bodyPr lIns="79375" tIns="39688" rIns="79375" bIns="39688">
            <a:spAutoFit/>
          </a:bodyPr>
          <a:lstStyle/>
          <a:p>
            <a:pPr algn="ctr" defTabSz="733425" eaLnBrk="0" hangingPunct="0">
              <a:lnSpc>
                <a:spcPct val="90000"/>
              </a:lnSpc>
            </a:pPr>
            <a:r>
              <a:rPr lang="en-US" sz="1600" b="1">
                <a:solidFill>
                  <a:schemeClr val="accent2"/>
                </a:solidFill>
              </a:rPr>
              <a:t>…</a:t>
            </a:r>
          </a:p>
        </p:txBody>
      </p:sp>
      <p:grpSp>
        <p:nvGrpSpPr>
          <p:cNvPr id="348" name="Group 647"/>
          <p:cNvGrpSpPr>
            <a:grpSpLocks/>
          </p:cNvGrpSpPr>
          <p:nvPr/>
        </p:nvGrpSpPr>
        <p:grpSpPr bwMode="auto">
          <a:xfrm>
            <a:off x="5928519" y="4421982"/>
            <a:ext cx="1198562" cy="244475"/>
            <a:chOff x="2688" y="2801"/>
            <a:chExt cx="755" cy="154"/>
          </a:xfrm>
        </p:grpSpPr>
        <p:sp>
          <p:nvSpPr>
            <p:cNvPr id="349" name="Line 198"/>
            <p:cNvSpPr>
              <a:spLocks noChangeShapeType="1"/>
            </p:cNvSpPr>
            <p:nvPr/>
          </p:nvSpPr>
          <p:spPr bwMode="auto">
            <a:xfrm>
              <a:off x="2688" y="2877"/>
              <a:ext cx="527" cy="0"/>
            </a:xfrm>
            <a:prstGeom prst="line">
              <a:avLst/>
            </a:prstGeom>
            <a:noFill/>
            <a:ln w="12700">
              <a:solidFill>
                <a:srgbClr val="FFFF00"/>
              </a:solidFill>
              <a:round/>
              <a:headEnd type="none" w="sm" len="sm"/>
              <a:tailEnd type="none" w="sm" len="sm"/>
            </a:ln>
            <a:effectLst/>
          </p:spPr>
          <p:txBody>
            <a:bodyPr/>
            <a:lstStyle/>
            <a:p>
              <a:endParaRPr lang="en-US"/>
            </a:p>
          </p:txBody>
        </p:sp>
        <p:sp>
          <p:nvSpPr>
            <p:cNvPr id="350" name="Line 199"/>
            <p:cNvSpPr>
              <a:spLocks noChangeShapeType="1"/>
            </p:cNvSpPr>
            <p:nvPr/>
          </p:nvSpPr>
          <p:spPr bwMode="auto">
            <a:xfrm>
              <a:off x="3215" y="2833"/>
              <a:ext cx="0" cy="92"/>
            </a:xfrm>
            <a:prstGeom prst="line">
              <a:avLst/>
            </a:prstGeom>
            <a:noFill/>
            <a:ln w="12700">
              <a:solidFill>
                <a:srgbClr val="FFFF00"/>
              </a:solidFill>
              <a:round/>
              <a:headEnd type="none" w="sm" len="sm"/>
              <a:tailEnd type="none" w="sm" len="sm"/>
            </a:ln>
            <a:effectLst/>
          </p:spPr>
          <p:txBody>
            <a:bodyPr/>
            <a:lstStyle/>
            <a:p>
              <a:endParaRPr lang="en-US"/>
            </a:p>
          </p:txBody>
        </p:sp>
        <p:sp>
          <p:nvSpPr>
            <p:cNvPr id="351" name="Text Box 646"/>
            <p:cNvSpPr txBox="1">
              <a:spLocks noChangeArrowheads="1"/>
            </p:cNvSpPr>
            <p:nvPr/>
          </p:nvSpPr>
          <p:spPr bwMode="auto">
            <a:xfrm>
              <a:off x="3172" y="2801"/>
              <a:ext cx="271" cy="154"/>
            </a:xfrm>
            <a:prstGeom prst="rect">
              <a:avLst/>
            </a:prstGeom>
            <a:noFill/>
            <a:ln w="9525">
              <a:noFill/>
              <a:miter lim="800000"/>
              <a:headEnd/>
              <a:tailEnd/>
            </a:ln>
            <a:effectLst/>
          </p:spPr>
          <p:txBody>
            <a:bodyPr>
              <a:spAutoFit/>
            </a:bodyPr>
            <a:lstStyle/>
            <a:p>
              <a:r>
                <a:rPr lang="en-US" sz="1000">
                  <a:solidFill>
                    <a:srgbClr val="FFFF66"/>
                  </a:solidFill>
                </a:rPr>
                <a:t>EC1</a:t>
              </a:r>
            </a:p>
          </p:txBody>
        </p:sp>
      </p:grpSp>
      <p:grpSp>
        <p:nvGrpSpPr>
          <p:cNvPr id="352" name="Group 648"/>
          <p:cNvGrpSpPr>
            <a:grpSpLocks/>
          </p:cNvGrpSpPr>
          <p:nvPr/>
        </p:nvGrpSpPr>
        <p:grpSpPr bwMode="auto">
          <a:xfrm>
            <a:off x="5930106" y="4901407"/>
            <a:ext cx="1198563" cy="244475"/>
            <a:chOff x="2688" y="2801"/>
            <a:chExt cx="755" cy="154"/>
          </a:xfrm>
        </p:grpSpPr>
        <p:sp>
          <p:nvSpPr>
            <p:cNvPr id="353" name="Line 649"/>
            <p:cNvSpPr>
              <a:spLocks noChangeShapeType="1"/>
            </p:cNvSpPr>
            <p:nvPr/>
          </p:nvSpPr>
          <p:spPr bwMode="auto">
            <a:xfrm>
              <a:off x="2688" y="2877"/>
              <a:ext cx="527" cy="0"/>
            </a:xfrm>
            <a:prstGeom prst="line">
              <a:avLst/>
            </a:prstGeom>
            <a:noFill/>
            <a:ln w="12700">
              <a:solidFill>
                <a:srgbClr val="FFFF00"/>
              </a:solidFill>
              <a:round/>
              <a:headEnd type="none" w="sm" len="sm"/>
              <a:tailEnd type="none" w="sm" len="sm"/>
            </a:ln>
            <a:effectLst/>
          </p:spPr>
          <p:txBody>
            <a:bodyPr/>
            <a:lstStyle/>
            <a:p>
              <a:endParaRPr lang="en-US"/>
            </a:p>
          </p:txBody>
        </p:sp>
        <p:sp>
          <p:nvSpPr>
            <p:cNvPr id="354" name="Line 650"/>
            <p:cNvSpPr>
              <a:spLocks noChangeShapeType="1"/>
            </p:cNvSpPr>
            <p:nvPr/>
          </p:nvSpPr>
          <p:spPr bwMode="auto">
            <a:xfrm>
              <a:off x="3215" y="2833"/>
              <a:ext cx="0" cy="92"/>
            </a:xfrm>
            <a:prstGeom prst="line">
              <a:avLst/>
            </a:prstGeom>
            <a:noFill/>
            <a:ln w="12700">
              <a:solidFill>
                <a:srgbClr val="FFFF00"/>
              </a:solidFill>
              <a:round/>
              <a:headEnd type="none" w="sm" len="sm"/>
              <a:tailEnd type="none" w="sm" len="sm"/>
            </a:ln>
            <a:effectLst/>
          </p:spPr>
          <p:txBody>
            <a:bodyPr/>
            <a:lstStyle/>
            <a:p>
              <a:endParaRPr lang="en-US"/>
            </a:p>
          </p:txBody>
        </p:sp>
        <p:sp>
          <p:nvSpPr>
            <p:cNvPr id="355" name="Text Box 651"/>
            <p:cNvSpPr txBox="1">
              <a:spLocks noChangeArrowheads="1"/>
            </p:cNvSpPr>
            <p:nvPr/>
          </p:nvSpPr>
          <p:spPr bwMode="auto">
            <a:xfrm>
              <a:off x="3172" y="2801"/>
              <a:ext cx="271" cy="154"/>
            </a:xfrm>
            <a:prstGeom prst="rect">
              <a:avLst/>
            </a:prstGeom>
            <a:noFill/>
            <a:ln w="9525">
              <a:noFill/>
              <a:miter lim="800000"/>
              <a:headEnd/>
              <a:tailEnd/>
            </a:ln>
            <a:effectLst/>
          </p:spPr>
          <p:txBody>
            <a:bodyPr>
              <a:spAutoFit/>
            </a:bodyPr>
            <a:lstStyle/>
            <a:p>
              <a:r>
                <a:rPr lang="en-US" sz="1000">
                  <a:solidFill>
                    <a:srgbClr val="FFFF66"/>
                  </a:solidFill>
                </a:rPr>
                <a:t>EC2</a:t>
              </a:r>
            </a:p>
          </p:txBody>
        </p:sp>
      </p:grpSp>
      <p:grpSp>
        <p:nvGrpSpPr>
          <p:cNvPr id="356" name="Group 652"/>
          <p:cNvGrpSpPr>
            <a:grpSpLocks/>
          </p:cNvGrpSpPr>
          <p:nvPr/>
        </p:nvGrpSpPr>
        <p:grpSpPr bwMode="auto">
          <a:xfrm>
            <a:off x="5931694" y="5380832"/>
            <a:ext cx="1198562" cy="244475"/>
            <a:chOff x="2688" y="2801"/>
            <a:chExt cx="755" cy="154"/>
          </a:xfrm>
        </p:grpSpPr>
        <p:sp>
          <p:nvSpPr>
            <p:cNvPr id="357" name="Line 653"/>
            <p:cNvSpPr>
              <a:spLocks noChangeShapeType="1"/>
            </p:cNvSpPr>
            <p:nvPr/>
          </p:nvSpPr>
          <p:spPr bwMode="auto">
            <a:xfrm>
              <a:off x="2688" y="2877"/>
              <a:ext cx="527" cy="0"/>
            </a:xfrm>
            <a:prstGeom prst="line">
              <a:avLst/>
            </a:prstGeom>
            <a:noFill/>
            <a:ln w="12700">
              <a:solidFill>
                <a:srgbClr val="FFFF00"/>
              </a:solidFill>
              <a:round/>
              <a:headEnd type="none" w="sm" len="sm"/>
              <a:tailEnd type="none" w="sm" len="sm"/>
            </a:ln>
            <a:effectLst/>
          </p:spPr>
          <p:txBody>
            <a:bodyPr/>
            <a:lstStyle/>
            <a:p>
              <a:endParaRPr lang="en-US"/>
            </a:p>
          </p:txBody>
        </p:sp>
        <p:sp>
          <p:nvSpPr>
            <p:cNvPr id="358" name="Line 654"/>
            <p:cNvSpPr>
              <a:spLocks noChangeShapeType="1"/>
            </p:cNvSpPr>
            <p:nvPr/>
          </p:nvSpPr>
          <p:spPr bwMode="auto">
            <a:xfrm>
              <a:off x="3215" y="2833"/>
              <a:ext cx="0" cy="92"/>
            </a:xfrm>
            <a:prstGeom prst="line">
              <a:avLst/>
            </a:prstGeom>
            <a:noFill/>
            <a:ln w="12700">
              <a:solidFill>
                <a:srgbClr val="FFFF00"/>
              </a:solidFill>
              <a:round/>
              <a:headEnd type="none" w="sm" len="sm"/>
              <a:tailEnd type="none" w="sm" len="sm"/>
            </a:ln>
            <a:effectLst/>
          </p:spPr>
          <p:txBody>
            <a:bodyPr/>
            <a:lstStyle/>
            <a:p>
              <a:endParaRPr lang="en-US"/>
            </a:p>
          </p:txBody>
        </p:sp>
        <p:sp>
          <p:nvSpPr>
            <p:cNvPr id="359" name="Text Box 655"/>
            <p:cNvSpPr txBox="1">
              <a:spLocks noChangeArrowheads="1"/>
            </p:cNvSpPr>
            <p:nvPr/>
          </p:nvSpPr>
          <p:spPr bwMode="auto">
            <a:xfrm>
              <a:off x="3172" y="2801"/>
              <a:ext cx="271" cy="154"/>
            </a:xfrm>
            <a:prstGeom prst="rect">
              <a:avLst/>
            </a:prstGeom>
            <a:noFill/>
            <a:ln w="9525">
              <a:noFill/>
              <a:miter lim="800000"/>
              <a:headEnd/>
              <a:tailEnd/>
            </a:ln>
            <a:effectLst/>
          </p:spPr>
          <p:txBody>
            <a:bodyPr>
              <a:spAutoFit/>
            </a:bodyPr>
            <a:lstStyle/>
            <a:p>
              <a:r>
                <a:rPr lang="en-US" sz="1000">
                  <a:solidFill>
                    <a:srgbClr val="FFFF66"/>
                  </a:solidFill>
                </a:rPr>
                <a:t>EC2</a:t>
              </a:r>
            </a:p>
          </p:txBody>
        </p:sp>
      </p:grpSp>
      <p:grpSp>
        <p:nvGrpSpPr>
          <p:cNvPr id="360" name="Group 656"/>
          <p:cNvGrpSpPr>
            <a:grpSpLocks/>
          </p:cNvGrpSpPr>
          <p:nvPr/>
        </p:nvGrpSpPr>
        <p:grpSpPr bwMode="auto">
          <a:xfrm>
            <a:off x="5939631" y="5860257"/>
            <a:ext cx="1198563" cy="244475"/>
            <a:chOff x="2688" y="2801"/>
            <a:chExt cx="755" cy="154"/>
          </a:xfrm>
        </p:grpSpPr>
        <p:sp>
          <p:nvSpPr>
            <p:cNvPr id="361" name="Line 657"/>
            <p:cNvSpPr>
              <a:spLocks noChangeShapeType="1"/>
            </p:cNvSpPr>
            <p:nvPr/>
          </p:nvSpPr>
          <p:spPr bwMode="auto">
            <a:xfrm>
              <a:off x="2688" y="2877"/>
              <a:ext cx="527" cy="0"/>
            </a:xfrm>
            <a:prstGeom prst="line">
              <a:avLst/>
            </a:prstGeom>
            <a:noFill/>
            <a:ln w="12700">
              <a:solidFill>
                <a:srgbClr val="FFFF00"/>
              </a:solidFill>
              <a:round/>
              <a:headEnd type="none" w="sm" len="sm"/>
              <a:tailEnd type="none" w="sm" len="sm"/>
            </a:ln>
            <a:effectLst/>
          </p:spPr>
          <p:txBody>
            <a:bodyPr/>
            <a:lstStyle/>
            <a:p>
              <a:endParaRPr lang="en-US"/>
            </a:p>
          </p:txBody>
        </p:sp>
        <p:sp>
          <p:nvSpPr>
            <p:cNvPr id="362" name="Line 658"/>
            <p:cNvSpPr>
              <a:spLocks noChangeShapeType="1"/>
            </p:cNvSpPr>
            <p:nvPr/>
          </p:nvSpPr>
          <p:spPr bwMode="auto">
            <a:xfrm>
              <a:off x="3215" y="2833"/>
              <a:ext cx="0" cy="92"/>
            </a:xfrm>
            <a:prstGeom prst="line">
              <a:avLst/>
            </a:prstGeom>
            <a:noFill/>
            <a:ln w="12700">
              <a:solidFill>
                <a:srgbClr val="FFFF00"/>
              </a:solidFill>
              <a:round/>
              <a:headEnd type="none" w="sm" len="sm"/>
              <a:tailEnd type="none" w="sm" len="sm"/>
            </a:ln>
            <a:effectLst/>
          </p:spPr>
          <p:txBody>
            <a:bodyPr/>
            <a:lstStyle/>
            <a:p>
              <a:endParaRPr lang="en-US"/>
            </a:p>
          </p:txBody>
        </p:sp>
        <p:sp>
          <p:nvSpPr>
            <p:cNvPr id="363" name="Text Box 659"/>
            <p:cNvSpPr txBox="1">
              <a:spLocks noChangeArrowheads="1"/>
            </p:cNvSpPr>
            <p:nvPr/>
          </p:nvSpPr>
          <p:spPr bwMode="auto">
            <a:xfrm>
              <a:off x="3172" y="2801"/>
              <a:ext cx="271" cy="154"/>
            </a:xfrm>
            <a:prstGeom prst="rect">
              <a:avLst/>
            </a:prstGeom>
            <a:noFill/>
            <a:ln w="9525">
              <a:noFill/>
              <a:miter lim="800000"/>
              <a:headEnd/>
              <a:tailEnd/>
            </a:ln>
            <a:effectLst/>
          </p:spPr>
          <p:txBody>
            <a:bodyPr>
              <a:spAutoFit/>
            </a:bodyPr>
            <a:lstStyle/>
            <a:p>
              <a:r>
                <a:rPr lang="en-US" sz="1000">
                  <a:solidFill>
                    <a:srgbClr val="FFFF66"/>
                  </a:solidFill>
                </a:rPr>
                <a:t>EC3</a:t>
              </a:r>
            </a:p>
          </p:txBody>
        </p:sp>
      </p:grpSp>
      <p:sp>
        <p:nvSpPr>
          <p:cNvPr id="364" name="AutoShape 643"/>
          <p:cNvSpPr>
            <a:spLocks noChangeArrowheads="1"/>
          </p:cNvSpPr>
          <p:nvPr/>
        </p:nvSpPr>
        <p:spPr bwMode="auto">
          <a:xfrm>
            <a:off x="5926931" y="4809332"/>
            <a:ext cx="384175" cy="355600"/>
          </a:xfrm>
          <a:prstGeom prst="triangle">
            <a:avLst>
              <a:gd name="adj" fmla="val 49958"/>
            </a:avLst>
          </a:prstGeom>
          <a:solidFill>
            <a:srgbClr val="FFFF66"/>
          </a:solidFill>
          <a:ln w="12700">
            <a:solidFill>
              <a:schemeClr val="accent2"/>
            </a:solidFill>
            <a:miter lim="800000"/>
            <a:headEnd/>
            <a:tailEnd/>
          </a:ln>
          <a:effectLst/>
        </p:spPr>
        <p:txBody>
          <a:bodyPr wrap="none" anchor="ctr"/>
          <a:lstStyle/>
          <a:p>
            <a:pPr algn="ctr"/>
            <a:r>
              <a:rPr lang="en-US"/>
              <a:t>6</a:t>
            </a:r>
          </a:p>
        </p:txBody>
      </p:sp>
      <p:sp>
        <p:nvSpPr>
          <p:cNvPr id="365" name="AutoShape 644"/>
          <p:cNvSpPr>
            <a:spLocks noChangeArrowheads="1"/>
          </p:cNvSpPr>
          <p:nvPr/>
        </p:nvSpPr>
        <p:spPr bwMode="auto">
          <a:xfrm>
            <a:off x="6349206" y="4812507"/>
            <a:ext cx="384175" cy="355600"/>
          </a:xfrm>
          <a:prstGeom prst="triangle">
            <a:avLst>
              <a:gd name="adj" fmla="val 49958"/>
            </a:avLst>
          </a:prstGeom>
          <a:solidFill>
            <a:srgbClr val="FFFF66"/>
          </a:solidFill>
          <a:ln w="12700">
            <a:solidFill>
              <a:schemeClr val="accent2"/>
            </a:solidFill>
            <a:miter lim="800000"/>
            <a:headEnd/>
            <a:tailEnd/>
          </a:ln>
          <a:effectLst/>
        </p:spPr>
        <p:txBody>
          <a:bodyPr wrap="none" anchor="ctr"/>
          <a:lstStyle/>
          <a:p>
            <a:pPr algn="ctr"/>
            <a:r>
              <a:rPr lang="en-US"/>
              <a:t>3</a:t>
            </a:r>
          </a:p>
        </p:txBody>
      </p:sp>
      <p:sp>
        <p:nvSpPr>
          <p:cNvPr id="366" name="AutoShape 660"/>
          <p:cNvSpPr>
            <a:spLocks noChangeArrowheads="1"/>
          </p:cNvSpPr>
          <p:nvPr/>
        </p:nvSpPr>
        <p:spPr bwMode="auto">
          <a:xfrm>
            <a:off x="7198519" y="4590257"/>
            <a:ext cx="384175" cy="355600"/>
          </a:xfrm>
          <a:prstGeom prst="triangle">
            <a:avLst>
              <a:gd name="adj" fmla="val 49958"/>
            </a:avLst>
          </a:prstGeom>
          <a:solidFill>
            <a:srgbClr val="FFFF66"/>
          </a:solidFill>
          <a:ln w="12700">
            <a:solidFill>
              <a:schemeClr val="accent2"/>
            </a:solidFill>
            <a:miter lim="800000"/>
            <a:headEnd/>
            <a:tailEnd/>
          </a:ln>
          <a:effectLst/>
        </p:spPr>
        <p:txBody>
          <a:bodyPr wrap="none" anchor="ctr"/>
          <a:lstStyle/>
          <a:p>
            <a:pPr algn="ctr"/>
            <a:r>
              <a:rPr lang="en-US" dirty="0"/>
              <a:t>4</a:t>
            </a:r>
          </a:p>
        </p:txBody>
      </p:sp>
      <p:sp>
        <p:nvSpPr>
          <p:cNvPr id="367" name="AutoShape 661"/>
          <p:cNvSpPr>
            <a:spLocks noChangeArrowheads="1"/>
          </p:cNvSpPr>
          <p:nvPr/>
        </p:nvSpPr>
        <p:spPr bwMode="auto">
          <a:xfrm>
            <a:off x="7193756" y="5049044"/>
            <a:ext cx="384175" cy="355600"/>
          </a:xfrm>
          <a:prstGeom prst="triangle">
            <a:avLst>
              <a:gd name="adj" fmla="val 49958"/>
            </a:avLst>
          </a:prstGeom>
          <a:solidFill>
            <a:srgbClr val="FFFF66"/>
          </a:solidFill>
          <a:ln w="12700">
            <a:solidFill>
              <a:schemeClr val="accent2"/>
            </a:solidFill>
            <a:miter lim="800000"/>
            <a:headEnd/>
            <a:tailEnd/>
          </a:ln>
          <a:effectLst/>
        </p:spPr>
        <p:txBody>
          <a:bodyPr wrap="none" anchor="ctr"/>
          <a:lstStyle/>
          <a:p>
            <a:pPr algn="ctr"/>
            <a:r>
              <a:rPr lang="en-US"/>
              <a:t>7</a:t>
            </a:r>
          </a:p>
        </p:txBody>
      </p:sp>
      <p:sp>
        <p:nvSpPr>
          <p:cNvPr id="368" name="AutoShape 662"/>
          <p:cNvSpPr>
            <a:spLocks noChangeArrowheads="1"/>
          </p:cNvSpPr>
          <p:nvPr/>
        </p:nvSpPr>
        <p:spPr bwMode="auto">
          <a:xfrm>
            <a:off x="7182644" y="5560219"/>
            <a:ext cx="384175" cy="355600"/>
          </a:xfrm>
          <a:prstGeom prst="triangle">
            <a:avLst>
              <a:gd name="adj" fmla="val 49958"/>
            </a:avLst>
          </a:prstGeom>
          <a:solidFill>
            <a:srgbClr val="FFFF66"/>
          </a:solidFill>
          <a:ln w="12700">
            <a:solidFill>
              <a:schemeClr val="accent2"/>
            </a:solidFill>
            <a:miter lim="800000"/>
            <a:headEnd/>
            <a:tailEnd/>
          </a:ln>
          <a:effectLst/>
        </p:spPr>
        <p:txBody>
          <a:bodyPr wrap="none" anchor="ctr"/>
          <a:lstStyle/>
          <a:p>
            <a:pPr algn="ctr"/>
            <a:r>
              <a:rPr lang="en-US"/>
              <a:t>8</a:t>
            </a:r>
          </a:p>
        </p:txBody>
      </p:sp>
      <p:sp>
        <p:nvSpPr>
          <p:cNvPr id="369" name="Freeform 664"/>
          <p:cNvSpPr>
            <a:spLocks/>
          </p:cNvSpPr>
          <p:nvPr/>
        </p:nvSpPr>
        <p:spPr bwMode="auto">
          <a:xfrm>
            <a:off x="8479631" y="5525294"/>
            <a:ext cx="669925" cy="71438"/>
          </a:xfrm>
          <a:custGeom>
            <a:avLst/>
            <a:gdLst/>
            <a:ahLst/>
            <a:cxnLst>
              <a:cxn ang="0">
                <a:pos x="0" y="0"/>
              </a:cxn>
              <a:cxn ang="0">
                <a:pos x="422" y="0"/>
              </a:cxn>
              <a:cxn ang="0">
                <a:pos x="422" y="45"/>
              </a:cxn>
            </a:cxnLst>
            <a:rect l="0" t="0" r="r" b="b"/>
            <a:pathLst>
              <a:path w="422" h="45">
                <a:moveTo>
                  <a:pt x="0" y="0"/>
                </a:moveTo>
                <a:lnTo>
                  <a:pt x="422" y="0"/>
                </a:lnTo>
                <a:lnTo>
                  <a:pt x="422" y="45"/>
                </a:lnTo>
              </a:path>
            </a:pathLst>
          </a:custGeom>
          <a:noFill/>
          <a:ln w="12700" cmpd="sng">
            <a:solidFill>
              <a:schemeClr val="tx1"/>
            </a:solidFill>
            <a:round/>
            <a:headEnd/>
            <a:tailEnd/>
          </a:ln>
          <a:effectLst/>
        </p:spPr>
        <p:txBody>
          <a:bodyPr/>
          <a:lstStyle/>
          <a:p>
            <a:endParaRPr lang="en-US"/>
          </a:p>
        </p:txBody>
      </p:sp>
      <p:sp>
        <p:nvSpPr>
          <p:cNvPr id="370" name="Rectangle 116"/>
          <p:cNvSpPr>
            <a:spLocks noChangeArrowheads="1"/>
          </p:cNvSpPr>
          <p:nvPr/>
        </p:nvSpPr>
        <p:spPr bwMode="auto">
          <a:xfrm>
            <a:off x="8585994" y="5471319"/>
            <a:ext cx="60325" cy="120650"/>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sp>
        <p:nvSpPr>
          <p:cNvPr id="371" name="Rectangle 141"/>
          <p:cNvSpPr>
            <a:spLocks noChangeArrowheads="1"/>
          </p:cNvSpPr>
          <p:nvPr/>
        </p:nvSpPr>
        <p:spPr bwMode="auto">
          <a:xfrm>
            <a:off x="8786019" y="5471319"/>
            <a:ext cx="61912" cy="120650"/>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sp>
        <p:nvSpPr>
          <p:cNvPr id="372" name="Rectangle 142"/>
          <p:cNvSpPr>
            <a:spLocks noChangeArrowheads="1"/>
          </p:cNvSpPr>
          <p:nvPr/>
        </p:nvSpPr>
        <p:spPr bwMode="auto">
          <a:xfrm>
            <a:off x="8979694" y="5471319"/>
            <a:ext cx="61912" cy="120650"/>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grpSp>
        <p:nvGrpSpPr>
          <p:cNvPr id="373" name="Group 666"/>
          <p:cNvGrpSpPr>
            <a:grpSpLocks/>
          </p:cNvGrpSpPr>
          <p:nvPr/>
        </p:nvGrpSpPr>
        <p:grpSpPr bwMode="auto">
          <a:xfrm>
            <a:off x="8487569" y="5711032"/>
            <a:ext cx="530225" cy="134937"/>
            <a:chOff x="4300" y="3613"/>
            <a:chExt cx="334" cy="85"/>
          </a:xfrm>
        </p:grpSpPr>
        <p:sp>
          <p:nvSpPr>
            <p:cNvPr id="374" name="Line 123"/>
            <p:cNvSpPr>
              <a:spLocks noChangeShapeType="1"/>
            </p:cNvSpPr>
            <p:nvPr/>
          </p:nvSpPr>
          <p:spPr bwMode="auto">
            <a:xfrm flipH="1">
              <a:off x="4574" y="3698"/>
              <a:ext cx="60" cy="0"/>
            </a:xfrm>
            <a:prstGeom prst="line">
              <a:avLst/>
            </a:prstGeom>
            <a:noFill/>
            <a:ln w="12700">
              <a:solidFill>
                <a:schemeClr val="tx1"/>
              </a:solidFill>
              <a:round/>
              <a:headEnd type="none" w="sm" len="sm"/>
              <a:tailEnd type="none" w="sm" len="sm"/>
            </a:ln>
            <a:effectLst/>
          </p:spPr>
          <p:txBody>
            <a:bodyPr/>
            <a:lstStyle/>
            <a:p>
              <a:endParaRPr lang="en-US"/>
            </a:p>
          </p:txBody>
        </p:sp>
        <p:sp>
          <p:nvSpPr>
            <p:cNvPr id="375" name="Freeform 665"/>
            <p:cNvSpPr>
              <a:spLocks/>
            </p:cNvSpPr>
            <p:nvPr/>
          </p:nvSpPr>
          <p:spPr bwMode="auto">
            <a:xfrm>
              <a:off x="4300" y="3648"/>
              <a:ext cx="304" cy="45"/>
            </a:xfrm>
            <a:custGeom>
              <a:avLst/>
              <a:gdLst/>
              <a:ahLst/>
              <a:cxnLst>
                <a:cxn ang="0">
                  <a:pos x="0" y="0"/>
                </a:cxn>
                <a:cxn ang="0">
                  <a:pos x="422" y="0"/>
                </a:cxn>
                <a:cxn ang="0">
                  <a:pos x="422" y="45"/>
                </a:cxn>
              </a:cxnLst>
              <a:rect l="0" t="0" r="r" b="b"/>
              <a:pathLst>
                <a:path w="422" h="45">
                  <a:moveTo>
                    <a:pt x="0" y="0"/>
                  </a:moveTo>
                  <a:lnTo>
                    <a:pt x="422" y="0"/>
                  </a:lnTo>
                  <a:lnTo>
                    <a:pt x="422" y="45"/>
                  </a:lnTo>
                </a:path>
              </a:pathLst>
            </a:custGeom>
            <a:noFill/>
            <a:ln w="12700" cmpd="sng">
              <a:solidFill>
                <a:schemeClr val="tx1"/>
              </a:solidFill>
              <a:round/>
              <a:headEnd/>
              <a:tailEnd/>
            </a:ln>
            <a:effectLst/>
          </p:spPr>
          <p:txBody>
            <a:bodyPr/>
            <a:lstStyle/>
            <a:p>
              <a:endParaRPr lang="en-US"/>
            </a:p>
          </p:txBody>
        </p:sp>
        <p:sp>
          <p:nvSpPr>
            <p:cNvPr id="376" name="Rectangle 119"/>
            <p:cNvSpPr>
              <a:spLocks noChangeArrowheads="1"/>
            </p:cNvSpPr>
            <p:nvPr/>
          </p:nvSpPr>
          <p:spPr bwMode="auto">
            <a:xfrm>
              <a:off x="4365" y="3613"/>
              <a:ext cx="38" cy="77"/>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sp>
          <p:nvSpPr>
            <p:cNvPr id="377" name="Rectangle 124"/>
            <p:cNvSpPr>
              <a:spLocks noChangeArrowheads="1"/>
            </p:cNvSpPr>
            <p:nvPr/>
          </p:nvSpPr>
          <p:spPr bwMode="auto">
            <a:xfrm>
              <a:off x="4487" y="3616"/>
              <a:ext cx="39" cy="77"/>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grpSp>
      <p:grpSp>
        <p:nvGrpSpPr>
          <p:cNvPr id="378" name="Group 667"/>
          <p:cNvGrpSpPr>
            <a:grpSpLocks/>
          </p:cNvGrpSpPr>
          <p:nvPr/>
        </p:nvGrpSpPr>
        <p:grpSpPr bwMode="auto">
          <a:xfrm>
            <a:off x="9492456" y="5763419"/>
            <a:ext cx="530225" cy="134938"/>
            <a:chOff x="4300" y="3613"/>
            <a:chExt cx="334" cy="85"/>
          </a:xfrm>
        </p:grpSpPr>
        <p:sp>
          <p:nvSpPr>
            <p:cNvPr id="379" name="Line 668"/>
            <p:cNvSpPr>
              <a:spLocks noChangeShapeType="1"/>
            </p:cNvSpPr>
            <p:nvPr/>
          </p:nvSpPr>
          <p:spPr bwMode="auto">
            <a:xfrm flipH="1">
              <a:off x="4574" y="3698"/>
              <a:ext cx="60" cy="0"/>
            </a:xfrm>
            <a:prstGeom prst="line">
              <a:avLst/>
            </a:prstGeom>
            <a:noFill/>
            <a:ln w="12700">
              <a:solidFill>
                <a:schemeClr val="tx1"/>
              </a:solidFill>
              <a:round/>
              <a:headEnd type="none" w="sm" len="sm"/>
              <a:tailEnd type="none" w="sm" len="sm"/>
            </a:ln>
            <a:effectLst/>
          </p:spPr>
          <p:txBody>
            <a:bodyPr/>
            <a:lstStyle/>
            <a:p>
              <a:endParaRPr lang="en-US"/>
            </a:p>
          </p:txBody>
        </p:sp>
        <p:sp>
          <p:nvSpPr>
            <p:cNvPr id="380" name="Freeform 669"/>
            <p:cNvSpPr>
              <a:spLocks/>
            </p:cNvSpPr>
            <p:nvPr/>
          </p:nvSpPr>
          <p:spPr bwMode="auto">
            <a:xfrm>
              <a:off x="4300" y="3648"/>
              <a:ext cx="304" cy="45"/>
            </a:xfrm>
            <a:custGeom>
              <a:avLst/>
              <a:gdLst/>
              <a:ahLst/>
              <a:cxnLst>
                <a:cxn ang="0">
                  <a:pos x="0" y="0"/>
                </a:cxn>
                <a:cxn ang="0">
                  <a:pos x="422" y="0"/>
                </a:cxn>
                <a:cxn ang="0">
                  <a:pos x="422" y="45"/>
                </a:cxn>
              </a:cxnLst>
              <a:rect l="0" t="0" r="r" b="b"/>
              <a:pathLst>
                <a:path w="422" h="45">
                  <a:moveTo>
                    <a:pt x="0" y="0"/>
                  </a:moveTo>
                  <a:lnTo>
                    <a:pt x="422" y="0"/>
                  </a:lnTo>
                  <a:lnTo>
                    <a:pt x="422" y="45"/>
                  </a:lnTo>
                </a:path>
              </a:pathLst>
            </a:custGeom>
            <a:noFill/>
            <a:ln w="12700" cmpd="sng">
              <a:solidFill>
                <a:schemeClr val="tx1"/>
              </a:solidFill>
              <a:round/>
              <a:headEnd/>
              <a:tailEnd/>
            </a:ln>
            <a:effectLst/>
          </p:spPr>
          <p:txBody>
            <a:bodyPr/>
            <a:lstStyle/>
            <a:p>
              <a:endParaRPr lang="en-US"/>
            </a:p>
          </p:txBody>
        </p:sp>
        <p:sp>
          <p:nvSpPr>
            <p:cNvPr id="381" name="Rectangle 670"/>
            <p:cNvSpPr>
              <a:spLocks noChangeArrowheads="1"/>
            </p:cNvSpPr>
            <p:nvPr/>
          </p:nvSpPr>
          <p:spPr bwMode="auto">
            <a:xfrm>
              <a:off x="4365" y="3613"/>
              <a:ext cx="38" cy="77"/>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sp>
          <p:nvSpPr>
            <p:cNvPr id="382" name="Rectangle 671"/>
            <p:cNvSpPr>
              <a:spLocks noChangeArrowheads="1"/>
            </p:cNvSpPr>
            <p:nvPr/>
          </p:nvSpPr>
          <p:spPr bwMode="auto">
            <a:xfrm>
              <a:off x="4487" y="3616"/>
              <a:ext cx="39" cy="77"/>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grpSp>
      <p:grpSp>
        <p:nvGrpSpPr>
          <p:cNvPr id="383" name="Group 677"/>
          <p:cNvGrpSpPr>
            <a:grpSpLocks/>
          </p:cNvGrpSpPr>
          <p:nvPr/>
        </p:nvGrpSpPr>
        <p:grpSpPr bwMode="auto">
          <a:xfrm>
            <a:off x="9492456" y="5544344"/>
            <a:ext cx="342900" cy="139700"/>
            <a:chOff x="4994" y="3374"/>
            <a:chExt cx="216" cy="88"/>
          </a:xfrm>
        </p:grpSpPr>
        <p:sp>
          <p:nvSpPr>
            <p:cNvPr id="384" name="Line 673"/>
            <p:cNvSpPr>
              <a:spLocks noChangeShapeType="1"/>
            </p:cNvSpPr>
            <p:nvPr/>
          </p:nvSpPr>
          <p:spPr bwMode="auto">
            <a:xfrm flipH="1">
              <a:off x="5150" y="3462"/>
              <a:ext cx="60" cy="0"/>
            </a:xfrm>
            <a:prstGeom prst="line">
              <a:avLst/>
            </a:prstGeom>
            <a:noFill/>
            <a:ln w="12700">
              <a:solidFill>
                <a:schemeClr val="tx1"/>
              </a:solidFill>
              <a:round/>
              <a:headEnd type="none" w="sm" len="sm"/>
              <a:tailEnd type="none" w="sm" len="sm"/>
            </a:ln>
            <a:effectLst/>
          </p:spPr>
          <p:txBody>
            <a:bodyPr/>
            <a:lstStyle/>
            <a:p>
              <a:endParaRPr lang="en-US"/>
            </a:p>
          </p:txBody>
        </p:sp>
        <p:sp>
          <p:nvSpPr>
            <p:cNvPr id="385" name="Freeform 674"/>
            <p:cNvSpPr>
              <a:spLocks/>
            </p:cNvSpPr>
            <p:nvPr/>
          </p:nvSpPr>
          <p:spPr bwMode="auto">
            <a:xfrm>
              <a:off x="4994" y="3412"/>
              <a:ext cx="186" cy="45"/>
            </a:xfrm>
            <a:custGeom>
              <a:avLst/>
              <a:gdLst/>
              <a:ahLst/>
              <a:cxnLst>
                <a:cxn ang="0">
                  <a:pos x="0" y="0"/>
                </a:cxn>
                <a:cxn ang="0">
                  <a:pos x="422" y="0"/>
                </a:cxn>
                <a:cxn ang="0">
                  <a:pos x="422" y="45"/>
                </a:cxn>
              </a:cxnLst>
              <a:rect l="0" t="0" r="r" b="b"/>
              <a:pathLst>
                <a:path w="422" h="45">
                  <a:moveTo>
                    <a:pt x="0" y="0"/>
                  </a:moveTo>
                  <a:lnTo>
                    <a:pt x="422" y="0"/>
                  </a:lnTo>
                  <a:lnTo>
                    <a:pt x="422" y="45"/>
                  </a:lnTo>
                </a:path>
              </a:pathLst>
            </a:custGeom>
            <a:noFill/>
            <a:ln w="12700" cmpd="sng">
              <a:solidFill>
                <a:schemeClr val="tx1"/>
              </a:solidFill>
              <a:round/>
              <a:headEnd/>
              <a:tailEnd/>
            </a:ln>
            <a:effectLst/>
          </p:spPr>
          <p:txBody>
            <a:bodyPr/>
            <a:lstStyle/>
            <a:p>
              <a:endParaRPr lang="en-US"/>
            </a:p>
          </p:txBody>
        </p:sp>
        <p:sp>
          <p:nvSpPr>
            <p:cNvPr id="386" name="Rectangle 676"/>
            <p:cNvSpPr>
              <a:spLocks noChangeArrowheads="1"/>
            </p:cNvSpPr>
            <p:nvPr/>
          </p:nvSpPr>
          <p:spPr bwMode="auto">
            <a:xfrm>
              <a:off x="5063" y="3374"/>
              <a:ext cx="39" cy="77"/>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grpSp>
      <p:grpSp>
        <p:nvGrpSpPr>
          <p:cNvPr id="387" name="Group 678"/>
          <p:cNvGrpSpPr>
            <a:grpSpLocks/>
          </p:cNvGrpSpPr>
          <p:nvPr/>
        </p:nvGrpSpPr>
        <p:grpSpPr bwMode="auto">
          <a:xfrm>
            <a:off x="10292556" y="5523707"/>
            <a:ext cx="342900" cy="139700"/>
            <a:chOff x="4994" y="3374"/>
            <a:chExt cx="216" cy="88"/>
          </a:xfrm>
        </p:grpSpPr>
        <p:sp>
          <p:nvSpPr>
            <p:cNvPr id="388" name="Line 679"/>
            <p:cNvSpPr>
              <a:spLocks noChangeShapeType="1"/>
            </p:cNvSpPr>
            <p:nvPr/>
          </p:nvSpPr>
          <p:spPr bwMode="auto">
            <a:xfrm flipH="1">
              <a:off x="5150" y="3462"/>
              <a:ext cx="60" cy="0"/>
            </a:xfrm>
            <a:prstGeom prst="line">
              <a:avLst/>
            </a:prstGeom>
            <a:noFill/>
            <a:ln w="12700">
              <a:solidFill>
                <a:schemeClr val="tx1"/>
              </a:solidFill>
              <a:round/>
              <a:headEnd type="none" w="sm" len="sm"/>
              <a:tailEnd type="none" w="sm" len="sm"/>
            </a:ln>
            <a:effectLst/>
          </p:spPr>
          <p:txBody>
            <a:bodyPr/>
            <a:lstStyle/>
            <a:p>
              <a:endParaRPr lang="en-US"/>
            </a:p>
          </p:txBody>
        </p:sp>
        <p:sp>
          <p:nvSpPr>
            <p:cNvPr id="389" name="Freeform 680"/>
            <p:cNvSpPr>
              <a:spLocks/>
            </p:cNvSpPr>
            <p:nvPr/>
          </p:nvSpPr>
          <p:spPr bwMode="auto">
            <a:xfrm>
              <a:off x="4994" y="3412"/>
              <a:ext cx="186" cy="45"/>
            </a:xfrm>
            <a:custGeom>
              <a:avLst/>
              <a:gdLst/>
              <a:ahLst/>
              <a:cxnLst>
                <a:cxn ang="0">
                  <a:pos x="0" y="0"/>
                </a:cxn>
                <a:cxn ang="0">
                  <a:pos x="422" y="0"/>
                </a:cxn>
                <a:cxn ang="0">
                  <a:pos x="422" y="45"/>
                </a:cxn>
              </a:cxnLst>
              <a:rect l="0" t="0" r="r" b="b"/>
              <a:pathLst>
                <a:path w="422" h="45">
                  <a:moveTo>
                    <a:pt x="0" y="0"/>
                  </a:moveTo>
                  <a:lnTo>
                    <a:pt x="422" y="0"/>
                  </a:lnTo>
                  <a:lnTo>
                    <a:pt x="422" y="45"/>
                  </a:lnTo>
                </a:path>
              </a:pathLst>
            </a:custGeom>
            <a:noFill/>
            <a:ln w="12700" cmpd="sng">
              <a:solidFill>
                <a:schemeClr val="tx1"/>
              </a:solidFill>
              <a:round/>
              <a:headEnd/>
              <a:tailEnd/>
            </a:ln>
            <a:effectLst/>
          </p:spPr>
          <p:txBody>
            <a:bodyPr/>
            <a:lstStyle/>
            <a:p>
              <a:endParaRPr lang="en-US"/>
            </a:p>
          </p:txBody>
        </p:sp>
        <p:sp>
          <p:nvSpPr>
            <p:cNvPr id="390" name="Rectangle 681"/>
            <p:cNvSpPr>
              <a:spLocks noChangeArrowheads="1"/>
            </p:cNvSpPr>
            <p:nvPr/>
          </p:nvSpPr>
          <p:spPr bwMode="auto">
            <a:xfrm>
              <a:off x="5063" y="3374"/>
              <a:ext cx="39" cy="77"/>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grpSp>
      <p:grpSp>
        <p:nvGrpSpPr>
          <p:cNvPr id="391" name="Group 682"/>
          <p:cNvGrpSpPr>
            <a:grpSpLocks/>
          </p:cNvGrpSpPr>
          <p:nvPr/>
        </p:nvGrpSpPr>
        <p:grpSpPr bwMode="auto">
          <a:xfrm>
            <a:off x="10295731" y="5742782"/>
            <a:ext cx="342900" cy="139700"/>
            <a:chOff x="4994" y="3374"/>
            <a:chExt cx="216" cy="88"/>
          </a:xfrm>
        </p:grpSpPr>
        <p:sp>
          <p:nvSpPr>
            <p:cNvPr id="392" name="Line 683"/>
            <p:cNvSpPr>
              <a:spLocks noChangeShapeType="1"/>
            </p:cNvSpPr>
            <p:nvPr/>
          </p:nvSpPr>
          <p:spPr bwMode="auto">
            <a:xfrm flipH="1">
              <a:off x="5150" y="3462"/>
              <a:ext cx="60" cy="0"/>
            </a:xfrm>
            <a:prstGeom prst="line">
              <a:avLst/>
            </a:prstGeom>
            <a:noFill/>
            <a:ln w="12700">
              <a:solidFill>
                <a:schemeClr val="tx1"/>
              </a:solidFill>
              <a:round/>
              <a:headEnd type="none" w="sm" len="sm"/>
              <a:tailEnd type="none" w="sm" len="sm"/>
            </a:ln>
            <a:effectLst/>
          </p:spPr>
          <p:txBody>
            <a:bodyPr/>
            <a:lstStyle/>
            <a:p>
              <a:endParaRPr lang="en-US"/>
            </a:p>
          </p:txBody>
        </p:sp>
        <p:sp>
          <p:nvSpPr>
            <p:cNvPr id="393" name="Freeform 684"/>
            <p:cNvSpPr>
              <a:spLocks/>
            </p:cNvSpPr>
            <p:nvPr/>
          </p:nvSpPr>
          <p:spPr bwMode="auto">
            <a:xfrm>
              <a:off x="4994" y="3412"/>
              <a:ext cx="186" cy="45"/>
            </a:xfrm>
            <a:custGeom>
              <a:avLst/>
              <a:gdLst/>
              <a:ahLst/>
              <a:cxnLst>
                <a:cxn ang="0">
                  <a:pos x="0" y="0"/>
                </a:cxn>
                <a:cxn ang="0">
                  <a:pos x="422" y="0"/>
                </a:cxn>
                <a:cxn ang="0">
                  <a:pos x="422" y="45"/>
                </a:cxn>
              </a:cxnLst>
              <a:rect l="0" t="0" r="r" b="b"/>
              <a:pathLst>
                <a:path w="422" h="45">
                  <a:moveTo>
                    <a:pt x="0" y="0"/>
                  </a:moveTo>
                  <a:lnTo>
                    <a:pt x="422" y="0"/>
                  </a:lnTo>
                  <a:lnTo>
                    <a:pt x="422" y="45"/>
                  </a:lnTo>
                </a:path>
              </a:pathLst>
            </a:custGeom>
            <a:noFill/>
            <a:ln w="12700" cmpd="sng">
              <a:solidFill>
                <a:schemeClr val="tx1"/>
              </a:solidFill>
              <a:round/>
              <a:headEnd/>
              <a:tailEnd/>
            </a:ln>
            <a:effectLst/>
          </p:spPr>
          <p:txBody>
            <a:bodyPr/>
            <a:lstStyle/>
            <a:p>
              <a:endParaRPr lang="en-US"/>
            </a:p>
          </p:txBody>
        </p:sp>
        <p:sp>
          <p:nvSpPr>
            <p:cNvPr id="394" name="Rectangle 685"/>
            <p:cNvSpPr>
              <a:spLocks noChangeArrowheads="1"/>
            </p:cNvSpPr>
            <p:nvPr/>
          </p:nvSpPr>
          <p:spPr bwMode="auto">
            <a:xfrm>
              <a:off x="5063" y="3374"/>
              <a:ext cx="39" cy="77"/>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grpSp>
      <p:grpSp>
        <p:nvGrpSpPr>
          <p:cNvPr id="395" name="Group 697"/>
          <p:cNvGrpSpPr>
            <a:grpSpLocks/>
          </p:cNvGrpSpPr>
          <p:nvPr/>
        </p:nvGrpSpPr>
        <p:grpSpPr bwMode="auto">
          <a:xfrm>
            <a:off x="9940131" y="4433094"/>
            <a:ext cx="342900" cy="79375"/>
            <a:chOff x="5444" y="3198"/>
            <a:chExt cx="216" cy="50"/>
          </a:xfrm>
        </p:grpSpPr>
        <p:sp>
          <p:nvSpPr>
            <p:cNvPr id="396" name="Line 698"/>
            <p:cNvSpPr>
              <a:spLocks noChangeShapeType="1"/>
            </p:cNvSpPr>
            <p:nvPr/>
          </p:nvSpPr>
          <p:spPr bwMode="auto">
            <a:xfrm flipH="1">
              <a:off x="5600" y="3248"/>
              <a:ext cx="60" cy="0"/>
            </a:xfrm>
            <a:prstGeom prst="line">
              <a:avLst/>
            </a:prstGeom>
            <a:noFill/>
            <a:ln w="12700">
              <a:solidFill>
                <a:schemeClr val="tx1"/>
              </a:solidFill>
              <a:round/>
              <a:headEnd type="none" w="sm" len="sm"/>
              <a:tailEnd type="none" w="sm" len="sm"/>
            </a:ln>
            <a:effectLst/>
          </p:spPr>
          <p:txBody>
            <a:bodyPr/>
            <a:lstStyle/>
            <a:p>
              <a:endParaRPr lang="en-US"/>
            </a:p>
          </p:txBody>
        </p:sp>
        <p:sp>
          <p:nvSpPr>
            <p:cNvPr id="397" name="Freeform 699"/>
            <p:cNvSpPr>
              <a:spLocks/>
            </p:cNvSpPr>
            <p:nvPr/>
          </p:nvSpPr>
          <p:spPr bwMode="auto">
            <a:xfrm>
              <a:off x="5444" y="3198"/>
              <a:ext cx="186" cy="45"/>
            </a:xfrm>
            <a:custGeom>
              <a:avLst/>
              <a:gdLst/>
              <a:ahLst/>
              <a:cxnLst>
                <a:cxn ang="0">
                  <a:pos x="0" y="0"/>
                </a:cxn>
                <a:cxn ang="0">
                  <a:pos x="422" y="0"/>
                </a:cxn>
                <a:cxn ang="0">
                  <a:pos x="422" y="45"/>
                </a:cxn>
              </a:cxnLst>
              <a:rect l="0" t="0" r="r" b="b"/>
              <a:pathLst>
                <a:path w="422" h="45">
                  <a:moveTo>
                    <a:pt x="0" y="0"/>
                  </a:moveTo>
                  <a:lnTo>
                    <a:pt x="422" y="0"/>
                  </a:lnTo>
                  <a:lnTo>
                    <a:pt x="422" y="45"/>
                  </a:lnTo>
                </a:path>
              </a:pathLst>
            </a:custGeom>
            <a:noFill/>
            <a:ln w="12700" cmpd="sng">
              <a:solidFill>
                <a:schemeClr val="tx1"/>
              </a:solidFill>
              <a:round/>
              <a:headEnd/>
              <a:tailEnd/>
            </a:ln>
            <a:effectLst/>
          </p:spPr>
          <p:txBody>
            <a:bodyPr/>
            <a:lstStyle/>
            <a:p>
              <a:endParaRPr lang="en-US"/>
            </a:p>
          </p:txBody>
        </p:sp>
      </p:grpSp>
      <p:sp>
        <p:nvSpPr>
          <p:cNvPr id="398" name="Rectangle 154"/>
          <p:cNvSpPr>
            <a:spLocks noChangeArrowheads="1"/>
          </p:cNvSpPr>
          <p:nvPr/>
        </p:nvSpPr>
        <p:spPr bwMode="auto">
          <a:xfrm>
            <a:off x="10040144" y="4360069"/>
            <a:ext cx="77787" cy="141288"/>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grpSp>
        <p:nvGrpSpPr>
          <p:cNvPr id="399" name="Group 701"/>
          <p:cNvGrpSpPr>
            <a:grpSpLocks/>
          </p:cNvGrpSpPr>
          <p:nvPr/>
        </p:nvGrpSpPr>
        <p:grpSpPr bwMode="auto">
          <a:xfrm>
            <a:off x="9935369" y="4842669"/>
            <a:ext cx="342900" cy="153988"/>
            <a:chOff x="5212" y="3066"/>
            <a:chExt cx="216" cy="97"/>
          </a:xfrm>
        </p:grpSpPr>
        <p:grpSp>
          <p:nvGrpSpPr>
            <p:cNvPr id="400" name="Group 700"/>
            <p:cNvGrpSpPr>
              <a:grpSpLocks/>
            </p:cNvGrpSpPr>
            <p:nvPr/>
          </p:nvGrpSpPr>
          <p:grpSpPr bwMode="auto">
            <a:xfrm>
              <a:off x="5212" y="3113"/>
              <a:ext cx="216" cy="50"/>
              <a:chOff x="5212" y="3113"/>
              <a:chExt cx="216" cy="50"/>
            </a:xfrm>
          </p:grpSpPr>
          <p:sp>
            <p:nvSpPr>
              <p:cNvPr id="402" name="Line 695"/>
              <p:cNvSpPr>
                <a:spLocks noChangeShapeType="1"/>
              </p:cNvSpPr>
              <p:nvPr/>
            </p:nvSpPr>
            <p:spPr bwMode="auto">
              <a:xfrm flipH="1">
                <a:off x="5368" y="3163"/>
                <a:ext cx="60" cy="0"/>
              </a:xfrm>
              <a:prstGeom prst="line">
                <a:avLst/>
              </a:prstGeom>
              <a:noFill/>
              <a:ln w="12700">
                <a:solidFill>
                  <a:schemeClr val="tx1"/>
                </a:solidFill>
                <a:round/>
                <a:headEnd type="none" w="sm" len="sm"/>
                <a:tailEnd type="none" w="sm" len="sm"/>
              </a:ln>
              <a:effectLst/>
            </p:spPr>
            <p:txBody>
              <a:bodyPr/>
              <a:lstStyle/>
              <a:p>
                <a:endParaRPr lang="en-US"/>
              </a:p>
            </p:txBody>
          </p:sp>
          <p:sp>
            <p:nvSpPr>
              <p:cNvPr id="403" name="Freeform 696"/>
              <p:cNvSpPr>
                <a:spLocks/>
              </p:cNvSpPr>
              <p:nvPr/>
            </p:nvSpPr>
            <p:spPr bwMode="auto">
              <a:xfrm>
                <a:off x="5212" y="3113"/>
                <a:ext cx="186" cy="45"/>
              </a:xfrm>
              <a:custGeom>
                <a:avLst/>
                <a:gdLst/>
                <a:ahLst/>
                <a:cxnLst>
                  <a:cxn ang="0">
                    <a:pos x="0" y="0"/>
                  </a:cxn>
                  <a:cxn ang="0">
                    <a:pos x="422" y="0"/>
                  </a:cxn>
                  <a:cxn ang="0">
                    <a:pos x="422" y="45"/>
                  </a:cxn>
                </a:cxnLst>
                <a:rect l="0" t="0" r="r" b="b"/>
                <a:pathLst>
                  <a:path w="422" h="45">
                    <a:moveTo>
                      <a:pt x="0" y="0"/>
                    </a:moveTo>
                    <a:lnTo>
                      <a:pt x="422" y="0"/>
                    </a:lnTo>
                    <a:lnTo>
                      <a:pt x="422" y="45"/>
                    </a:lnTo>
                  </a:path>
                </a:pathLst>
              </a:custGeom>
              <a:noFill/>
              <a:ln w="12700" cmpd="sng">
                <a:solidFill>
                  <a:schemeClr val="tx1"/>
                </a:solidFill>
                <a:round/>
                <a:headEnd/>
                <a:tailEnd/>
              </a:ln>
              <a:effectLst/>
            </p:spPr>
            <p:txBody>
              <a:bodyPr/>
              <a:lstStyle/>
              <a:p>
                <a:endParaRPr lang="en-US"/>
              </a:p>
            </p:txBody>
          </p:sp>
        </p:grpSp>
        <p:sp>
          <p:nvSpPr>
            <p:cNvPr id="401" name="Rectangle 155"/>
            <p:cNvSpPr>
              <a:spLocks noChangeArrowheads="1"/>
            </p:cNvSpPr>
            <p:nvPr/>
          </p:nvSpPr>
          <p:spPr bwMode="auto">
            <a:xfrm>
              <a:off x="5281" y="3066"/>
              <a:ext cx="49" cy="89"/>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grpSp>
      <p:grpSp>
        <p:nvGrpSpPr>
          <p:cNvPr id="404" name="Group 702"/>
          <p:cNvGrpSpPr>
            <a:grpSpLocks/>
          </p:cNvGrpSpPr>
          <p:nvPr/>
        </p:nvGrpSpPr>
        <p:grpSpPr bwMode="auto">
          <a:xfrm>
            <a:off x="9262269" y="4377532"/>
            <a:ext cx="342900" cy="153987"/>
            <a:chOff x="5212" y="3066"/>
            <a:chExt cx="216" cy="97"/>
          </a:xfrm>
        </p:grpSpPr>
        <p:grpSp>
          <p:nvGrpSpPr>
            <p:cNvPr id="405" name="Group 703"/>
            <p:cNvGrpSpPr>
              <a:grpSpLocks/>
            </p:cNvGrpSpPr>
            <p:nvPr/>
          </p:nvGrpSpPr>
          <p:grpSpPr bwMode="auto">
            <a:xfrm>
              <a:off x="5212" y="3113"/>
              <a:ext cx="216" cy="50"/>
              <a:chOff x="5212" y="3113"/>
              <a:chExt cx="216" cy="50"/>
            </a:xfrm>
          </p:grpSpPr>
          <p:sp>
            <p:nvSpPr>
              <p:cNvPr id="407" name="Line 704"/>
              <p:cNvSpPr>
                <a:spLocks noChangeShapeType="1"/>
              </p:cNvSpPr>
              <p:nvPr/>
            </p:nvSpPr>
            <p:spPr bwMode="auto">
              <a:xfrm flipH="1">
                <a:off x="5368" y="3163"/>
                <a:ext cx="60" cy="0"/>
              </a:xfrm>
              <a:prstGeom prst="line">
                <a:avLst/>
              </a:prstGeom>
              <a:noFill/>
              <a:ln w="12700">
                <a:solidFill>
                  <a:schemeClr val="tx1"/>
                </a:solidFill>
                <a:round/>
                <a:headEnd type="none" w="sm" len="sm"/>
                <a:tailEnd type="none" w="sm" len="sm"/>
              </a:ln>
              <a:effectLst/>
            </p:spPr>
            <p:txBody>
              <a:bodyPr/>
              <a:lstStyle/>
              <a:p>
                <a:endParaRPr lang="en-US"/>
              </a:p>
            </p:txBody>
          </p:sp>
          <p:sp>
            <p:nvSpPr>
              <p:cNvPr id="408" name="Freeform 705"/>
              <p:cNvSpPr>
                <a:spLocks/>
              </p:cNvSpPr>
              <p:nvPr/>
            </p:nvSpPr>
            <p:spPr bwMode="auto">
              <a:xfrm>
                <a:off x="5212" y="3113"/>
                <a:ext cx="186" cy="45"/>
              </a:xfrm>
              <a:custGeom>
                <a:avLst/>
                <a:gdLst/>
                <a:ahLst/>
                <a:cxnLst>
                  <a:cxn ang="0">
                    <a:pos x="0" y="0"/>
                  </a:cxn>
                  <a:cxn ang="0">
                    <a:pos x="422" y="0"/>
                  </a:cxn>
                  <a:cxn ang="0">
                    <a:pos x="422" y="45"/>
                  </a:cxn>
                </a:cxnLst>
                <a:rect l="0" t="0" r="r" b="b"/>
                <a:pathLst>
                  <a:path w="422" h="45">
                    <a:moveTo>
                      <a:pt x="0" y="0"/>
                    </a:moveTo>
                    <a:lnTo>
                      <a:pt x="422" y="0"/>
                    </a:lnTo>
                    <a:lnTo>
                      <a:pt x="422" y="45"/>
                    </a:lnTo>
                  </a:path>
                </a:pathLst>
              </a:custGeom>
              <a:noFill/>
              <a:ln w="12700" cmpd="sng">
                <a:solidFill>
                  <a:schemeClr val="tx1"/>
                </a:solidFill>
                <a:round/>
                <a:headEnd/>
                <a:tailEnd/>
              </a:ln>
              <a:effectLst/>
            </p:spPr>
            <p:txBody>
              <a:bodyPr/>
              <a:lstStyle/>
              <a:p>
                <a:endParaRPr lang="en-US"/>
              </a:p>
            </p:txBody>
          </p:sp>
        </p:grpSp>
        <p:sp>
          <p:nvSpPr>
            <p:cNvPr id="406" name="Rectangle 706"/>
            <p:cNvSpPr>
              <a:spLocks noChangeArrowheads="1"/>
            </p:cNvSpPr>
            <p:nvPr/>
          </p:nvSpPr>
          <p:spPr bwMode="auto">
            <a:xfrm>
              <a:off x="5281" y="3066"/>
              <a:ext cx="49" cy="89"/>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grpSp>
      <p:grpSp>
        <p:nvGrpSpPr>
          <p:cNvPr id="409" name="Group 707"/>
          <p:cNvGrpSpPr>
            <a:grpSpLocks/>
          </p:cNvGrpSpPr>
          <p:nvPr/>
        </p:nvGrpSpPr>
        <p:grpSpPr bwMode="auto">
          <a:xfrm>
            <a:off x="9260681" y="4607719"/>
            <a:ext cx="342900" cy="153988"/>
            <a:chOff x="5212" y="3066"/>
            <a:chExt cx="216" cy="97"/>
          </a:xfrm>
        </p:grpSpPr>
        <p:grpSp>
          <p:nvGrpSpPr>
            <p:cNvPr id="410" name="Group 708"/>
            <p:cNvGrpSpPr>
              <a:grpSpLocks/>
            </p:cNvGrpSpPr>
            <p:nvPr/>
          </p:nvGrpSpPr>
          <p:grpSpPr bwMode="auto">
            <a:xfrm>
              <a:off x="5212" y="3113"/>
              <a:ext cx="216" cy="50"/>
              <a:chOff x="5212" y="3113"/>
              <a:chExt cx="216" cy="50"/>
            </a:xfrm>
          </p:grpSpPr>
          <p:sp>
            <p:nvSpPr>
              <p:cNvPr id="412" name="Line 709"/>
              <p:cNvSpPr>
                <a:spLocks noChangeShapeType="1"/>
              </p:cNvSpPr>
              <p:nvPr/>
            </p:nvSpPr>
            <p:spPr bwMode="auto">
              <a:xfrm flipH="1">
                <a:off x="5368" y="3163"/>
                <a:ext cx="60" cy="0"/>
              </a:xfrm>
              <a:prstGeom prst="line">
                <a:avLst/>
              </a:prstGeom>
              <a:noFill/>
              <a:ln w="12700">
                <a:solidFill>
                  <a:schemeClr val="tx1"/>
                </a:solidFill>
                <a:round/>
                <a:headEnd type="none" w="sm" len="sm"/>
                <a:tailEnd type="none" w="sm" len="sm"/>
              </a:ln>
              <a:effectLst/>
            </p:spPr>
            <p:txBody>
              <a:bodyPr/>
              <a:lstStyle/>
              <a:p>
                <a:endParaRPr lang="en-US"/>
              </a:p>
            </p:txBody>
          </p:sp>
          <p:sp>
            <p:nvSpPr>
              <p:cNvPr id="413" name="Freeform 710"/>
              <p:cNvSpPr>
                <a:spLocks/>
              </p:cNvSpPr>
              <p:nvPr/>
            </p:nvSpPr>
            <p:spPr bwMode="auto">
              <a:xfrm>
                <a:off x="5212" y="3113"/>
                <a:ext cx="186" cy="45"/>
              </a:xfrm>
              <a:custGeom>
                <a:avLst/>
                <a:gdLst/>
                <a:ahLst/>
                <a:cxnLst>
                  <a:cxn ang="0">
                    <a:pos x="0" y="0"/>
                  </a:cxn>
                  <a:cxn ang="0">
                    <a:pos x="422" y="0"/>
                  </a:cxn>
                  <a:cxn ang="0">
                    <a:pos x="422" y="45"/>
                  </a:cxn>
                </a:cxnLst>
                <a:rect l="0" t="0" r="r" b="b"/>
                <a:pathLst>
                  <a:path w="422" h="45">
                    <a:moveTo>
                      <a:pt x="0" y="0"/>
                    </a:moveTo>
                    <a:lnTo>
                      <a:pt x="422" y="0"/>
                    </a:lnTo>
                    <a:lnTo>
                      <a:pt x="422" y="45"/>
                    </a:lnTo>
                  </a:path>
                </a:pathLst>
              </a:custGeom>
              <a:noFill/>
              <a:ln w="12700" cmpd="sng">
                <a:solidFill>
                  <a:schemeClr val="tx1"/>
                </a:solidFill>
                <a:round/>
                <a:headEnd/>
                <a:tailEnd/>
              </a:ln>
              <a:effectLst/>
            </p:spPr>
            <p:txBody>
              <a:bodyPr/>
              <a:lstStyle/>
              <a:p>
                <a:endParaRPr lang="en-US"/>
              </a:p>
            </p:txBody>
          </p:sp>
        </p:grpSp>
        <p:sp>
          <p:nvSpPr>
            <p:cNvPr id="411" name="Rectangle 711"/>
            <p:cNvSpPr>
              <a:spLocks noChangeArrowheads="1"/>
            </p:cNvSpPr>
            <p:nvPr/>
          </p:nvSpPr>
          <p:spPr bwMode="auto">
            <a:xfrm>
              <a:off x="5281" y="3066"/>
              <a:ext cx="49" cy="89"/>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grpSp>
      <p:grpSp>
        <p:nvGrpSpPr>
          <p:cNvPr id="414" name="Group 712"/>
          <p:cNvGrpSpPr>
            <a:grpSpLocks/>
          </p:cNvGrpSpPr>
          <p:nvPr/>
        </p:nvGrpSpPr>
        <p:grpSpPr bwMode="auto">
          <a:xfrm>
            <a:off x="9262269" y="4837907"/>
            <a:ext cx="342900" cy="153987"/>
            <a:chOff x="5212" y="3066"/>
            <a:chExt cx="216" cy="97"/>
          </a:xfrm>
        </p:grpSpPr>
        <p:grpSp>
          <p:nvGrpSpPr>
            <p:cNvPr id="415" name="Group 713"/>
            <p:cNvGrpSpPr>
              <a:grpSpLocks/>
            </p:cNvGrpSpPr>
            <p:nvPr/>
          </p:nvGrpSpPr>
          <p:grpSpPr bwMode="auto">
            <a:xfrm>
              <a:off x="5212" y="3113"/>
              <a:ext cx="216" cy="50"/>
              <a:chOff x="5212" y="3113"/>
              <a:chExt cx="216" cy="50"/>
            </a:xfrm>
          </p:grpSpPr>
          <p:sp>
            <p:nvSpPr>
              <p:cNvPr id="417" name="Line 714"/>
              <p:cNvSpPr>
                <a:spLocks noChangeShapeType="1"/>
              </p:cNvSpPr>
              <p:nvPr/>
            </p:nvSpPr>
            <p:spPr bwMode="auto">
              <a:xfrm flipH="1">
                <a:off x="5368" y="3163"/>
                <a:ext cx="60" cy="0"/>
              </a:xfrm>
              <a:prstGeom prst="line">
                <a:avLst/>
              </a:prstGeom>
              <a:noFill/>
              <a:ln w="12700">
                <a:solidFill>
                  <a:schemeClr val="tx1"/>
                </a:solidFill>
                <a:round/>
                <a:headEnd type="none" w="sm" len="sm"/>
                <a:tailEnd type="none" w="sm" len="sm"/>
              </a:ln>
              <a:effectLst/>
            </p:spPr>
            <p:txBody>
              <a:bodyPr/>
              <a:lstStyle/>
              <a:p>
                <a:endParaRPr lang="en-US"/>
              </a:p>
            </p:txBody>
          </p:sp>
          <p:sp>
            <p:nvSpPr>
              <p:cNvPr id="418" name="Freeform 715"/>
              <p:cNvSpPr>
                <a:spLocks/>
              </p:cNvSpPr>
              <p:nvPr/>
            </p:nvSpPr>
            <p:spPr bwMode="auto">
              <a:xfrm>
                <a:off x="5212" y="3113"/>
                <a:ext cx="186" cy="45"/>
              </a:xfrm>
              <a:custGeom>
                <a:avLst/>
                <a:gdLst/>
                <a:ahLst/>
                <a:cxnLst>
                  <a:cxn ang="0">
                    <a:pos x="0" y="0"/>
                  </a:cxn>
                  <a:cxn ang="0">
                    <a:pos x="422" y="0"/>
                  </a:cxn>
                  <a:cxn ang="0">
                    <a:pos x="422" y="45"/>
                  </a:cxn>
                </a:cxnLst>
                <a:rect l="0" t="0" r="r" b="b"/>
                <a:pathLst>
                  <a:path w="422" h="45">
                    <a:moveTo>
                      <a:pt x="0" y="0"/>
                    </a:moveTo>
                    <a:lnTo>
                      <a:pt x="422" y="0"/>
                    </a:lnTo>
                    <a:lnTo>
                      <a:pt x="422" y="45"/>
                    </a:lnTo>
                  </a:path>
                </a:pathLst>
              </a:custGeom>
              <a:noFill/>
              <a:ln w="12700" cmpd="sng">
                <a:solidFill>
                  <a:schemeClr val="tx1"/>
                </a:solidFill>
                <a:round/>
                <a:headEnd/>
                <a:tailEnd/>
              </a:ln>
              <a:effectLst/>
            </p:spPr>
            <p:txBody>
              <a:bodyPr/>
              <a:lstStyle/>
              <a:p>
                <a:endParaRPr lang="en-US"/>
              </a:p>
            </p:txBody>
          </p:sp>
        </p:grpSp>
        <p:sp>
          <p:nvSpPr>
            <p:cNvPr id="416" name="Rectangle 716"/>
            <p:cNvSpPr>
              <a:spLocks noChangeArrowheads="1"/>
            </p:cNvSpPr>
            <p:nvPr/>
          </p:nvSpPr>
          <p:spPr bwMode="auto">
            <a:xfrm>
              <a:off x="5281" y="3066"/>
              <a:ext cx="49" cy="89"/>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grpSp>
      <p:grpSp>
        <p:nvGrpSpPr>
          <p:cNvPr id="419" name="Group 717"/>
          <p:cNvGrpSpPr>
            <a:grpSpLocks/>
          </p:cNvGrpSpPr>
          <p:nvPr/>
        </p:nvGrpSpPr>
        <p:grpSpPr bwMode="auto">
          <a:xfrm>
            <a:off x="8368506" y="4372769"/>
            <a:ext cx="342900" cy="153988"/>
            <a:chOff x="5212" y="3066"/>
            <a:chExt cx="216" cy="97"/>
          </a:xfrm>
        </p:grpSpPr>
        <p:grpSp>
          <p:nvGrpSpPr>
            <p:cNvPr id="420" name="Group 718"/>
            <p:cNvGrpSpPr>
              <a:grpSpLocks/>
            </p:cNvGrpSpPr>
            <p:nvPr/>
          </p:nvGrpSpPr>
          <p:grpSpPr bwMode="auto">
            <a:xfrm>
              <a:off x="5212" y="3113"/>
              <a:ext cx="216" cy="50"/>
              <a:chOff x="5212" y="3113"/>
              <a:chExt cx="216" cy="50"/>
            </a:xfrm>
          </p:grpSpPr>
          <p:sp>
            <p:nvSpPr>
              <p:cNvPr id="422" name="Line 719"/>
              <p:cNvSpPr>
                <a:spLocks noChangeShapeType="1"/>
              </p:cNvSpPr>
              <p:nvPr/>
            </p:nvSpPr>
            <p:spPr bwMode="auto">
              <a:xfrm flipH="1">
                <a:off x="5368" y="3163"/>
                <a:ext cx="60" cy="0"/>
              </a:xfrm>
              <a:prstGeom prst="line">
                <a:avLst/>
              </a:prstGeom>
              <a:noFill/>
              <a:ln w="12700">
                <a:solidFill>
                  <a:schemeClr val="tx1"/>
                </a:solidFill>
                <a:round/>
                <a:headEnd type="none" w="sm" len="sm"/>
                <a:tailEnd type="none" w="sm" len="sm"/>
              </a:ln>
              <a:effectLst/>
            </p:spPr>
            <p:txBody>
              <a:bodyPr/>
              <a:lstStyle/>
              <a:p>
                <a:endParaRPr lang="en-US"/>
              </a:p>
            </p:txBody>
          </p:sp>
          <p:sp>
            <p:nvSpPr>
              <p:cNvPr id="423" name="Freeform 720"/>
              <p:cNvSpPr>
                <a:spLocks/>
              </p:cNvSpPr>
              <p:nvPr/>
            </p:nvSpPr>
            <p:spPr bwMode="auto">
              <a:xfrm>
                <a:off x="5212" y="3113"/>
                <a:ext cx="186" cy="45"/>
              </a:xfrm>
              <a:custGeom>
                <a:avLst/>
                <a:gdLst/>
                <a:ahLst/>
                <a:cxnLst>
                  <a:cxn ang="0">
                    <a:pos x="0" y="0"/>
                  </a:cxn>
                  <a:cxn ang="0">
                    <a:pos x="422" y="0"/>
                  </a:cxn>
                  <a:cxn ang="0">
                    <a:pos x="422" y="45"/>
                  </a:cxn>
                </a:cxnLst>
                <a:rect l="0" t="0" r="r" b="b"/>
                <a:pathLst>
                  <a:path w="422" h="45">
                    <a:moveTo>
                      <a:pt x="0" y="0"/>
                    </a:moveTo>
                    <a:lnTo>
                      <a:pt x="422" y="0"/>
                    </a:lnTo>
                    <a:lnTo>
                      <a:pt x="422" y="45"/>
                    </a:lnTo>
                  </a:path>
                </a:pathLst>
              </a:custGeom>
              <a:noFill/>
              <a:ln w="12700" cmpd="sng">
                <a:solidFill>
                  <a:schemeClr val="tx1"/>
                </a:solidFill>
                <a:round/>
                <a:headEnd/>
                <a:tailEnd/>
              </a:ln>
              <a:effectLst/>
            </p:spPr>
            <p:txBody>
              <a:bodyPr/>
              <a:lstStyle/>
              <a:p>
                <a:endParaRPr lang="en-US"/>
              </a:p>
            </p:txBody>
          </p:sp>
        </p:grpSp>
        <p:sp>
          <p:nvSpPr>
            <p:cNvPr id="421" name="Rectangle 721"/>
            <p:cNvSpPr>
              <a:spLocks noChangeArrowheads="1"/>
            </p:cNvSpPr>
            <p:nvPr/>
          </p:nvSpPr>
          <p:spPr bwMode="auto">
            <a:xfrm>
              <a:off x="5281" y="3066"/>
              <a:ext cx="49" cy="89"/>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grpSp>
      <p:grpSp>
        <p:nvGrpSpPr>
          <p:cNvPr id="424" name="Group 722"/>
          <p:cNvGrpSpPr>
            <a:grpSpLocks/>
          </p:cNvGrpSpPr>
          <p:nvPr/>
        </p:nvGrpSpPr>
        <p:grpSpPr bwMode="auto">
          <a:xfrm>
            <a:off x="8368506" y="4847432"/>
            <a:ext cx="342900" cy="153987"/>
            <a:chOff x="5212" y="3066"/>
            <a:chExt cx="216" cy="97"/>
          </a:xfrm>
        </p:grpSpPr>
        <p:grpSp>
          <p:nvGrpSpPr>
            <p:cNvPr id="425" name="Group 723"/>
            <p:cNvGrpSpPr>
              <a:grpSpLocks/>
            </p:cNvGrpSpPr>
            <p:nvPr/>
          </p:nvGrpSpPr>
          <p:grpSpPr bwMode="auto">
            <a:xfrm>
              <a:off x="5212" y="3113"/>
              <a:ext cx="216" cy="50"/>
              <a:chOff x="5212" y="3113"/>
              <a:chExt cx="216" cy="50"/>
            </a:xfrm>
          </p:grpSpPr>
          <p:sp>
            <p:nvSpPr>
              <p:cNvPr id="427" name="Line 724"/>
              <p:cNvSpPr>
                <a:spLocks noChangeShapeType="1"/>
              </p:cNvSpPr>
              <p:nvPr/>
            </p:nvSpPr>
            <p:spPr bwMode="auto">
              <a:xfrm flipH="1">
                <a:off x="5368" y="3163"/>
                <a:ext cx="60" cy="0"/>
              </a:xfrm>
              <a:prstGeom prst="line">
                <a:avLst/>
              </a:prstGeom>
              <a:noFill/>
              <a:ln w="12700">
                <a:solidFill>
                  <a:schemeClr val="tx1"/>
                </a:solidFill>
                <a:round/>
                <a:headEnd type="none" w="sm" len="sm"/>
                <a:tailEnd type="none" w="sm" len="sm"/>
              </a:ln>
              <a:effectLst/>
            </p:spPr>
            <p:txBody>
              <a:bodyPr/>
              <a:lstStyle/>
              <a:p>
                <a:endParaRPr lang="en-US"/>
              </a:p>
            </p:txBody>
          </p:sp>
          <p:sp>
            <p:nvSpPr>
              <p:cNvPr id="428" name="Freeform 725"/>
              <p:cNvSpPr>
                <a:spLocks/>
              </p:cNvSpPr>
              <p:nvPr/>
            </p:nvSpPr>
            <p:spPr bwMode="auto">
              <a:xfrm>
                <a:off x="5212" y="3113"/>
                <a:ext cx="186" cy="45"/>
              </a:xfrm>
              <a:custGeom>
                <a:avLst/>
                <a:gdLst/>
                <a:ahLst/>
                <a:cxnLst>
                  <a:cxn ang="0">
                    <a:pos x="0" y="0"/>
                  </a:cxn>
                  <a:cxn ang="0">
                    <a:pos x="422" y="0"/>
                  </a:cxn>
                  <a:cxn ang="0">
                    <a:pos x="422" y="45"/>
                  </a:cxn>
                </a:cxnLst>
                <a:rect l="0" t="0" r="r" b="b"/>
                <a:pathLst>
                  <a:path w="422" h="45">
                    <a:moveTo>
                      <a:pt x="0" y="0"/>
                    </a:moveTo>
                    <a:lnTo>
                      <a:pt x="422" y="0"/>
                    </a:lnTo>
                    <a:lnTo>
                      <a:pt x="422" y="45"/>
                    </a:lnTo>
                  </a:path>
                </a:pathLst>
              </a:custGeom>
              <a:noFill/>
              <a:ln w="12700" cmpd="sng">
                <a:solidFill>
                  <a:schemeClr val="tx1"/>
                </a:solidFill>
                <a:round/>
                <a:headEnd/>
                <a:tailEnd/>
              </a:ln>
              <a:effectLst/>
            </p:spPr>
            <p:txBody>
              <a:bodyPr/>
              <a:lstStyle/>
              <a:p>
                <a:endParaRPr lang="en-US"/>
              </a:p>
            </p:txBody>
          </p:sp>
        </p:grpSp>
        <p:sp>
          <p:nvSpPr>
            <p:cNvPr id="426" name="Rectangle 726"/>
            <p:cNvSpPr>
              <a:spLocks noChangeArrowheads="1"/>
            </p:cNvSpPr>
            <p:nvPr/>
          </p:nvSpPr>
          <p:spPr bwMode="auto">
            <a:xfrm>
              <a:off x="5281" y="3066"/>
              <a:ext cx="49" cy="89"/>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grpSp>
      <p:grpSp>
        <p:nvGrpSpPr>
          <p:cNvPr id="429" name="Group 733"/>
          <p:cNvGrpSpPr>
            <a:grpSpLocks/>
          </p:cNvGrpSpPr>
          <p:nvPr/>
        </p:nvGrpSpPr>
        <p:grpSpPr bwMode="auto">
          <a:xfrm>
            <a:off x="8366919" y="4615657"/>
            <a:ext cx="593725" cy="155575"/>
            <a:chOff x="4323" y="3166"/>
            <a:chExt cx="374" cy="98"/>
          </a:xfrm>
        </p:grpSpPr>
        <p:sp>
          <p:nvSpPr>
            <p:cNvPr id="430" name="Line 729"/>
            <p:cNvSpPr>
              <a:spLocks noChangeShapeType="1"/>
            </p:cNvSpPr>
            <p:nvPr/>
          </p:nvSpPr>
          <p:spPr bwMode="auto">
            <a:xfrm flipH="1">
              <a:off x="4637" y="3264"/>
              <a:ext cx="60" cy="0"/>
            </a:xfrm>
            <a:prstGeom prst="line">
              <a:avLst/>
            </a:prstGeom>
            <a:noFill/>
            <a:ln w="12700">
              <a:solidFill>
                <a:schemeClr val="tx1"/>
              </a:solidFill>
              <a:round/>
              <a:headEnd type="none" w="sm" len="sm"/>
              <a:tailEnd type="none" w="sm" len="sm"/>
            </a:ln>
            <a:effectLst/>
          </p:spPr>
          <p:txBody>
            <a:bodyPr/>
            <a:lstStyle/>
            <a:p>
              <a:endParaRPr lang="en-US"/>
            </a:p>
          </p:txBody>
        </p:sp>
        <p:sp>
          <p:nvSpPr>
            <p:cNvPr id="431" name="Freeform 730"/>
            <p:cNvSpPr>
              <a:spLocks/>
            </p:cNvSpPr>
            <p:nvPr/>
          </p:nvSpPr>
          <p:spPr bwMode="auto">
            <a:xfrm>
              <a:off x="4323" y="3214"/>
              <a:ext cx="346" cy="45"/>
            </a:xfrm>
            <a:custGeom>
              <a:avLst/>
              <a:gdLst/>
              <a:ahLst/>
              <a:cxnLst>
                <a:cxn ang="0">
                  <a:pos x="0" y="0"/>
                </a:cxn>
                <a:cxn ang="0">
                  <a:pos x="422" y="0"/>
                </a:cxn>
                <a:cxn ang="0">
                  <a:pos x="422" y="45"/>
                </a:cxn>
              </a:cxnLst>
              <a:rect l="0" t="0" r="r" b="b"/>
              <a:pathLst>
                <a:path w="422" h="45">
                  <a:moveTo>
                    <a:pt x="0" y="0"/>
                  </a:moveTo>
                  <a:lnTo>
                    <a:pt x="422" y="0"/>
                  </a:lnTo>
                  <a:lnTo>
                    <a:pt x="422" y="45"/>
                  </a:lnTo>
                </a:path>
              </a:pathLst>
            </a:custGeom>
            <a:noFill/>
            <a:ln w="12700" cmpd="sng">
              <a:solidFill>
                <a:schemeClr val="tx1"/>
              </a:solidFill>
              <a:round/>
              <a:headEnd/>
              <a:tailEnd/>
            </a:ln>
            <a:effectLst/>
          </p:spPr>
          <p:txBody>
            <a:bodyPr/>
            <a:lstStyle/>
            <a:p>
              <a:endParaRPr lang="en-US"/>
            </a:p>
          </p:txBody>
        </p:sp>
        <p:sp>
          <p:nvSpPr>
            <p:cNvPr id="432" name="Rectangle 731"/>
            <p:cNvSpPr>
              <a:spLocks noChangeArrowheads="1"/>
            </p:cNvSpPr>
            <p:nvPr/>
          </p:nvSpPr>
          <p:spPr bwMode="auto">
            <a:xfrm>
              <a:off x="4550" y="3167"/>
              <a:ext cx="49" cy="89"/>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sp>
          <p:nvSpPr>
            <p:cNvPr id="433" name="Rectangle 732"/>
            <p:cNvSpPr>
              <a:spLocks noChangeArrowheads="1"/>
            </p:cNvSpPr>
            <p:nvPr/>
          </p:nvSpPr>
          <p:spPr bwMode="auto">
            <a:xfrm>
              <a:off x="4420" y="3166"/>
              <a:ext cx="49" cy="89"/>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grpSp>
      <p:grpSp>
        <p:nvGrpSpPr>
          <p:cNvPr id="434" name="Group 734"/>
          <p:cNvGrpSpPr>
            <a:grpSpLocks/>
          </p:cNvGrpSpPr>
          <p:nvPr/>
        </p:nvGrpSpPr>
        <p:grpSpPr bwMode="auto">
          <a:xfrm>
            <a:off x="9943306" y="4606132"/>
            <a:ext cx="593725" cy="155575"/>
            <a:chOff x="4323" y="3166"/>
            <a:chExt cx="374" cy="98"/>
          </a:xfrm>
        </p:grpSpPr>
        <p:sp>
          <p:nvSpPr>
            <p:cNvPr id="435" name="Line 735"/>
            <p:cNvSpPr>
              <a:spLocks noChangeShapeType="1"/>
            </p:cNvSpPr>
            <p:nvPr/>
          </p:nvSpPr>
          <p:spPr bwMode="auto">
            <a:xfrm flipH="1">
              <a:off x="4637" y="3264"/>
              <a:ext cx="60" cy="0"/>
            </a:xfrm>
            <a:prstGeom prst="line">
              <a:avLst/>
            </a:prstGeom>
            <a:noFill/>
            <a:ln w="12700">
              <a:solidFill>
                <a:schemeClr val="tx1"/>
              </a:solidFill>
              <a:round/>
              <a:headEnd type="none" w="sm" len="sm"/>
              <a:tailEnd type="none" w="sm" len="sm"/>
            </a:ln>
            <a:effectLst/>
          </p:spPr>
          <p:txBody>
            <a:bodyPr/>
            <a:lstStyle/>
            <a:p>
              <a:endParaRPr lang="en-US"/>
            </a:p>
          </p:txBody>
        </p:sp>
        <p:sp>
          <p:nvSpPr>
            <p:cNvPr id="436" name="Freeform 736"/>
            <p:cNvSpPr>
              <a:spLocks/>
            </p:cNvSpPr>
            <p:nvPr/>
          </p:nvSpPr>
          <p:spPr bwMode="auto">
            <a:xfrm>
              <a:off x="4323" y="3214"/>
              <a:ext cx="346" cy="45"/>
            </a:xfrm>
            <a:custGeom>
              <a:avLst/>
              <a:gdLst/>
              <a:ahLst/>
              <a:cxnLst>
                <a:cxn ang="0">
                  <a:pos x="0" y="0"/>
                </a:cxn>
                <a:cxn ang="0">
                  <a:pos x="422" y="0"/>
                </a:cxn>
                <a:cxn ang="0">
                  <a:pos x="422" y="45"/>
                </a:cxn>
              </a:cxnLst>
              <a:rect l="0" t="0" r="r" b="b"/>
              <a:pathLst>
                <a:path w="422" h="45">
                  <a:moveTo>
                    <a:pt x="0" y="0"/>
                  </a:moveTo>
                  <a:lnTo>
                    <a:pt x="422" y="0"/>
                  </a:lnTo>
                  <a:lnTo>
                    <a:pt x="422" y="45"/>
                  </a:lnTo>
                </a:path>
              </a:pathLst>
            </a:custGeom>
            <a:noFill/>
            <a:ln w="12700" cmpd="sng">
              <a:solidFill>
                <a:schemeClr val="tx1"/>
              </a:solidFill>
              <a:round/>
              <a:headEnd/>
              <a:tailEnd/>
            </a:ln>
            <a:effectLst/>
          </p:spPr>
          <p:txBody>
            <a:bodyPr/>
            <a:lstStyle/>
            <a:p>
              <a:endParaRPr lang="en-US"/>
            </a:p>
          </p:txBody>
        </p:sp>
        <p:sp>
          <p:nvSpPr>
            <p:cNvPr id="437" name="Rectangle 737"/>
            <p:cNvSpPr>
              <a:spLocks noChangeArrowheads="1"/>
            </p:cNvSpPr>
            <p:nvPr/>
          </p:nvSpPr>
          <p:spPr bwMode="auto">
            <a:xfrm>
              <a:off x="4550" y="3167"/>
              <a:ext cx="49" cy="89"/>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sp>
          <p:nvSpPr>
            <p:cNvPr id="438" name="Rectangle 738"/>
            <p:cNvSpPr>
              <a:spLocks noChangeArrowheads="1"/>
            </p:cNvSpPr>
            <p:nvPr/>
          </p:nvSpPr>
          <p:spPr bwMode="auto">
            <a:xfrm>
              <a:off x="4420" y="3166"/>
              <a:ext cx="49" cy="89"/>
            </a:xfrm>
            <a:prstGeom prst="rect">
              <a:avLst/>
            </a:prstGeom>
            <a:solidFill>
              <a:schemeClr val="folHlink"/>
            </a:solidFill>
            <a:ln w="12700">
              <a:solidFill>
                <a:schemeClr val="tx1"/>
              </a:solidFill>
              <a:miter lim="800000"/>
              <a:headEnd/>
              <a:tailEnd/>
            </a:ln>
            <a:effectLst/>
          </p:spPr>
          <p:txBody>
            <a:bodyPr wrap="none" anchor="ctr"/>
            <a:lstStyle/>
            <a:p>
              <a:endParaRPr lang="en-US"/>
            </a:p>
          </p:txBody>
        </p:sp>
      </p:grpSp>
      <p:sp>
        <p:nvSpPr>
          <p:cNvPr id="439" name="Line 740"/>
          <p:cNvSpPr>
            <a:spLocks noChangeShapeType="1"/>
          </p:cNvSpPr>
          <p:nvPr/>
        </p:nvSpPr>
        <p:spPr bwMode="auto">
          <a:xfrm flipH="1">
            <a:off x="5339556" y="4799807"/>
            <a:ext cx="95250" cy="0"/>
          </a:xfrm>
          <a:prstGeom prst="line">
            <a:avLst/>
          </a:prstGeom>
          <a:noFill/>
          <a:ln w="12700">
            <a:solidFill>
              <a:schemeClr val="tx1"/>
            </a:solidFill>
            <a:round/>
            <a:headEnd type="none" w="sm" len="sm"/>
            <a:tailEnd type="none" w="sm" len="sm"/>
          </a:ln>
          <a:effectLst/>
        </p:spPr>
        <p:txBody>
          <a:bodyPr/>
          <a:lstStyle/>
          <a:p>
            <a:endParaRPr lang="en-US"/>
          </a:p>
        </p:txBody>
      </p:sp>
      <p:sp>
        <p:nvSpPr>
          <p:cNvPr id="440" name="Freeform 741"/>
          <p:cNvSpPr>
            <a:spLocks/>
          </p:cNvSpPr>
          <p:nvPr/>
        </p:nvSpPr>
        <p:spPr bwMode="auto">
          <a:xfrm>
            <a:off x="4841081" y="4720432"/>
            <a:ext cx="549275" cy="71437"/>
          </a:xfrm>
          <a:custGeom>
            <a:avLst/>
            <a:gdLst/>
            <a:ahLst/>
            <a:cxnLst>
              <a:cxn ang="0">
                <a:pos x="0" y="0"/>
              </a:cxn>
              <a:cxn ang="0">
                <a:pos x="422" y="0"/>
              </a:cxn>
              <a:cxn ang="0">
                <a:pos x="422" y="45"/>
              </a:cxn>
            </a:cxnLst>
            <a:rect l="0" t="0" r="r" b="b"/>
            <a:pathLst>
              <a:path w="422" h="45">
                <a:moveTo>
                  <a:pt x="0" y="0"/>
                </a:moveTo>
                <a:lnTo>
                  <a:pt x="422" y="0"/>
                </a:lnTo>
                <a:lnTo>
                  <a:pt x="422" y="45"/>
                </a:lnTo>
              </a:path>
            </a:pathLst>
          </a:custGeom>
          <a:noFill/>
          <a:ln w="12700" cmpd="sng">
            <a:solidFill>
              <a:schemeClr val="tx1"/>
            </a:solidFill>
            <a:round/>
            <a:headEnd/>
            <a:tailEnd/>
          </a:ln>
          <a:effectLst/>
        </p:spPr>
        <p:txBody>
          <a:bodyPr/>
          <a:lstStyle/>
          <a:p>
            <a:endParaRPr lang="en-US"/>
          </a:p>
        </p:txBody>
      </p:sp>
      <p:sp>
        <p:nvSpPr>
          <p:cNvPr id="441" name="Rectangle 742"/>
          <p:cNvSpPr>
            <a:spLocks noChangeArrowheads="1"/>
          </p:cNvSpPr>
          <p:nvPr/>
        </p:nvSpPr>
        <p:spPr bwMode="auto">
          <a:xfrm>
            <a:off x="5201444" y="4645819"/>
            <a:ext cx="77787" cy="141288"/>
          </a:xfrm>
          <a:prstGeom prst="rect">
            <a:avLst/>
          </a:prstGeom>
          <a:solidFill>
            <a:srgbClr val="FF5050"/>
          </a:solidFill>
          <a:ln w="12700">
            <a:solidFill>
              <a:schemeClr val="tx1"/>
            </a:solidFill>
            <a:miter lim="800000"/>
            <a:headEnd/>
            <a:tailEnd/>
          </a:ln>
          <a:effectLst/>
        </p:spPr>
        <p:txBody>
          <a:bodyPr wrap="none" anchor="ctr"/>
          <a:lstStyle/>
          <a:p>
            <a:endParaRPr lang="en-US"/>
          </a:p>
        </p:txBody>
      </p:sp>
      <p:sp>
        <p:nvSpPr>
          <p:cNvPr id="442" name="Rectangle 743"/>
          <p:cNvSpPr>
            <a:spLocks noChangeArrowheads="1"/>
          </p:cNvSpPr>
          <p:nvPr/>
        </p:nvSpPr>
        <p:spPr bwMode="auto">
          <a:xfrm>
            <a:off x="4995069" y="4644232"/>
            <a:ext cx="77787" cy="141287"/>
          </a:xfrm>
          <a:prstGeom prst="rect">
            <a:avLst/>
          </a:prstGeom>
          <a:solidFill>
            <a:srgbClr val="FF5050"/>
          </a:solidFill>
          <a:ln w="12700">
            <a:solidFill>
              <a:schemeClr val="tx1"/>
            </a:solidFill>
            <a:miter lim="800000"/>
            <a:headEnd/>
            <a:tailEnd/>
          </a:ln>
          <a:effectLst/>
        </p:spPr>
        <p:txBody>
          <a:bodyPr wrap="none" anchor="ctr"/>
          <a:lstStyle/>
          <a:p>
            <a:endParaRPr lang="en-US"/>
          </a:p>
        </p:txBody>
      </p:sp>
      <p:grpSp>
        <p:nvGrpSpPr>
          <p:cNvPr id="443" name="Group 748"/>
          <p:cNvGrpSpPr>
            <a:grpSpLocks/>
          </p:cNvGrpSpPr>
          <p:nvPr/>
        </p:nvGrpSpPr>
        <p:grpSpPr bwMode="auto">
          <a:xfrm>
            <a:off x="4842669" y="4890294"/>
            <a:ext cx="423862" cy="152400"/>
            <a:chOff x="2004" y="3096"/>
            <a:chExt cx="267" cy="96"/>
          </a:xfrm>
        </p:grpSpPr>
        <p:sp>
          <p:nvSpPr>
            <p:cNvPr id="444" name="Line 744"/>
            <p:cNvSpPr>
              <a:spLocks noChangeShapeType="1"/>
            </p:cNvSpPr>
            <p:nvPr/>
          </p:nvSpPr>
          <p:spPr bwMode="auto">
            <a:xfrm flipH="1">
              <a:off x="2211" y="3192"/>
              <a:ext cx="60" cy="0"/>
            </a:xfrm>
            <a:prstGeom prst="line">
              <a:avLst/>
            </a:prstGeom>
            <a:noFill/>
            <a:ln w="12700">
              <a:solidFill>
                <a:schemeClr val="tx1"/>
              </a:solidFill>
              <a:round/>
              <a:headEnd type="none" w="sm" len="sm"/>
              <a:tailEnd type="none" w="sm" len="sm"/>
            </a:ln>
            <a:effectLst/>
          </p:spPr>
          <p:txBody>
            <a:bodyPr/>
            <a:lstStyle/>
            <a:p>
              <a:endParaRPr lang="en-US"/>
            </a:p>
          </p:txBody>
        </p:sp>
        <p:sp>
          <p:nvSpPr>
            <p:cNvPr id="445" name="Freeform 745"/>
            <p:cNvSpPr>
              <a:spLocks/>
            </p:cNvSpPr>
            <p:nvPr/>
          </p:nvSpPr>
          <p:spPr bwMode="auto">
            <a:xfrm>
              <a:off x="2004" y="3143"/>
              <a:ext cx="239" cy="45"/>
            </a:xfrm>
            <a:custGeom>
              <a:avLst/>
              <a:gdLst/>
              <a:ahLst/>
              <a:cxnLst>
                <a:cxn ang="0">
                  <a:pos x="0" y="0"/>
                </a:cxn>
                <a:cxn ang="0">
                  <a:pos x="422" y="0"/>
                </a:cxn>
                <a:cxn ang="0">
                  <a:pos x="422" y="45"/>
                </a:cxn>
              </a:cxnLst>
              <a:rect l="0" t="0" r="r" b="b"/>
              <a:pathLst>
                <a:path w="422" h="45">
                  <a:moveTo>
                    <a:pt x="0" y="0"/>
                  </a:moveTo>
                  <a:lnTo>
                    <a:pt x="422" y="0"/>
                  </a:lnTo>
                  <a:lnTo>
                    <a:pt x="422" y="45"/>
                  </a:lnTo>
                </a:path>
              </a:pathLst>
            </a:custGeom>
            <a:noFill/>
            <a:ln w="12700" cmpd="sng">
              <a:solidFill>
                <a:schemeClr val="tx1"/>
              </a:solidFill>
              <a:round/>
              <a:headEnd/>
              <a:tailEnd/>
            </a:ln>
            <a:effectLst/>
          </p:spPr>
          <p:txBody>
            <a:bodyPr/>
            <a:lstStyle/>
            <a:p>
              <a:endParaRPr lang="en-US"/>
            </a:p>
          </p:txBody>
        </p:sp>
        <p:sp>
          <p:nvSpPr>
            <p:cNvPr id="446" name="Rectangle 746"/>
            <p:cNvSpPr>
              <a:spLocks noChangeArrowheads="1"/>
            </p:cNvSpPr>
            <p:nvPr/>
          </p:nvSpPr>
          <p:spPr bwMode="auto">
            <a:xfrm>
              <a:off x="2100" y="3096"/>
              <a:ext cx="49" cy="89"/>
            </a:xfrm>
            <a:prstGeom prst="rect">
              <a:avLst/>
            </a:prstGeom>
            <a:solidFill>
              <a:srgbClr val="FF5050"/>
            </a:solidFill>
            <a:ln w="12700">
              <a:solidFill>
                <a:schemeClr val="tx1"/>
              </a:solidFill>
              <a:miter lim="800000"/>
              <a:headEnd/>
              <a:tailEnd/>
            </a:ln>
            <a:effectLst/>
          </p:spPr>
          <p:txBody>
            <a:bodyPr wrap="none" anchor="ctr"/>
            <a:lstStyle/>
            <a:p>
              <a:endParaRPr lang="en-US"/>
            </a:p>
          </p:txBody>
        </p:sp>
      </p:grpSp>
      <p:grpSp>
        <p:nvGrpSpPr>
          <p:cNvPr id="447" name="Group 749"/>
          <p:cNvGrpSpPr>
            <a:grpSpLocks/>
          </p:cNvGrpSpPr>
          <p:nvPr/>
        </p:nvGrpSpPr>
        <p:grpSpPr bwMode="auto">
          <a:xfrm>
            <a:off x="4847431" y="4398169"/>
            <a:ext cx="423863" cy="152400"/>
            <a:chOff x="2004" y="3096"/>
            <a:chExt cx="267" cy="96"/>
          </a:xfrm>
        </p:grpSpPr>
        <p:sp>
          <p:nvSpPr>
            <p:cNvPr id="448" name="Line 750"/>
            <p:cNvSpPr>
              <a:spLocks noChangeShapeType="1"/>
            </p:cNvSpPr>
            <p:nvPr/>
          </p:nvSpPr>
          <p:spPr bwMode="auto">
            <a:xfrm flipH="1">
              <a:off x="2211" y="3192"/>
              <a:ext cx="60" cy="0"/>
            </a:xfrm>
            <a:prstGeom prst="line">
              <a:avLst/>
            </a:prstGeom>
            <a:noFill/>
            <a:ln w="12700">
              <a:solidFill>
                <a:schemeClr val="tx1"/>
              </a:solidFill>
              <a:round/>
              <a:headEnd type="none" w="sm" len="sm"/>
              <a:tailEnd type="none" w="sm" len="sm"/>
            </a:ln>
            <a:effectLst/>
          </p:spPr>
          <p:txBody>
            <a:bodyPr/>
            <a:lstStyle/>
            <a:p>
              <a:endParaRPr lang="en-US"/>
            </a:p>
          </p:txBody>
        </p:sp>
        <p:sp>
          <p:nvSpPr>
            <p:cNvPr id="449" name="Freeform 751"/>
            <p:cNvSpPr>
              <a:spLocks/>
            </p:cNvSpPr>
            <p:nvPr/>
          </p:nvSpPr>
          <p:spPr bwMode="auto">
            <a:xfrm>
              <a:off x="2004" y="3143"/>
              <a:ext cx="239" cy="45"/>
            </a:xfrm>
            <a:custGeom>
              <a:avLst/>
              <a:gdLst/>
              <a:ahLst/>
              <a:cxnLst>
                <a:cxn ang="0">
                  <a:pos x="0" y="0"/>
                </a:cxn>
                <a:cxn ang="0">
                  <a:pos x="422" y="0"/>
                </a:cxn>
                <a:cxn ang="0">
                  <a:pos x="422" y="45"/>
                </a:cxn>
              </a:cxnLst>
              <a:rect l="0" t="0" r="r" b="b"/>
              <a:pathLst>
                <a:path w="422" h="45">
                  <a:moveTo>
                    <a:pt x="0" y="0"/>
                  </a:moveTo>
                  <a:lnTo>
                    <a:pt x="422" y="0"/>
                  </a:lnTo>
                  <a:lnTo>
                    <a:pt x="422" y="45"/>
                  </a:lnTo>
                </a:path>
              </a:pathLst>
            </a:custGeom>
            <a:noFill/>
            <a:ln w="12700" cmpd="sng">
              <a:solidFill>
                <a:schemeClr val="tx1"/>
              </a:solidFill>
              <a:round/>
              <a:headEnd/>
              <a:tailEnd/>
            </a:ln>
            <a:effectLst/>
          </p:spPr>
          <p:txBody>
            <a:bodyPr/>
            <a:lstStyle/>
            <a:p>
              <a:endParaRPr lang="en-US"/>
            </a:p>
          </p:txBody>
        </p:sp>
        <p:sp>
          <p:nvSpPr>
            <p:cNvPr id="450" name="Rectangle 752"/>
            <p:cNvSpPr>
              <a:spLocks noChangeArrowheads="1"/>
            </p:cNvSpPr>
            <p:nvPr/>
          </p:nvSpPr>
          <p:spPr bwMode="auto">
            <a:xfrm>
              <a:off x="2100" y="3096"/>
              <a:ext cx="49" cy="89"/>
            </a:xfrm>
            <a:prstGeom prst="rect">
              <a:avLst/>
            </a:prstGeom>
            <a:solidFill>
              <a:srgbClr val="FF5050"/>
            </a:solidFill>
            <a:ln w="12700">
              <a:solidFill>
                <a:schemeClr val="tx1"/>
              </a:solidFill>
              <a:miter lim="800000"/>
              <a:headEnd/>
              <a:tailEnd/>
            </a:ln>
            <a:effectLst/>
          </p:spPr>
          <p:txBody>
            <a:bodyPr wrap="none" anchor="ctr"/>
            <a:lstStyle/>
            <a:p>
              <a:endParaRPr lang="en-US"/>
            </a:p>
          </p:txBody>
        </p:sp>
      </p:grpSp>
      <p:sp>
        <p:nvSpPr>
          <p:cNvPr id="451" name="Line 753"/>
          <p:cNvSpPr>
            <a:spLocks noChangeShapeType="1"/>
          </p:cNvSpPr>
          <p:nvPr/>
        </p:nvSpPr>
        <p:spPr bwMode="auto">
          <a:xfrm flipH="1">
            <a:off x="5539581" y="5304632"/>
            <a:ext cx="95250" cy="0"/>
          </a:xfrm>
          <a:prstGeom prst="line">
            <a:avLst/>
          </a:prstGeom>
          <a:noFill/>
          <a:ln w="12700">
            <a:solidFill>
              <a:schemeClr val="tx1"/>
            </a:solidFill>
            <a:round/>
            <a:headEnd type="none" w="sm" len="sm"/>
            <a:tailEnd type="none" w="sm" len="sm"/>
          </a:ln>
          <a:effectLst/>
        </p:spPr>
        <p:txBody>
          <a:bodyPr/>
          <a:lstStyle/>
          <a:p>
            <a:endParaRPr lang="en-US"/>
          </a:p>
        </p:txBody>
      </p:sp>
      <p:sp>
        <p:nvSpPr>
          <p:cNvPr id="452" name="Freeform 754"/>
          <p:cNvSpPr>
            <a:spLocks/>
          </p:cNvSpPr>
          <p:nvPr/>
        </p:nvSpPr>
        <p:spPr bwMode="auto">
          <a:xfrm>
            <a:off x="4845844" y="5233194"/>
            <a:ext cx="735012" cy="71438"/>
          </a:xfrm>
          <a:custGeom>
            <a:avLst/>
            <a:gdLst/>
            <a:ahLst/>
            <a:cxnLst>
              <a:cxn ang="0">
                <a:pos x="0" y="0"/>
              </a:cxn>
              <a:cxn ang="0">
                <a:pos x="422" y="0"/>
              </a:cxn>
              <a:cxn ang="0">
                <a:pos x="422" y="45"/>
              </a:cxn>
            </a:cxnLst>
            <a:rect l="0" t="0" r="r" b="b"/>
            <a:pathLst>
              <a:path w="422" h="45">
                <a:moveTo>
                  <a:pt x="0" y="0"/>
                </a:moveTo>
                <a:lnTo>
                  <a:pt x="422" y="0"/>
                </a:lnTo>
                <a:lnTo>
                  <a:pt x="422" y="45"/>
                </a:lnTo>
              </a:path>
            </a:pathLst>
          </a:custGeom>
          <a:noFill/>
          <a:ln w="12700" cmpd="sng">
            <a:solidFill>
              <a:schemeClr val="tx1"/>
            </a:solidFill>
            <a:round/>
            <a:headEnd/>
            <a:tailEnd/>
          </a:ln>
          <a:effectLst/>
        </p:spPr>
        <p:txBody>
          <a:bodyPr/>
          <a:lstStyle/>
          <a:p>
            <a:endParaRPr lang="en-US"/>
          </a:p>
        </p:txBody>
      </p:sp>
      <p:sp>
        <p:nvSpPr>
          <p:cNvPr id="453" name="Rectangle 755"/>
          <p:cNvSpPr>
            <a:spLocks noChangeArrowheads="1"/>
          </p:cNvSpPr>
          <p:nvPr/>
        </p:nvSpPr>
        <p:spPr bwMode="auto">
          <a:xfrm>
            <a:off x="5206206" y="5158582"/>
            <a:ext cx="77788" cy="141287"/>
          </a:xfrm>
          <a:prstGeom prst="rect">
            <a:avLst/>
          </a:prstGeom>
          <a:solidFill>
            <a:srgbClr val="FF5050"/>
          </a:solidFill>
          <a:ln w="12700">
            <a:solidFill>
              <a:schemeClr val="tx1"/>
            </a:solidFill>
            <a:miter lim="800000"/>
            <a:headEnd/>
            <a:tailEnd/>
          </a:ln>
          <a:effectLst/>
        </p:spPr>
        <p:txBody>
          <a:bodyPr wrap="none" anchor="ctr"/>
          <a:lstStyle/>
          <a:p>
            <a:endParaRPr lang="en-US"/>
          </a:p>
        </p:txBody>
      </p:sp>
      <p:sp>
        <p:nvSpPr>
          <p:cNvPr id="454" name="Rectangle 756"/>
          <p:cNvSpPr>
            <a:spLocks noChangeArrowheads="1"/>
          </p:cNvSpPr>
          <p:nvPr/>
        </p:nvSpPr>
        <p:spPr bwMode="auto">
          <a:xfrm>
            <a:off x="4999831" y="5156994"/>
            <a:ext cx="77788" cy="141288"/>
          </a:xfrm>
          <a:prstGeom prst="rect">
            <a:avLst/>
          </a:prstGeom>
          <a:solidFill>
            <a:srgbClr val="FF5050"/>
          </a:solidFill>
          <a:ln w="12700">
            <a:solidFill>
              <a:schemeClr val="tx1"/>
            </a:solidFill>
            <a:miter lim="800000"/>
            <a:headEnd/>
            <a:tailEnd/>
          </a:ln>
          <a:effectLst/>
        </p:spPr>
        <p:txBody>
          <a:bodyPr wrap="none" anchor="ctr"/>
          <a:lstStyle/>
          <a:p>
            <a:endParaRPr lang="en-US"/>
          </a:p>
        </p:txBody>
      </p:sp>
      <p:sp>
        <p:nvSpPr>
          <p:cNvPr id="455" name="Rectangle 757"/>
          <p:cNvSpPr>
            <a:spLocks noChangeArrowheads="1"/>
          </p:cNvSpPr>
          <p:nvPr/>
        </p:nvSpPr>
        <p:spPr bwMode="auto">
          <a:xfrm>
            <a:off x="5393531" y="5160169"/>
            <a:ext cx="77788" cy="141288"/>
          </a:xfrm>
          <a:prstGeom prst="rect">
            <a:avLst/>
          </a:prstGeom>
          <a:solidFill>
            <a:srgbClr val="FF5050"/>
          </a:solidFill>
          <a:ln w="12700">
            <a:solidFill>
              <a:schemeClr val="tx1"/>
            </a:solidFill>
            <a:miter lim="800000"/>
            <a:headEnd/>
            <a:tailEnd/>
          </a:ln>
          <a:effectLst/>
        </p:spPr>
        <p:txBody>
          <a:bodyPr wrap="none" anchor="ctr"/>
          <a:lstStyle/>
          <a:p>
            <a:endParaRPr lang="en-US"/>
          </a:p>
        </p:txBody>
      </p:sp>
      <p:grpSp>
        <p:nvGrpSpPr>
          <p:cNvPr id="456" name="Group 759"/>
          <p:cNvGrpSpPr>
            <a:grpSpLocks/>
          </p:cNvGrpSpPr>
          <p:nvPr/>
        </p:nvGrpSpPr>
        <p:grpSpPr bwMode="auto">
          <a:xfrm>
            <a:off x="2664619" y="5544344"/>
            <a:ext cx="82550" cy="449263"/>
            <a:chOff x="632" y="3508"/>
            <a:chExt cx="52" cy="283"/>
          </a:xfrm>
        </p:grpSpPr>
        <p:sp>
          <p:nvSpPr>
            <p:cNvPr id="457" name="Freeform 468"/>
            <p:cNvSpPr>
              <a:spLocks/>
            </p:cNvSpPr>
            <p:nvPr/>
          </p:nvSpPr>
          <p:spPr bwMode="auto">
            <a:xfrm>
              <a:off x="632" y="3508"/>
              <a:ext cx="52" cy="17"/>
            </a:xfrm>
            <a:custGeom>
              <a:avLst/>
              <a:gdLst/>
              <a:ahLst/>
              <a:cxnLst>
                <a:cxn ang="0">
                  <a:pos x="0" y="0"/>
                </a:cxn>
                <a:cxn ang="0">
                  <a:pos x="55" y="0"/>
                </a:cxn>
                <a:cxn ang="0">
                  <a:pos x="55" y="17"/>
                </a:cxn>
                <a:cxn ang="0">
                  <a:pos x="0" y="17"/>
                </a:cxn>
                <a:cxn ang="0">
                  <a:pos x="0" y="0"/>
                </a:cxn>
              </a:cxnLst>
              <a:rect l="0" t="0" r="r" b="b"/>
              <a:pathLst>
                <a:path w="56" h="18">
                  <a:moveTo>
                    <a:pt x="0" y="0"/>
                  </a:moveTo>
                  <a:lnTo>
                    <a:pt x="55" y="0"/>
                  </a:lnTo>
                  <a:lnTo>
                    <a:pt x="55" y="17"/>
                  </a:lnTo>
                  <a:lnTo>
                    <a:pt x="0" y="17"/>
                  </a:lnTo>
                  <a:lnTo>
                    <a:pt x="0" y="0"/>
                  </a:lnTo>
                </a:path>
              </a:pathLst>
            </a:custGeom>
            <a:solidFill>
              <a:srgbClr val="660033"/>
            </a:solidFill>
            <a:ln w="9525" cap="rnd">
              <a:noFill/>
              <a:round/>
              <a:headEnd type="none" w="sm" len="sm"/>
              <a:tailEnd type="none" w="sm" len="sm"/>
            </a:ln>
            <a:effectLst/>
          </p:spPr>
          <p:txBody>
            <a:bodyPr/>
            <a:lstStyle/>
            <a:p>
              <a:endParaRPr lang="en-US"/>
            </a:p>
          </p:txBody>
        </p:sp>
        <p:sp>
          <p:nvSpPr>
            <p:cNvPr id="458" name="Freeform 484"/>
            <p:cNvSpPr>
              <a:spLocks/>
            </p:cNvSpPr>
            <p:nvPr/>
          </p:nvSpPr>
          <p:spPr bwMode="auto">
            <a:xfrm>
              <a:off x="632" y="3532"/>
              <a:ext cx="52" cy="17"/>
            </a:xfrm>
            <a:custGeom>
              <a:avLst/>
              <a:gdLst/>
              <a:ahLst/>
              <a:cxnLst>
                <a:cxn ang="0">
                  <a:pos x="0" y="0"/>
                </a:cxn>
                <a:cxn ang="0">
                  <a:pos x="55" y="0"/>
                </a:cxn>
                <a:cxn ang="0">
                  <a:pos x="55" y="17"/>
                </a:cxn>
                <a:cxn ang="0">
                  <a:pos x="0" y="17"/>
                </a:cxn>
                <a:cxn ang="0">
                  <a:pos x="0" y="0"/>
                </a:cxn>
              </a:cxnLst>
              <a:rect l="0" t="0" r="r" b="b"/>
              <a:pathLst>
                <a:path w="56" h="18">
                  <a:moveTo>
                    <a:pt x="0" y="0"/>
                  </a:moveTo>
                  <a:lnTo>
                    <a:pt x="55" y="0"/>
                  </a:lnTo>
                  <a:lnTo>
                    <a:pt x="55" y="17"/>
                  </a:lnTo>
                  <a:lnTo>
                    <a:pt x="0" y="17"/>
                  </a:lnTo>
                  <a:lnTo>
                    <a:pt x="0" y="0"/>
                  </a:lnTo>
                </a:path>
              </a:pathLst>
            </a:custGeom>
            <a:solidFill>
              <a:srgbClr val="660033"/>
            </a:solidFill>
            <a:ln w="9525" cap="rnd">
              <a:noFill/>
              <a:round/>
              <a:headEnd type="none" w="sm" len="sm"/>
              <a:tailEnd type="none" w="sm" len="sm"/>
            </a:ln>
            <a:effectLst/>
          </p:spPr>
          <p:txBody>
            <a:bodyPr/>
            <a:lstStyle/>
            <a:p>
              <a:endParaRPr lang="en-US"/>
            </a:p>
          </p:txBody>
        </p:sp>
        <p:sp>
          <p:nvSpPr>
            <p:cNvPr id="459" name="Rectangle 485"/>
            <p:cNvSpPr>
              <a:spLocks noChangeArrowheads="1"/>
            </p:cNvSpPr>
            <p:nvPr/>
          </p:nvSpPr>
          <p:spPr bwMode="auto">
            <a:xfrm>
              <a:off x="632" y="3556"/>
              <a:ext cx="52" cy="17"/>
            </a:xfrm>
            <a:prstGeom prst="rect">
              <a:avLst/>
            </a:prstGeom>
            <a:solidFill>
              <a:srgbClr val="660033"/>
            </a:solidFill>
            <a:ln w="12700">
              <a:noFill/>
              <a:miter lim="800000"/>
              <a:headEnd/>
              <a:tailEnd/>
            </a:ln>
            <a:effectLst/>
          </p:spPr>
          <p:txBody>
            <a:bodyPr wrap="none" anchor="ctr"/>
            <a:lstStyle/>
            <a:p>
              <a:endParaRPr lang="en-US"/>
            </a:p>
          </p:txBody>
        </p:sp>
        <p:sp>
          <p:nvSpPr>
            <p:cNvPr id="460" name="Freeform 486"/>
            <p:cNvSpPr>
              <a:spLocks/>
            </p:cNvSpPr>
            <p:nvPr/>
          </p:nvSpPr>
          <p:spPr bwMode="auto">
            <a:xfrm>
              <a:off x="632" y="3580"/>
              <a:ext cx="52" cy="17"/>
            </a:xfrm>
            <a:custGeom>
              <a:avLst/>
              <a:gdLst/>
              <a:ahLst/>
              <a:cxnLst>
                <a:cxn ang="0">
                  <a:pos x="0" y="0"/>
                </a:cxn>
                <a:cxn ang="0">
                  <a:pos x="55" y="0"/>
                </a:cxn>
                <a:cxn ang="0">
                  <a:pos x="55" y="16"/>
                </a:cxn>
                <a:cxn ang="0">
                  <a:pos x="0" y="16"/>
                </a:cxn>
                <a:cxn ang="0">
                  <a:pos x="0" y="0"/>
                </a:cxn>
              </a:cxnLst>
              <a:rect l="0" t="0" r="r" b="b"/>
              <a:pathLst>
                <a:path w="56" h="17">
                  <a:moveTo>
                    <a:pt x="0" y="0"/>
                  </a:moveTo>
                  <a:lnTo>
                    <a:pt x="55" y="0"/>
                  </a:lnTo>
                  <a:lnTo>
                    <a:pt x="55" y="16"/>
                  </a:lnTo>
                  <a:lnTo>
                    <a:pt x="0" y="16"/>
                  </a:lnTo>
                  <a:lnTo>
                    <a:pt x="0" y="0"/>
                  </a:lnTo>
                </a:path>
              </a:pathLst>
            </a:custGeom>
            <a:solidFill>
              <a:srgbClr val="660033"/>
            </a:solidFill>
            <a:ln w="9525" cap="rnd">
              <a:noFill/>
              <a:round/>
              <a:headEnd type="none" w="sm" len="sm"/>
              <a:tailEnd type="none" w="sm" len="sm"/>
            </a:ln>
            <a:effectLst/>
          </p:spPr>
          <p:txBody>
            <a:bodyPr/>
            <a:lstStyle/>
            <a:p>
              <a:endParaRPr lang="en-US"/>
            </a:p>
          </p:txBody>
        </p:sp>
        <p:sp>
          <p:nvSpPr>
            <p:cNvPr id="461" name="Rectangle 487"/>
            <p:cNvSpPr>
              <a:spLocks noChangeArrowheads="1"/>
            </p:cNvSpPr>
            <p:nvPr/>
          </p:nvSpPr>
          <p:spPr bwMode="auto">
            <a:xfrm>
              <a:off x="632" y="3604"/>
              <a:ext cx="52" cy="17"/>
            </a:xfrm>
            <a:prstGeom prst="rect">
              <a:avLst/>
            </a:prstGeom>
            <a:solidFill>
              <a:srgbClr val="660033"/>
            </a:solidFill>
            <a:ln w="12700">
              <a:noFill/>
              <a:miter lim="800000"/>
              <a:headEnd/>
              <a:tailEnd/>
            </a:ln>
            <a:effectLst/>
          </p:spPr>
          <p:txBody>
            <a:bodyPr wrap="none" anchor="ctr"/>
            <a:lstStyle/>
            <a:p>
              <a:endParaRPr lang="en-US"/>
            </a:p>
          </p:txBody>
        </p:sp>
        <p:sp>
          <p:nvSpPr>
            <p:cNvPr id="462" name="Freeform 488"/>
            <p:cNvSpPr>
              <a:spLocks/>
            </p:cNvSpPr>
            <p:nvPr/>
          </p:nvSpPr>
          <p:spPr bwMode="auto">
            <a:xfrm>
              <a:off x="632" y="3628"/>
              <a:ext cx="52" cy="17"/>
            </a:xfrm>
            <a:custGeom>
              <a:avLst/>
              <a:gdLst/>
              <a:ahLst/>
              <a:cxnLst>
                <a:cxn ang="0">
                  <a:pos x="0" y="0"/>
                </a:cxn>
                <a:cxn ang="0">
                  <a:pos x="55" y="0"/>
                </a:cxn>
                <a:cxn ang="0">
                  <a:pos x="55" y="17"/>
                </a:cxn>
                <a:cxn ang="0">
                  <a:pos x="0" y="17"/>
                </a:cxn>
                <a:cxn ang="0">
                  <a:pos x="0" y="0"/>
                </a:cxn>
              </a:cxnLst>
              <a:rect l="0" t="0" r="r" b="b"/>
              <a:pathLst>
                <a:path w="56" h="18">
                  <a:moveTo>
                    <a:pt x="0" y="0"/>
                  </a:moveTo>
                  <a:lnTo>
                    <a:pt x="55" y="0"/>
                  </a:lnTo>
                  <a:lnTo>
                    <a:pt x="55" y="17"/>
                  </a:lnTo>
                  <a:lnTo>
                    <a:pt x="0" y="17"/>
                  </a:lnTo>
                  <a:lnTo>
                    <a:pt x="0" y="0"/>
                  </a:lnTo>
                </a:path>
              </a:pathLst>
            </a:custGeom>
            <a:solidFill>
              <a:srgbClr val="660033"/>
            </a:solidFill>
            <a:ln w="9525" cap="rnd">
              <a:noFill/>
              <a:round/>
              <a:headEnd type="none" w="sm" len="sm"/>
              <a:tailEnd type="none" w="sm" len="sm"/>
            </a:ln>
            <a:effectLst/>
          </p:spPr>
          <p:txBody>
            <a:bodyPr/>
            <a:lstStyle/>
            <a:p>
              <a:endParaRPr lang="en-US"/>
            </a:p>
          </p:txBody>
        </p:sp>
        <p:sp>
          <p:nvSpPr>
            <p:cNvPr id="463" name="Rectangle 489"/>
            <p:cNvSpPr>
              <a:spLocks noChangeArrowheads="1"/>
            </p:cNvSpPr>
            <p:nvPr/>
          </p:nvSpPr>
          <p:spPr bwMode="auto">
            <a:xfrm>
              <a:off x="632" y="3653"/>
              <a:ext cx="52" cy="17"/>
            </a:xfrm>
            <a:prstGeom prst="rect">
              <a:avLst/>
            </a:prstGeom>
            <a:solidFill>
              <a:srgbClr val="660033"/>
            </a:solidFill>
            <a:ln w="12700">
              <a:noFill/>
              <a:miter lim="800000"/>
              <a:headEnd/>
              <a:tailEnd/>
            </a:ln>
            <a:effectLst/>
          </p:spPr>
          <p:txBody>
            <a:bodyPr wrap="none" anchor="ctr"/>
            <a:lstStyle/>
            <a:p>
              <a:endParaRPr lang="en-US"/>
            </a:p>
          </p:txBody>
        </p:sp>
        <p:sp>
          <p:nvSpPr>
            <p:cNvPr id="464" name="Freeform 490"/>
            <p:cNvSpPr>
              <a:spLocks/>
            </p:cNvSpPr>
            <p:nvPr/>
          </p:nvSpPr>
          <p:spPr bwMode="auto">
            <a:xfrm>
              <a:off x="632" y="3677"/>
              <a:ext cx="52" cy="17"/>
            </a:xfrm>
            <a:custGeom>
              <a:avLst/>
              <a:gdLst/>
              <a:ahLst/>
              <a:cxnLst>
                <a:cxn ang="0">
                  <a:pos x="0" y="0"/>
                </a:cxn>
                <a:cxn ang="0">
                  <a:pos x="55" y="0"/>
                </a:cxn>
                <a:cxn ang="0">
                  <a:pos x="55" y="16"/>
                </a:cxn>
                <a:cxn ang="0">
                  <a:pos x="0" y="16"/>
                </a:cxn>
                <a:cxn ang="0">
                  <a:pos x="0" y="0"/>
                </a:cxn>
              </a:cxnLst>
              <a:rect l="0" t="0" r="r" b="b"/>
              <a:pathLst>
                <a:path w="56" h="17">
                  <a:moveTo>
                    <a:pt x="0" y="0"/>
                  </a:moveTo>
                  <a:lnTo>
                    <a:pt x="55" y="0"/>
                  </a:lnTo>
                  <a:lnTo>
                    <a:pt x="55" y="16"/>
                  </a:lnTo>
                  <a:lnTo>
                    <a:pt x="0" y="16"/>
                  </a:lnTo>
                  <a:lnTo>
                    <a:pt x="0" y="0"/>
                  </a:lnTo>
                </a:path>
              </a:pathLst>
            </a:custGeom>
            <a:solidFill>
              <a:srgbClr val="660033"/>
            </a:solidFill>
            <a:ln w="9525" cap="rnd">
              <a:noFill/>
              <a:round/>
              <a:headEnd type="none" w="sm" len="sm"/>
              <a:tailEnd type="none" w="sm" len="sm"/>
            </a:ln>
            <a:effectLst/>
          </p:spPr>
          <p:txBody>
            <a:bodyPr/>
            <a:lstStyle/>
            <a:p>
              <a:endParaRPr lang="en-US"/>
            </a:p>
          </p:txBody>
        </p:sp>
        <p:sp>
          <p:nvSpPr>
            <p:cNvPr id="465" name="Rectangle 491"/>
            <p:cNvSpPr>
              <a:spLocks noChangeArrowheads="1"/>
            </p:cNvSpPr>
            <p:nvPr/>
          </p:nvSpPr>
          <p:spPr bwMode="auto">
            <a:xfrm>
              <a:off x="632" y="3725"/>
              <a:ext cx="52" cy="17"/>
            </a:xfrm>
            <a:prstGeom prst="rect">
              <a:avLst/>
            </a:prstGeom>
            <a:solidFill>
              <a:srgbClr val="660033"/>
            </a:solidFill>
            <a:ln w="12700">
              <a:noFill/>
              <a:miter lim="800000"/>
              <a:headEnd/>
              <a:tailEnd/>
            </a:ln>
            <a:effectLst/>
          </p:spPr>
          <p:txBody>
            <a:bodyPr wrap="none" anchor="ctr"/>
            <a:lstStyle/>
            <a:p>
              <a:endParaRPr lang="en-US"/>
            </a:p>
          </p:txBody>
        </p:sp>
        <p:sp>
          <p:nvSpPr>
            <p:cNvPr id="466" name="Freeform 492"/>
            <p:cNvSpPr>
              <a:spLocks/>
            </p:cNvSpPr>
            <p:nvPr/>
          </p:nvSpPr>
          <p:spPr bwMode="auto">
            <a:xfrm>
              <a:off x="632" y="3749"/>
              <a:ext cx="52" cy="17"/>
            </a:xfrm>
            <a:custGeom>
              <a:avLst/>
              <a:gdLst/>
              <a:ahLst/>
              <a:cxnLst>
                <a:cxn ang="0">
                  <a:pos x="0" y="0"/>
                </a:cxn>
                <a:cxn ang="0">
                  <a:pos x="55" y="0"/>
                </a:cxn>
                <a:cxn ang="0">
                  <a:pos x="55" y="17"/>
                </a:cxn>
                <a:cxn ang="0">
                  <a:pos x="0" y="17"/>
                </a:cxn>
                <a:cxn ang="0">
                  <a:pos x="0" y="0"/>
                </a:cxn>
              </a:cxnLst>
              <a:rect l="0" t="0" r="r" b="b"/>
              <a:pathLst>
                <a:path w="56" h="18">
                  <a:moveTo>
                    <a:pt x="0" y="0"/>
                  </a:moveTo>
                  <a:lnTo>
                    <a:pt x="55" y="0"/>
                  </a:lnTo>
                  <a:lnTo>
                    <a:pt x="55" y="17"/>
                  </a:lnTo>
                  <a:lnTo>
                    <a:pt x="0" y="17"/>
                  </a:lnTo>
                  <a:lnTo>
                    <a:pt x="0" y="0"/>
                  </a:lnTo>
                </a:path>
              </a:pathLst>
            </a:custGeom>
            <a:solidFill>
              <a:srgbClr val="660033"/>
            </a:solidFill>
            <a:ln w="9525" cap="rnd">
              <a:noFill/>
              <a:round/>
              <a:headEnd type="none" w="sm" len="sm"/>
              <a:tailEnd type="none" w="sm" len="sm"/>
            </a:ln>
            <a:effectLst/>
          </p:spPr>
          <p:txBody>
            <a:bodyPr/>
            <a:lstStyle/>
            <a:p>
              <a:endParaRPr lang="en-US"/>
            </a:p>
          </p:txBody>
        </p:sp>
        <p:sp>
          <p:nvSpPr>
            <p:cNvPr id="467" name="Rectangle 493"/>
            <p:cNvSpPr>
              <a:spLocks noChangeArrowheads="1"/>
            </p:cNvSpPr>
            <p:nvPr/>
          </p:nvSpPr>
          <p:spPr bwMode="auto">
            <a:xfrm>
              <a:off x="632" y="3774"/>
              <a:ext cx="52" cy="17"/>
            </a:xfrm>
            <a:prstGeom prst="rect">
              <a:avLst/>
            </a:prstGeom>
            <a:solidFill>
              <a:srgbClr val="660033"/>
            </a:solidFill>
            <a:ln w="12700">
              <a:noFill/>
              <a:miter lim="800000"/>
              <a:headEnd/>
              <a:tailEnd/>
            </a:ln>
            <a:effectLst/>
          </p:spPr>
          <p:txBody>
            <a:bodyPr wrap="none" anchor="ctr"/>
            <a:lstStyle/>
            <a:p>
              <a:endParaRPr lang="en-US"/>
            </a:p>
          </p:txBody>
        </p:sp>
        <p:sp>
          <p:nvSpPr>
            <p:cNvPr id="468" name="Rectangle 758"/>
            <p:cNvSpPr>
              <a:spLocks noChangeArrowheads="1"/>
            </p:cNvSpPr>
            <p:nvPr/>
          </p:nvSpPr>
          <p:spPr bwMode="auto">
            <a:xfrm>
              <a:off x="632" y="3701"/>
              <a:ext cx="52" cy="17"/>
            </a:xfrm>
            <a:prstGeom prst="rect">
              <a:avLst/>
            </a:prstGeom>
            <a:solidFill>
              <a:srgbClr val="660033"/>
            </a:solidFill>
            <a:ln w="12700">
              <a:noFill/>
              <a:miter lim="800000"/>
              <a:headEnd/>
              <a:tailEnd/>
            </a:ln>
            <a:effectLst/>
          </p:spPr>
          <p:txBody>
            <a:bodyPr wrap="none" anchor="ctr"/>
            <a:lstStyle/>
            <a:p>
              <a:endParaRPr lang="en-US"/>
            </a:p>
          </p:txBody>
        </p:sp>
      </p:grpSp>
      <p:grpSp>
        <p:nvGrpSpPr>
          <p:cNvPr id="469" name="Group 760"/>
          <p:cNvGrpSpPr>
            <a:grpSpLocks/>
          </p:cNvGrpSpPr>
          <p:nvPr/>
        </p:nvGrpSpPr>
        <p:grpSpPr bwMode="auto">
          <a:xfrm>
            <a:off x="3804444" y="5542757"/>
            <a:ext cx="82550" cy="449262"/>
            <a:chOff x="632" y="3508"/>
            <a:chExt cx="52" cy="283"/>
          </a:xfrm>
        </p:grpSpPr>
        <p:sp>
          <p:nvSpPr>
            <p:cNvPr id="470" name="Freeform 761"/>
            <p:cNvSpPr>
              <a:spLocks/>
            </p:cNvSpPr>
            <p:nvPr/>
          </p:nvSpPr>
          <p:spPr bwMode="auto">
            <a:xfrm>
              <a:off x="632" y="3508"/>
              <a:ext cx="52" cy="17"/>
            </a:xfrm>
            <a:custGeom>
              <a:avLst/>
              <a:gdLst/>
              <a:ahLst/>
              <a:cxnLst>
                <a:cxn ang="0">
                  <a:pos x="0" y="0"/>
                </a:cxn>
                <a:cxn ang="0">
                  <a:pos x="55" y="0"/>
                </a:cxn>
                <a:cxn ang="0">
                  <a:pos x="55" y="17"/>
                </a:cxn>
                <a:cxn ang="0">
                  <a:pos x="0" y="17"/>
                </a:cxn>
                <a:cxn ang="0">
                  <a:pos x="0" y="0"/>
                </a:cxn>
              </a:cxnLst>
              <a:rect l="0" t="0" r="r" b="b"/>
              <a:pathLst>
                <a:path w="56" h="18">
                  <a:moveTo>
                    <a:pt x="0" y="0"/>
                  </a:moveTo>
                  <a:lnTo>
                    <a:pt x="55" y="0"/>
                  </a:lnTo>
                  <a:lnTo>
                    <a:pt x="55" y="17"/>
                  </a:lnTo>
                  <a:lnTo>
                    <a:pt x="0" y="17"/>
                  </a:lnTo>
                  <a:lnTo>
                    <a:pt x="0" y="0"/>
                  </a:lnTo>
                </a:path>
              </a:pathLst>
            </a:custGeom>
            <a:solidFill>
              <a:srgbClr val="660033"/>
            </a:solidFill>
            <a:ln w="9525" cap="rnd">
              <a:noFill/>
              <a:round/>
              <a:headEnd type="none" w="sm" len="sm"/>
              <a:tailEnd type="none" w="sm" len="sm"/>
            </a:ln>
            <a:effectLst/>
          </p:spPr>
          <p:txBody>
            <a:bodyPr/>
            <a:lstStyle/>
            <a:p>
              <a:endParaRPr lang="en-US"/>
            </a:p>
          </p:txBody>
        </p:sp>
        <p:sp>
          <p:nvSpPr>
            <p:cNvPr id="471" name="Freeform 762"/>
            <p:cNvSpPr>
              <a:spLocks/>
            </p:cNvSpPr>
            <p:nvPr/>
          </p:nvSpPr>
          <p:spPr bwMode="auto">
            <a:xfrm>
              <a:off x="632" y="3532"/>
              <a:ext cx="52" cy="17"/>
            </a:xfrm>
            <a:custGeom>
              <a:avLst/>
              <a:gdLst/>
              <a:ahLst/>
              <a:cxnLst>
                <a:cxn ang="0">
                  <a:pos x="0" y="0"/>
                </a:cxn>
                <a:cxn ang="0">
                  <a:pos x="55" y="0"/>
                </a:cxn>
                <a:cxn ang="0">
                  <a:pos x="55" y="17"/>
                </a:cxn>
                <a:cxn ang="0">
                  <a:pos x="0" y="17"/>
                </a:cxn>
                <a:cxn ang="0">
                  <a:pos x="0" y="0"/>
                </a:cxn>
              </a:cxnLst>
              <a:rect l="0" t="0" r="r" b="b"/>
              <a:pathLst>
                <a:path w="56" h="18">
                  <a:moveTo>
                    <a:pt x="0" y="0"/>
                  </a:moveTo>
                  <a:lnTo>
                    <a:pt x="55" y="0"/>
                  </a:lnTo>
                  <a:lnTo>
                    <a:pt x="55" y="17"/>
                  </a:lnTo>
                  <a:lnTo>
                    <a:pt x="0" y="17"/>
                  </a:lnTo>
                  <a:lnTo>
                    <a:pt x="0" y="0"/>
                  </a:lnTo>
                </a:path>
              </a:pathLst>
            </a:custGeom>
            <a:solidFill>
              <a:srgbClr val="660033"/>
            </a:solidFill>
            <a:ln w="9525" cap="rnd">
              <a:noFill/>
              <a:round/>
              <a:headEnd type="none" w="sm" len="sm"/>
              <a:tailEnd type="none" w="sm" len="sm"/>
            </a:ln>
            <a:effectLst/>
          </p:spPr>
          <p:txBody>
            <a:bodyPr/>
            <a:lstStyle/>
            <a:p>
              <a:endParaRPr lang="en-US"/>
            </a:p>
          </p:txBody>
        </p:sp>
        <p:sp>
          <p:nvSpPr>
            <p:cNvPr id="472" name="Rectangle 763"/>
            <p:cNvSpPr>
              <a:spLocks noChangeArrowheads="1"/>
            </p:cNvSpPr>
            <p:nvPr/>
          </p:nvSpPr>
          <p:spPr bwMode="auto">
            <a:xfrm>
              <a:off x="632" y="3556"/>
              <a:ext cx="52" cy="17"/>
            </a:xfrm>
            <a:prstGeom prst="rect">
              <a:avLst/>
            </a:prstGeom>
            <a:solidFill>
              <a:srgbClr val="660033"/>
            </a:solidFill>
            <a:ln w="12700">
              <a:noFill/>
              <a:miter lim="800000"/>
              <a:headEnd/>
              <a:tailEnd/>
            </a:ln>
            <a:effectLst/>
          </p:spPr>
          <p:txBody>
            <a:bodyPr wrap="none" anchor="ctr"/>
            <a:lstStyle/>
            <a:p>
              <a:endParaRPr lang="en-US"/>
            </a:p>
          </p:txBody>
        </p:sp>
        <p:sp>
          <p:nvSpPr>
            <p:cNvPr id="473" name="Freeform 764"/>
            <p:cNvSpPr>
              <a:spLocks/>
            </p:cNvSpPr>
            <p:nvPr/>
          </p:nvSpPr>
          <p:spPr bwMode="auto">
            <a:xfrm>
              <a:off x="632" y="3580"/>
              <a:ext cx="52" cy="17"/>
            </a:xfrm>
            <a:custGeom>
              <a:avLst/>
              <a:gdLst/>
              <a:ahLst/>
              <a:cxnLst>
                <a:cxn ang="0">
                  <a:pos x="0" y="0"/>
                </a:cxn>
                <a:cxn ang="0">
                  <a:pos x="55" y="0"/>
                </a:cxn>
                <a:cxn ang="0">
                  <a:pos x="55" y="16"/>
                </a:cxn>
                <a:cxn ang="0">
                  <a:pos x="0" y="16"/>
                </a:cxn>
                <a:cxn ang="0">
                  <a:pos x="0" y="0"/>
                </a:cxn>
              </a:cxnLst>
              <a:rect l="0" t="0" r="r" b="b"/>
              <a:pathLst>
                <a:path w="56" h="17">
                  <a:moveTo>
                    <a:pt x="0" y="0"/>
                  </a:moveTo>
                  <a:lnTo>
                    <a:pt x="55" y="0"/>
                  </a:lnTo>
                  <a:lnTo>
                    <a:pt x="55" y="16"/>
                  </a:lnTo>
                  <a:lnTo>
                    <a:pt x="0" y="16"/>
                  </a:lnTo>
                  <a:lnTo>
                    <a:pt x="0" y="0"/>
                  </a:lnTo>
                </a:path>
              </a:pathLst>
            </a:custGeom>
            <a:solidFill>
              <a:srgbClr val="660033"/>
            </a:solidFill>
            <a:ln w="9525" cap="rnd">
              <a:noFill/>
              <a:round/>
              <a:headEnd type="none" w="sm" len="sm"/>
              <a:tailEnd type="none" w="sm" len="sm"/>
            </a:ln>
            <a:effectLst/>
          </p:spPr>
          <p:txBody>
            <a:bodyPr/>
            <a:lstStyle/>
            <a:p>
              <a:endParaRPr lang="en-US"/>
            </a:p>
          </p:txBody>
        </p:sp>
        <p:sp>
          <p:nvSpPr>
            <p:cNvPr id="474" name="Rectangle 765"/>
            <p:cNvSpPr>
              <a:spLocks noChangeArrowheads="1"/>
            </p:cNvSpPr>
            <p:nvPr/>
          </p:nvSpPr>
          <p:spPr bwMode="auto">
            <a:xfrm>
              <a:off x="632" y="3604"/>
              <a:ext cx="52" cy="17"/>
            </a:xfrm>
            <a:prstGeom prst="rect">
              <a:avLst/>
            </a:prstGeom>
            <a:solidFill>
              <a:srgbClr val="660033"/>
            </a:solidFill>
            <a:ln w="12700">
              <a:noFill/>
              <a:miter lim="800000"/>
              <a:headEnd/>
              <a:tailEnd/>
            </a:ln>
            <a:effectLst/>
          </p:spPr>
          <p:txBody>
            <a:bodyPr wrap="none" anchor="ctr"/>
            <a:lstStyle/>
            <a:p>
              <a:endParaRPr lang="en-US"/>
            </a:p>
          </p:txBody>
        </p:sp>
        <p:sp>
          <p:nvSpPr>
            <p:cNvPr id="475" name="Freeform 766"/>
            <p:cNvSpPr>
              <a:spLocks/>
            </p:cNvSpPr>
            <p:nvPr/>
          </p:nvSpPr>
          <p:spPr bwMode="auto">
            <a:xfrm>
              <a:off x="632" y="3628"/>
              <a:ext cx="52" cy="17"/>
            </a:xfrm>
            <a:custGeom>
              <a:avLst/>
              <a:gdLst/>
              <a:ahLst/>
              <a:cxnLst>
                <a:cxn ang="0">
                  <a:pos x="0" y="0"/>
                </a:cxn>
                <a:cxn ang="0">
                  <a:pos x="55" y="0"/>
                </a:cxn>
                <a:cxn ang="0">
                  <a:pos x="55" y="17"/>
                </a:cxn>
                <a:cxn ang="0">
                  <a:pos x="0" y="17"/>
                </a:cxn>
                <a:cxn ang="0">
                  <a:pos x="0" y="0"/>
                </a:cxn>
              </a:cxnLst>
              <a:rect l="0" t="0" r="r" b="b"/>
              <a:pathLst>
                <a:path w="56" h="18">
                  <a:moveTo>
                    <a:pt x="0" y="0"/>
                  </a:moveTo>
                  <a:lnTo>
                    <a:pt x="55" y="0"/>
                  </a:lnTo>
                  <a:lnTo>
                    <a:pt x="55" y="17"/>
                  </a:lnTo>
                  <a:lnTo>
                    <a:pt x="0" y="17"/>
                  </a:lnTo>
                  <a:lnTo>
                    <a:pt x="0" y="0"/>
                  </a:lnTo>
                </a:path>
              </a:pathLst>
            </a:custGeom>
            <a:solidFill>
              <a:srgbClr val="660033"/>
            </a:solidFill>
            <a:ln w="9525" cap="rnd">
              <a:noFill/>
              <a:round/>
              <a:headEnd type="none" w="sm" len="sm"/>
              <a:tailEnd type="none" w="sm" len="sm"/>
            </a:ln>
            <a:effectLst/>
          </p:spPr>
          <p:txBody>
            <a:bodyPr/>
            <a:lstStyle/>
            <a:p>
              <a:endParaRPr lang="en-US"/>
            </a:p>
          </p:txBody>
        </p:sp>
        <p:sp>
          <p:nvSpPr>
            <p:cNvPr id="476" name="Rectangle 767"/>
            <p:cNvSpPr>
              <a:spLocks noChangeArrowheads="1"/>
            </p:cNvSpPr>
            <p:nvPr/>
          </p:nvSpPr>
          <p:spPr bwMode="auto">
            <a:xfrm>
              <a:off x="632" y="3653"/>
              <a:ext cx="52" cy="17"/>
            </a:xfrm>
            <a:prstGeom prst="rect">
              <a:avLst/>
            </a:prstGeom>
            <a:solidFill>
              <a:srgbClr val="660033"/>
            </a:solidFill>
            <a:ln w="12700">
              <a:noFill/>
              <a:miter lim="800000"/>
              <a:headEnd/>
              <a:tailEnd/>
            </a:ln>
            <a:effectLst/>
          </p:spPr>
          <p:txBody>
            <a:bodyPr wrap="none" anchor="ctr"/>
            <a:lstStyle/>
            <a:p>
              <a:endParaRPr lang="en-US"/>
            </a:p>
          </p:txBody>
        </p:sp>
        <p:sp>
          <p:nvSpPr>
            <p:cNvPr id="477" name="Freeform 768"/>
            <p:cNvSpPr>
              <a:spLocks/>
            </p:cNvSpPr>
            <p:nvPr/>
          </p:nvSpPr>
          <p:spPr bwMode="auto">
            <a:xfrm>
              <a:off x="632" y="3677"/>
              <a:ext cx="52" cy="17"/>
            </a:xfrm>
            <a:custGeom>
              <a:avLst/>
              <a:gdLst/>
              <a:ahLst/>
              <a:cxnLst>
                <a:cxn ang="0">
                  <a:pos x="0" y="0"/>
                </a:cxn>
                <a:cxn ang="0">
                  <a:pos x="55" y="0"/>
                </a:cxn>
                <a:cxn ang="0">
                  <a:pos x="55" y="16"/>
                </a:cxn>
                <a:cxn ang="0">
                  <a:pos x="0" y="16"/>
                </a:cxn>
                <a:cxn ang="0">
                  <a:pos x="0" y="0"/>
                </a:cxn>
              </a:cxnLst>
              <a:rect l="0" t="0" r="r" b="b"/>
              <a:pathLst>
                <a:path w="56" h="17">
                  <a:moveTo>
                    <a:pt x="0" y="0"/>
                  </a:moveTo>
                  <a:lnTo>
                    <a:pt x="55" y="0"/>
                  </a:lnTo>
                  <a:lnTo>
                    <a:pt x="55" y="16"/>
                  </a:lnTo>
                  <a:lnTo>
                    <a:pt x="0" y="16"/>
                  </a:lnTo>
                  <a:lnTo>
                    <a:pt x="0" y="0"/>
                  </a:lnTo>
                </a:path>
              </a:pathLst>
            </a:custGeom>
            <a:solidFill>
              <a:srgbClr val="660033"/>
            </a:solidFill>
            <a:ln w="9525" cap="rnd">
              <a:noFill/>
              <a:round/>
              <a:headEnd type="none" w="sm" len="sm"/>
              <a:tailEnd type="none" w="sm" len="sm"/>
            </a:ln>
            <a:effectLst/>
          </p:spPr>
          <p:txBody>
            <a:bodyPr/>
            <a:lstStyle/>
            <a:p>
              <a:endParaRPr lang="en-US"/>
            </a:p>
          </p:txBody>
        </p:sp>
        <p:sp>
          <p:nvSpPr>
            <p:cNvPr id="478" name="Rectangle 769"/>
            <p:cNvSpPr>
              <a:spLocks noChangeArrowheads="1"/>
            </p:cNvSpPr>
            <p:nvPr/>
          </p:nvSpPr>
          <p:spPr bwMode="auto">
            <a:xfrm>
              <a:off x="632" y="3725"/>
              <a:ext cx="52" cy="17"/>
            </a:xfrm>
            <a:prstGeom prst="rect">
              <a:avLst/>
            </a:prstGeom>
            <a:solidFill>
              <a:srgbClr val="660033"/>
            </a:solidFill>
            <a:ln w="12700">
              <a:noFill/>
              <a:miter lim="800000"/>
              <a:headEnd/>
              <a:tailEnd/>
            </a:ln>
            <a:effectLst/>
          </p:spPr>
          <p:txBody>
            <a:bodyPr wrap="none" anchor="ctr"/>
            <a:lstStyle/>
            <a:p>
              <a:endParaRPr lang="en-US"/>
            </a:p>
          </p:txBody>
        </p:sp>
        <p:sp>
          <p:nvSpPr>
            <p:cNvPr id="479" name="Freeform 770"/>
            <p:cNvSpPr>
              <a:spLocks/>
            </p:cNvSpPr>
            <p:nvPr/>
          </p:nvSpPr>
          <p:spPr bwMode="auto">
            <a:xfrm>
              <a:off x="632" y="3749"/>
              <a:ext cx="52" cy="17"/>
            </a:xfrm>
            <a:custGeom>
              <a:avLst/>
              <a:gdLst/>
              <a:ahLst/>
              <a:cxnLst>
                <a:cxn ang="0">
                  <a:pos x="0" y="0"/>
                </a:cxn>
                <a:cxn ang="0">
                  <a:pos x="55" y="0"/>
                </a:cxn>
                <a:cxn ang="0">
                  <a:pos x="55" y="17"/>
                </a:cxn>
                <a:cxn ang="0">
                  <a:pos x="0" y="17"/>
                </a:cxn>
                <a:cxn ang="0">
                  <a:pos x="0" y="0"/>
                </a:cxn>
              </a:cxnLst>
              <a:rect l="0" t="0" r="r" b="b"/>
              <a:pathLst>
                <a:path w="56" h="18">
                  <a:moveTo>
                    <a:pt x="0" y="0"/>
                  </a:moveTo>
                  <a:lnTo>
                    <a:pt x="55" y="0"/>
                  </a:lnTo>
                  <a:lnTo>
                    <a:pt x="55" y="17"/>
                  </a:lnTo>
                  <a:lnTo>
                    <a:pt x="0" y="17"/>
                  </a:lnTo>
                  <a:lnTo>
                    <a:pt x="0" y="0"/>
                  </a:lnTo>
                </a:path>
              </a:pathLst>
            </a:custGeom>
            <a:solidFill>
              <a:srgbClr val="660033"/>
            </a:solidFill>
            <a:ln w="9525" cap="rnd">
              <a:noFill/>
              <a:round/>
              <a:headEnd type="none" w="sm" len="sm"/>
              <a:tailEnd type="none" w="sm" len="sm"/>
            </a:ln>
            <a:effectLst/>
          </p:spPr>
          <p:txBody>
            <a:bodyPr/>
            <a:lstStyle/>
            <a:p>
              <a:endParaRPr lang="en-US"/>
            </a:p>
          </p:txBody>
        </p:sp>
        <p:sp>
          <p:nvSpPr>
            <p:cNvPr id="480" name="Rectangle 771"/>
            <p:cNvSpPr>
              <a:spLocks noChangeArrowheads="1"/>
            </p:cNvSpPr>
            <p:nvPr/>
          </p:nvSpPr>
          <p:spPr bwMode="auto">
            <a:xfrm>
              <a:off x="632" y="3774"/>
              <a:ext cx="52" cy="17"/>
            </a:xfrm>
            <a:prstGeom prst="rect">
              <a:avLst/>
            </a:prstGeom>
            <a:solidFill>
              <a:srgbClr val="660033"/>
            </a:solidFill>
            <a:ln w="12700">
              <a:noFill/>
              <a:miter lim="800000"/>
              <a:headEnd/>
              <a:tailEnd/>
            </a:ln>
            <a:effectLst/>
          </p:spPr>
          <p:txBody>
            <a:bodyPr wrap="none" anchor="ctr"/>
            <a:lstStyle/>
            <a:p>
              <a:endParaRPr lang="en-US"/>
            </a:p>
          </p:txBody>
        </p:sp>
        <p:sp>
          <p:nvSpPr>
            <p:cNvPr id="481" name="Rectangle 772"/>
            <p:cNvSpPr>
              <a:spLocks noChangeArrowheads="1"/>
            </p:cNvSpPr>
            <p:nvPr/>
          </p:nvSpPr>
          <p:spPr bwMode="auto">
            <a:xfrm>
              <a:off x="632" y="3701"/>
              <a:ext cx="52" cy="17"/>
            </a:xfrm>
            <a:prstGeom prst="rect">
              <a:avLst/>
            </a:prstGeom>
            <a:solidFill>
              <a:srgbClr val="660033"/>
            </a:solidFill>
            <a:ln w="12700">
              <a:noFill/>
              <a:miter lim="800000"/>
              <a:headEnd/>
              <a:tailEnd/>
            </a:ln>
            <a:effectLst/>
          </p:spPr>
          <p:txBody>
            <a:bodyPr wrap="none" anchor="ctr"/>
            <a:lstStyle/>
            <a:p>
              <a:endParaRPr lang="en-US"/>
            </a:p>
          </p:txBody>
        </p:sp>
      </p:grpSp>
    </p:spTree>
    <p:extLst>
      <p:ext uri="{BB962C8B-B14F-4D97-AF65-F5344CB8AC3E}">
        <p14:creationId xmlns:p14="http://schemas.microsoft.com/office/powerpoint/2010/main" val="740071648"/>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&amp; Improved – Literally and </a:t>
            </a:r>
            <a:r>
              <a:rPr lang="en-US" dirty="0" smtClean="0"/>
              <a:t>Figuratively for ASE 16</a:t>
            </a:r>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8550" y="1266403"/>
            <a:ext cx="7793764" cy="51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6" descr="C:\Documents and Settings\Jeff Tallman\Local Settings\Temporary Internet Files\Content.IE5\1ITCX1TS\MC90043475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6151" y="1781504"/>
            <a:ext cx="428430" cy="428430"/>
          </a:xfrm>
          <a:prstGeom prst="rect">
            <a:avLst/>
          </a:prstGeom>
          <a:noFill/>
          <a:effectLst>
            <a:glow rad="101600">
              <a:schemeClr val="accent5">
                <a:satMod val="175000"/>
                <a:alpha val="40000"/>
              </a:schemeClr>
            </a:glow>
          </a:effectLst>
        </p:spPr>
      </p:pic>
      <p:pic>
        <p:nvPicPr>
          <p:cNvPr id="5" name="Picture 6" descr="C:\Documents and Settings\Jeff Tallman\Local Settings\Temporary Internet Files\Content.IE5\1ITCX1TS\MC90043475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6521" y="2176891"/>
            <a:ext cx="428430" cy="428430"/>
          </a:xfrm>
          <a:prstGeom prst="rect">
            <a:avLst/>
          </a:prstGeom>
          <a:noFill/>
          <a:effectLst>
            <a:glow rad="101600">
              <a:schemeClr val="accent5">
                <a:satMod val="175000"/>
                <a:alpha val="40000"/>
              </a:schemeClr>
            </a:glow>
          </a:effectLst>
        </p:spPr>
      </p:pic>
      <p:pic>
        <p:nvPicPr>
          <p:cNvPr id="6" name="Picture 6" descr="C:\Documents and Settings\Jeff Tallman\Local Settings\Temporary Internet Files\Content.IE5\1ITCX1TS\MC90043475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9825" y="5311773"/>
            <a:ext cx="428430" cy="428430"/>
          </a:xfrm>
          <a:prstGeom prst="rect">
            <a:avLst/>
          </a:prstGeom>
          <a:noFill/>
          <a:effectLst>
            <a:glow rad="101600">
              <a:schemeClr val="accent5">
                <a:satMod val="175000"/>
                <a:alpha val="40000"/>
              </a:schemeClr>
            </a:glow>
          </a:effectLst>
        </p:spPr>
      </p:pic>
      <p:pic>
        <p:nvPicPr>
          <p:cNvPr id="7" name="Picture 6" descr="C:\Documents and Settings\Jeff Tallman\Local Settings\Temporary Internet Files\Content.IE5\1ITCX1TS\MC90043475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1612" y="4729235"/>
            <a:ext cx="428430" cy="428430"/>
          </a:xfrm>
          <a:prstGeom prst="rect">
            <a:avLst/>
          </a:prstGeom>
          <a:noFill/>
          <a:effectLst>
            <a:glow rad="101600">
              <a:schemeClr val="accent5">
                <a:satMod val="175000"/>
                <a:alpha val="40000"/>
              </a:schemeClr>
            </a:glow>
          </a:effectLst>
        </p:spPr>
      </p:pic>
      <p:pic>
        <p:nvPicPr>
          <p:cNvPr id="8" name="Picture 7" descr="C:\Documents and Settings\Jeff Tallman\Local Settings\Temporary Internet Files\Content.IE5\1ITCX1TS\MC90043475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4532" y="5285000"/>
            <a:ext cx="428430" cy="428430"/>
          </a:xfrm>
          <a:prstGeom prst="rect">
            <a:avLst/>
          </a:prstGeom>
          <a:noFill/>
          <a:effectLst>
            <a:glow rad="101600">
              <a:schemeClr val="accent5">
                <a:satMod val="175000"/>
                <a:alpha val="40000"/>
              </a:schemeClr>
            </a:glow>
          </a:effectLst>
        </p:spPr>
      </p:pic>
      <p:pic>
        <p:nvPicPr>
          <p:cNvPr id="9" name="Picture 8" descr="C:\Documents and Settings\Jeff Tallman\Local Settings\Temporary Internet Files\Content.IE5\1ITCX1TS\MC90043475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4532" y="3326589"/>
            <a:ext cx="428430" cy="428430"/>
          </a:xfrm>
          <a:prstGeom prst="rect">
            <a:avLst/>
          </a:prstGeom>
          <a:noFill/>
          <a:effectLst>
            <a:glow rad="101600">
              <a:schemeClr val="accent5">
                <a:satMod val="175000"/>
                <a:alpha val="40000"/>
              </a:schemeClr>
            </a:glow>
          </a:effectLst>
        </p:spPr>
      </p:pic>
      <p:pic>
        <p:nvPicPr>
          <p:cNvPr id="10" name="Picture 9" descr="C:\Documents and Settings\Jeff Tallman\Local Settings\Temporary Internet Files\Content.IE5\1ITCX1TS\MC90043475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0446" y="4624126"/>
            <a:ext cx="428430" cy="428430"/>
          </a:xfrm>
          <a:prstGeom prst="rect">
            <a:avLst/>
          </a:prstGeom>
          <a:noFill/>
          <a:effectLst>
            <a:glow rad="101600">
              <a:schemeClr val="accent5">
                <a:satMod val="175000"/>
                <a:alpha val="40000"/>
              </a:schemeClr>
            </a:glow>
          </a:effectLst>
        </p:spPr>
      </p:pic>
    </p:spTree>
    <p:extLst>
      <p:ext uri="{BB962C8B-B14F-4D97-AF65-F5344CB8AC3E}">
        <p14:creationId xmlns:p14="http://schemas.microsoft.com/office/powerpoint/2010/main" val="10414931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Buffer Unpin </a:t>
            </a:r>
            <a:r>
              <a:rPr lang="en-US" sz="3200" dirty="0">
                <a:sym typeface="Wingdings" panose="05000000000000000000" pitchFamily="2" charset="2"/>
              </a:rPr>
              <a:t> Log Contention</a:t>
            </a:r>
            <a:endParaRPr lang="en-US" dirty="0"/>
          </a:p>
        </p:txBody>
      </p:sp>
      <p:sp>
        <p:nvSpPr>
          <p:cNvPr id="3" name="Text Placeholder 2"/>
          <p:cNvSpPr>
            <a:spLocks noGrp="1"/>
          </p:cNvSpPr>
          <p:nvPr>
            <p:ph type="body" sz="quarter" idx="11"/>
          </p:nvPr>
        </p:nvSpPr>
        <p:spPr/>
        <p:txBody>
          <a:bodyPr>
            <a:normAutofit fontScale="92500" lnSpcReduction="10000"/>
          </a:bodyPr>
          <a:lstStyle/>
          <a:p>
            <a:r>
              <a:rPr lang="en-US" dirty="0"/>
              <a:t>Buffer Unpin Scalability Bottleneck</a:t>
            </a:r>
          </a:p>
          <a:p>
            <a:pPr lvl="1"/>
            <a:r>
              <a:rPr lang="en-US" dirty="0"/>
              <a:t>Frequent modifications to same datarows locked page (or index page for </a:t>
            </a:r>
            <a:r>
              <a:rPr lang="en-US" dirty="0" err="1"/>
              <a:t>datapages</a:t>
            </a:r>
            <a:r>
              <a:rPr lang="en-US" dirty="0"/>
              <a:t>) resulted in high contention on log semaphore</a:t>
            </a:r>
          </a:p>
          <a:p>
            <a:pPr lvl="2"/>
            <a:r>
              <a:rPr lang="en-US" dirty="0"/>
              <a:t>Think inserts on datarows locked heap table</a:t>
            </a:r>
          </a:p>
          <a:p>
            <a:pPr lvl="1"/>
            <a:r>
              <a:rPr lang="en-US" dirty="0"/>
              <a:t>Result was it essentially undid all the optimization that ULC provided </a:t>
            </a:r>
          </a:p>
          <a:p>
            <a:r>
              <a:rPr lang="en-US" dirty="0"/>
              <a:t>ASE 16 Solution:  ULC Queue</a:t>
            </a:r>
          </a:p>
          <a:p>
            <a:pPr lvl="1"/>
            <a:r>
              <a:rPr lang="en-US" dirty="0"/>
              <a:t>PLCBLOCKS</a:t>
            </a:r>
          </a:p>
          <a:p>
            <a:pPr lvl="2"/>
            <a:r>
              <a:rPr lang="en-US" dirty="0"/>
              <a:t>Each ULC now has 4+ page size PLCBLOCKS</a:t>
            </a:r>
          </a:p>
          <a:p>
            <a:pPr lvl="1"/>
            <a:r>
              <a:rPr lang="en-US" dirty="0"/>
              <a:t>PLCBLOCK QUEUE aka ULC Queue</a:t>
            </a:r>
          </a:p>
          <a:p>
            <a:pPr lvl="2"/>
            <a:r>
              <a:rPr lang="en-US" dirty="0"/>
              <a:t>Each database has a queue of PLCBLOCKS to be flushed to the log</a:t>
            </a:r>
          </a:p>
          <a:p>
            <a:pPr lvl="2"/>
            <a:r>
              <a:rPr lang="en-US" dirty="0"/>
              <a:t>As each PLCBLOCK is full or unpinned, it is added to the queue (simply a list)</a:t>
            </a:r>
          </a:p>
          <a:p>
            <a:pPr lvl="2"/>
            <a:r>
              <a:rPr lang="en-US" dirty="0"/>
              <a:t>When any </a:t>
            </a:r>
            <a:r>
              <a:rPr lang="en-US" dirty="0" err="1"/>
              <a:t>txn</a:t>
            </a:r>
            <a:r>
              <a:rPr lang="en-US" dirty="0"/>
              <a:t> commits, all PLCBLOCKS in the queue are flushed to disk</a:t>
            </a:r>
          </a:p>
          <a:p>
            <a:pPr lvl="2"/>
            <a:endParaRPr lang="en-US" dirty="0"/>
          </a:p>
          <a:p>
            <a:endParaRPr lang="en-US" dirty="0"/>
          </a:p>
          <a:p>
            <a:endParaRPr 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6055" y="1132728"/>
            <a:ext cx="4907424" cy="4918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9723998"/>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&amp; Index Compression – A Primer</a:t>
            </a:r>
            <a:endParaRPr lang="en-US" dirty="0"/>
          </a:p>
        </p:txBody>
      </p:sp>
      <p:sp>
        <p:nvSpPr>
          <p:cNvPr id="3" name="Text Placeholder 2"/>
          <p:cNvSpPr>
            <a:spLocks noGrp="1"/>
          </p:cNvSpPr>
          <p:nvPr>
            <p:ph type="body" sz="quarter" idx="10"/>
          </p:nvPr>
        </p:nvSpPr>
        <p:spPr/>
        <p:txBody>
          <a:bodyPr>
            <a:normAutofit/>
          </a:bodyPr>
          <a:lstStyle/>
          <a:p>
            <a:r>
              <a:rPr lang="en-US" dirty="0"/>
              <a:t>All common OLTP database compress the same way</a:t>
            </a:r>
          </a:p>
          <a:p>
            <a:pPr lvl="1"/>
            <a:r>
              <a:rPr lang="en-US" dirty="0"/>
              <a:t>Columnar data is compressed using dictionary compression/tokenization</a:t>
            </a:r>
          </a:p>
          <a:p>
            <a:pPr lvl="1"/>
            <a:r>
              <a:rPr lang="en-US" dirty="0"/>
              <a:t>LOB data is compressed using </a:t>
            </a:r>
            <a:r>
              <a:rPr lang="en-US" dirty="0" err="1"/>
              <a:t>Zlib</a:t>
            </a:r>
            <a:r>
              <a:rPr lang="en-US" dirty="0"/>
              <a:t>, etc. compression</a:t>
            </a:r>
          </a:p>
          <a:p>
            <a:r>
              <a:rPr lang="en-US" dirty="0" smtClean="0"/>
              <a:t>Other vendors will discuss “advantages” of their compression….nothing is free</a:t>
            </a:r>
          </a:p>
          <a:p>
            <a:pPr lvl="1"/>
            <a:r>
              <a:rPr lang="en-US" dirty="0" smtClean="0"/>
              <a:t>Table-level tokenization (vs. page level ) – e.g. DB2 UDB (and SAP IQ)</a:t>
            </a:r>
          </a:p>
          <a:p>
            <a:pPr lvl="2"/>
            <a:r>
              <a:rPr lang="en-US" dirty="0" smtClean="0"/>
              <a:t>Problem:  some columns will be higher cardinality requiring larger token space/less compression</a:t>
            </a:r>
          </a:p>
          <a:p>
            <a:pPr lvl="2"/>
            <a:r>
              <a:rPr lang="en-US" dirty="0" smtClean="0"/>
              <a:t>Problem2: larger token space </a:t>
            </a:r>
            <a:r>
              <a:rPr lang="en-US" dirty="0" smtClean="0">
                <a:sym typeface="Wingdings" panose="05000000000000000000" pitchFamily="2" charset="2"/>
              </a:rPr>
              <a:t> slower compression/decompression (or more CPU/memory)</a:t>
            </a:r>
          </a:p>
          <a:p>
            <a:pPr lvl="2"/>
            <a:r>
              <a:rPr lang="en-US" dirty="0" smtClean="0">
                <a:sym typeface="Wingdings" panose="05000000000000000000" pitchFamily="2" charset="2"/>
              </a:rPr>
              <a:t>Problem3: some like DB2 only updated on table reorgs</a:t>
            </a:r>
          </a:p>
          <a:p>
            <a:pPr lvl="1"/>
            <a:r>
              <a:rPr lang="en-US" dirty="0" smtClean="0">
                <a:sym typeface="Wingdings" panose="05000000000000000000" pitchFamily="2" charset="2"/>
              </a:rPr>
              <a:t>Multi-stage compression (dictionary + prefix) – e.g. MSSQL</a:t>
            </a:r>
          </a:p>
          <a:p>
            <a:pPr lvl="2"/>
            <a:r>
              <a:rPr lang="en-US" dirty="0" smtClean="0">
                <a:sym typeface="Wingdings" panose="05000000000000000000" pitchFamily="2" charset="2"/>
              </a:rPr>
              <a:t>Problem: decompression takes multiple stages as well  slower data access</a:t>
            </a:r>
          </a:p>
          <a:p>
            <a:pPr lvl="1"/>
            <a:r>
              <a:rPr lang="en-US" dirty="0" smtClean="0">
                <a:sym typeface="Wingdings" panose="05000000000000000000" pitchFamily="2" charset="2"/>
              </a:rPr>
              <a:t>Contiguous row tokenization (e.g. Oracle)</a:t>
            </a:r>
          </a:p>
          <a:p>
            <a:pPr lvl="2"/>
            <a:r>
              <a:rPr lang="en-US" dirty="0" smtClean="0">
                <a:sym typeface="Wingdings" panose="05000000000000000000" pitchFamily="2" charset="2"/>
              </a:rPr>
              <a:t>Problem:  update to change a value in one row requires re-tokenization of all rows (escalated write conflicts)</a:t>
            </a:r>
          </a:p>
          <a:p>
            <a:pPr lvl="1"/>
            <a:r>
              <a:rPr lang="en-US" dirty="0" smtClean="0">
                <a:sym typeface="Wingdings" panose="05000000000000000000" pitchFamily="2" charset="2"/>
              </a:rPr>
              <a:t>Hybrid columnar compression (e.g. Oracle)</a:t>
            </a:r>
          </a:p>
          <a:p>
            <a:pPr lvl="2"/>
            <a:r>
              <a:rPr lang="en-US" dirty="0" smtClean="0">
                <a:sym typeface="Wingdings" panose="05000000000000000000" pitchFamily="2" charset="2"/>
              </a:rPr>
              <a:t>Only works on </a:t>
            </a:r>
            <a:r>
              <a:rPr lang="en-US" dirty="0" err="1" smtClean="0">
                <a:sym typeface="Wingdings" panose="05000000000000000000" pitchFamily="2" charset="2"/>
              </a:rPr>
              <a:t>Exadata</a:t>
            </a:r>
            <a:r>
              <a:rPr lang="en-US" dirty="0" smtClean="0">
                <a:sym typeface="Wingdings" panose="05000000000000000000" pitchFamily="2" charset="2"/>
              </a:rPr>
              <a:t> and even then only on data that is </a:t>
            </a:r>
            <a:r>
              <a:rPr lang="en-US" dirty="0" err="1" smtClean="0">
                <a:sym typeface="Wingdings" panose="05000000000000000000" pitchFamily="2" charset="2"/>
              </a:rPr>
              <a:t>bulkloaded</a:t>
            </a:r>
            <a:r>
              <a:rPr lang="en-US" dirty="0" smtClean="0">
                <a:sym typeface="Wingdings" panose="05000000000000000000" pitchFamily="2" charset="2"/>
              </a:rPr>
              <a:t>.</a:t>
            </a:r>
          </a:p>
        </p:txBody>
      </p:sp>
    </p:spTree>
    <p:extLst>
      <p:ext uri="{BB962C8B-B14F-4D97-AF65-F5344CB8AC3E}">
        <p14:creationId xmlns:p14="http://schemas.microsoft.com/office/powerpoint/2010/main" val="3960800611"/>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&amp; Index Compression in ASE</a:t>
            </a:r>
            <a:endParaRPr lang="en-US" dirty="0"/>
          </a:p>
        </p:txBody>
      </p:sp>
      <p:sp>
        <p:nvSpPr>
          <p:cNvPr id="3" name="Text Placeholder 2"/>
          <p:cNvSpPr>
            <a:spLocks noGrp="1"/>
          </p:cNvSpPr>
          <p:nvPr>
            <p:ph type="body" sz="quarter" idx="11"/>
          </p:nvPr>
        </p:nvSpPr>
        <p:spPr>
          <a:xfrm>
            <a:off x="432113" y="1456343"/>
            <a:ext cx="8194302" cy="4924833"/>
          </a:xfrm>
        </p:spPr>
        <p:txBody>
          <a:bodyPr>
            <a:normAutofit fontScale="85000" lnSpcReduction="20000"/>
          </a:bodyPr>
          <a:lstStyle/>
          <a:p>
            <a:r>
              <a:rPr lang="en-US" dirty="0" smtClean="0"/>
              <a:t>Compression Levels</a:t>
            </a:r>
            <a:endParaRPr lang="en-US" dirty="0"/>
          </a:p>
          <a:p>
            <a:pPr lvl="1"/>
            <a:r>
              <a:rPr lang="en-US" dirty="0"/>
              <a:t>E</a:t>
            </a:r>
            <a:r>
              <a:rPr lang="en-US" dirty="0" smtClean="0"/>
              <a:t>nabled/disabled at the database, individually per table, or column level</a:t>
            </a:r>
          </a:p>
          <a:p>
            <a:pPr lvl="2"/>
            <a:r>
              <a:rPr lang="en-US" dirty="0" smtClean="0"/>
              <a:t>SAP by default enables compression at the database level</a:t>
            </a:r>
          </a:p>
          <a:p>
            <a:pPr lvl="2"/>
            <a:r>
              <a:rPr lang="en-US" dirty="0" smtClean="0"/>
              <a:t>However, known volatile tables such as queue tables are uncompressed</a:t>
            </a:r>
          </a:p>
          <a:p>
            <a:pPr lvl="1"/>
            <a:r>
              <a:rPr lang="en-US" dirty="0" smtClean="0"/>
              <a:t>Different partitions in same table can have different compression</a:t>
            </a:r>
          </a:p>
          <a:p>
            <a:pPr lvl="2"/>
            <a:r>
              <a:rPr lang="en-US" dirty="0" smtClean="0"/>
              <a:t>Current data partition </a:t>
            </a:r>
            <a:r>
              <a:rPr lang="en-US" dirty="0" smtClean="0">
                <a:sym typeface="Wingdings" panose="05000000000000000000" pitchFamily="2" charset="2"/>
              </a:rPr>
              <a:t> uncompressed</a:t>
            </a:r>
          </a:p>
          <a:p>
            <a:pPr lvl="2"/>
            <a:r>
              <a:rPr lang="en-US" dirty="0" smtClean="0">
                <a:sym typeface="Wingdings" panose="05000000000000000000" pitchFamily="2" charset="2"/>
              </a:rPr>
              <a:t>Previous/old partitions  page compressed</a:t>
            </a:r>
          </a:p>
          <a:p>
            <a:r>
              <a:rPr lang="en-US" dirty="0" smtClean="0">
                <a:sym typeface="Wingdings" panose="05000000000000000000" pitchFamily="2" charset="2"/>
              </a:rPr>
              <a:t>ASE Data Compression (ASE 15.7):</a:t>
            </a:r>
          </a:p>
          <a:p>
            <a:pPr lvl="1"/>
            <a:r>
              <a:rPr lang="en-US" dirty="0" smtClean="0">
                <a:sym typeface="Wingdings" panose="05000000000000000000" pitchFamily="2" charset="2"/>
              </a:rPr>
              <a:t>Data compression with industry standard dictionary compression</a:t>
            </a:r>
          </a:p>
          <a:p>
            <a:pPr lvl="1"/>
            <a:r>
              <a:rPr lang="en-US" dirty="0" smtClean="0">
                <a:sym typeface="Wingdings" panose="05000000000000000000" pitchFamily="2" charset="2"/>
              </a:rPr>
              <a:t>Leverages index leaf nodes, etc. to avoid decompressing data values to reduce impact on applications</a:t>
            </a:r>
          </a:p>
          <a:p>
            <a:pPr lvl="1"/>
            <a:r>
              <a:rPr lang="en-US" dirty="0" smtClean="0">
                <a:sym typeface="Wingdings" panose="05000000000000000000" pitchFamily="2" charset="2"/>
              </a:rPr>
              <a:t>SRS replicates compressed LOB data to standby databases in compressed form, but decompresses for non-standby systems</a:t>
            </a:r>
          </a:p>
          <a:p>
            <a:r>
              <a:rPr lang="en-US" dirty="0" smtClean="0">
                <a:sym typeface="Wingdings" panose="05000000000000000000" pitchFamily="2" charset="2"/>
              </a:rPr>
              <a:t>ASE Index Compression:</a:t>
            </a:r>
          </a:p>
          <a:p>
            <a:pPr lvl="1"/>
            <a:r>
              <a:rPr lang="en-US" dirty="0" smtClean="0">
                <a:sym typeface="Wingdings" panose="05000000000000000000" pitchFamily="2" charset="2"/>
              </a:rPr>
              <a:t>Intermediate nodes use suffix compression (and has since v11.9.2)</a:t>
            </a:r>
          </a:p>
          <a:p>
            <a:pPr lvl="1"/>
            <a:r>
              <a:rPr lang="en-US" dirty="0" smtClean="0">
                <a:sym typeface="Wingdings" panose="05000000000000000000" pitchFamily="2" charset="2"/>
              </a:rPr>
              <a:t>Leaf nodes use prefix compression (16.0+)</a:t>
            </a:r>
          </a:p>
          <a:p>
            <a:pPr lvl="2"/>
            <a:r>
              <a:rPr lang="en-US" dirty="0" smtClean="0">
                <a:sym typeface="Wingdings" panose="05000000000000000000" pitchFamily="2" charset="2"/>
              </a:rPr>
              <a:t>Maximizes compression while minimizing the number of compression operations to reduce impact</a:t>
            </a:r>
            <a:endParaRPr lang="en-US" dirty="0" smtClean="0"/>
          </a:p>
        </p:txBody>
      </p:sp>
      <p:pic>
        <p:nvPicPr>
          <p:cNvPr id="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17739" y="1498336"/>
            <a:ext cx="2168791" cy="1852508"/>
          </a:xfrm>
          <a:prstGeom prst="rect">
            <a:avLst/>
          </a:prstGeom>
          <a:noFill/>
          <a:ln w="9525">
            <a:noFill/>
            <a:miter lim="800000"/>
            <a:headEnd/>
            <a:tailEnd/>
          </a:ln>
          <a:effectLst/>
        </p:spPr>
      </p:pic>
      <p:sp>
        <p:nvSpPr>
          <p:cNvPr id="6" name="TextBox 5"/>
          <p:cNvSpPr txBox="1"/>
          <p:nvPr/>
        </p:nvSpPr>
        <p:spPr>
          <a:xfrm>
            <a:off x="8824823" y="3536830"/>
            <a:ext cx="2907101"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smtClean="0">
                <a:solidFill>
                  <a:srgbClr val="0070C0"/>
                </a:solidFill>
                <a:ea typeface="Arial Unicode MS" pitchFamily="34" charset="-128"/>
                <a:cs typeface="Arial Unicode MS" pitchFamily="34" charset="-128"/>
              </a:rPr>
              <a:t>Typical ERP implementation on ASE is 30% smaller than Oracle</a:t>
            </a:r>
          </a:p>
        </p:txBody>
      </p:sp>
    </p:spTree>
    <p:extLst>
      <p:ext uri="{BB962C8B-B14F-4D97-AF65-F5344CB8AC3E}">
        <p14:creationId xmlns:p14="http://schemas.microsoft.com/office/powerpoint/2010/main" val="2111541561"/>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Jeff’s Advice on Compression</a:t>
            </a:r>
            <a:endParaRPr lang="en-US" dirty="0"/>
          </a:p>
        </p:txBody>
      </p:sp>
      <p:sp>
        <p:nvSpPr>
          <p:cNvPr id="3" name="Text Placeholder 2"/>
          <p:cNvSpPr>
            <a:spLocks noGrp="1"/>
          </p:cNvSpPr>
          <p:nvPr>
            <p:ph type="body" sz="quarter" idx="10"/>
          </p:nvPr>
        </p:nvSpPr>
        <p:spPr/>
        <p:txBody>
          <a:bodyPr/>
          <a:lstStyle/>
          <a:p>
            <a:r>
              <a:rPr lang="en-US" dirty="0" smtClean="0"/>
              <a:t>Don’t compress small tables</a:t>
            </a:r>
          </a:p>
          <a:p>
            <a:pPr lvl="1"/>
            <a:r>
              <a:rPr lang="en-US" dirty="0" smtClean="0"/>
              <a:t>Anything under 60MB will likely be more work than gain</a:t>
            </a:r>
          </a:p>
          <a:p>
            <a:r>
              <a:rPr lang="en-US" dirty="0" smtClean="0"/>
              <a:t>Don’t compress frequently accessed tables/partitions</a:t>
            </a:r>
          </a:p>
          <a:p>
            <a:pPr lvl="1"/>
            <a:r>
              <a:rPr lang="en-US" dirty="0" smtClean="0"/>
              <a:t>For large tables, consider partitioning </a:t>
            </a:r>
          </a:p>
          <a:p>
            <a:pPr lvl="2"/>
            <a:r>
              <a:rPr lang="en-US" dirty="0" smtClean="0"/>
              <a:t>Historical </a:t>
            </a:r>
            <a:r>
              <a:rPr lang="en-US" dirty="0" smtClean="0">
                <a:sym typeface="Wingdings"/>
              </a:rPr>
              <a:t> compressed; Last year  compressed; This year  uncompressed</a:t>
            </a:r>
          </a:p>
          <a:p>
            <a:pPr lvl="1"/>
            <a:r>
              <a:rPr lang="en-US" dirty="0" smtClean="0">
                <a:sym typeface="Wingdings"/>
              </a:rPr>
              <a:t>If frequently in cache – don’t compress (e.g. customers)</a:t>
            </a:r>
          </a:p>
          <a:p>
            <a:pPr lvl="2"/>
            <a:r>
              <a:rPr lang="en-US" dirty="0" smtClean="0">
                <a:sym typeface="Wingdings"/>
              </a:rPr>
              <a:t>Or compress infrequent read columns </a:t>
            </a:r>
          </a:p>
          <a:p>
            <a:pPr lvl="2"/>
            <a:r>
              <a:rPr lang="en-US" dirty="0" smtClean="0">
                <a:sym typeface="Wingdings"/>
              </a:rPr>
              <a:t>E.g. </a:t>
            </a:r>
            <a:r>
              <a:rPr lang="en-US" dirty="0" err="1" smtClean="0">
                <a:sym typeface="Wingdings"/>
              </a:rPr>
              <a:t>fname</a:t>
            </a:r>
            <a:r>
              <a:rPr lang="en-US" dirty="0" smtClean="0">
                <a:sym typeface="Wingdings"/>
              </a:rPr>
              <a:t>, </a:t>
            </a:r>
            <a:r>
              <a:rPr lang="en-US" dirty="0" err="1" smtClean="0">
                <a:sym typeface="Wingdings"/>
              </a:rPr>
              <a:t>lname</a:t>
            </a:r>
            <a:r>
              <a:rPr lang="en-US" dirty="0" smtClean="0">
                <a:sym typeface="Wingdings"/>
              </a:rPr>
              <a:t>, </a:t>
            </a:r>
            <a:r>
              <a:rPr lang="en-US" dirty="0" err="1" smtClean="0">
                <a:sym typeface="Wingdings"/>
              </a:rPr>
              <a:t>customer_id</a:t>
            </a:r>
            <a:r>
              <a:rPr lang="en-US" dirty="0" smtClean="0">
                <a:sym typeface="Wingdings"/>
              </a:rPr>
              <a:t>  uncompressed; address  compressed</a:t>
            </a:r>
          </a:p>
          <a:p>
            <a:r>
              <a:rPr lang="en-US" dirty="0" smtClean="0">
                <a:sym typeface="Wingdings"/>
              </a:rPr>
              <a:t>Don’t compress </a:t>
            </a:r>
            <a:r>
              <a:rPr lang="en-US" dirty="0" err="1" smtClean="0">
                <a:sym typeface="Wingdings"/>
              </a:rPr>
              <a:t>Pkey</a:t>
            </a:r>
            <a:r>
              <a:rPr lang="en-US" dirty="0" smtClean="0">
                <a:sym typeface="Wingdings"/>
              </a:rPr>
              <a:t>/</a:t>
            </a:r>
            <a:r>
              <a:rPr lang="en-US" dirty="0" err="1" smtClean="0">
                <a:sym typeface="Wingdings"/>
              </a:rPr>
              <a:t>Fkey</a:t>
            </a:r>
            <a:r>
              <a:rPr lang="en-US" dirty="0" smtClean="0">
                <a:sym typeface="Wingdings"/>
              </a:rPr>
              <a:t> indexes (or used frequently for joins)</a:t>
            </a:r>
          </a:p>
          <a:p>
            <a:r>
              <a:rPr lang="en-US" dirty="0" smtClean="0">
                <a:sym typeface="Wingdings"/>
              </a:rPr>
              <a:t>Compress indexes that are rarely used (</a:t>
            </a:r>
            <a:r>
              <a:rPr lang="en-US" dirty="0" err="1" smtClean="0">
                <a:sym typeface="Wingdings"/>
              </a:rPr>
              <a:t>monOpenObjectActivity</a:t>
            </a:r>
            <a:r>
              <a:rPr lang="en-US" dirty="0" smtClean="0">
                <a:sym typeface="Wingdings"/>
              </a:rPr>
              <a:t> </a:t>
            </a:r>
            <a:r>
              <a:rPr lang="en-US" dirty="0" err="1" smtClean="0">
                <a:sym typeface="Wingdings"/>
              </a:rPr>
              <a:t>UsedCount</a:t>
            </a:r>
            <a:r>
              <a:rPr lang="en-US" dirty="0" smtClean="0">
                <a:sym typeface="Wingdings"/>
              </a:rPr>
              <a:t>)</a:t>
            </a:r>
            <a:endParaRPr lang="en-US" dirty="0"/>
          </a:p>
        </p:txBody>
      </p:sp>
    </p:spTree>
    <p:extLst>
      <p:ext uri="{BB962C8B-B14F-4D97-AF65-F5344CB8AC3E}">
        <p14:creationId xmlns:p14="http://schemas.microsoft.com/office/powerpoint/2010/main" val="2738599278"/>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Encryption in ASE</a:t>
            </a:r>
            <a:endParaRPr lang="en-US" dirty="0"/>
          </a:p>
        </p:txBody>
      </p:sp>
      <p:sp>
        <p:nvSpPr>
          <p:cNvPr id="3" name="Text Placeholder 2"/>
          <p:cNvSpPr>
            <a:spLocks noGrp="1"/>
          </p:cNvSpPr>
          <p:nvPr>
            <p:ph type="body" sz="quarter" idx="11"/>
          </p:nvPr>
        </p:nvSpPr>
        <p:spPr>
          <a:xfrm>
            <a:off x="432112" y="1456343"/>
            <a:ext cx="7599076" cy="4924833"/>
          </a:xfrm>
        </p:spPr>
        <p:txBody>
          <a:bodyPr>
            <a:normAutofit fontScale="92500" lnSpcReduction="10000"/>
          </a:bodyPr>
          <a:lstStyle/>
          <a:p>
            <a:r>
              <a:rPr lang="en-US" dirty="0"/>
              <a:t>Column Encryption (ASE 12.5.4 and later)</a:t>
            </a:r>
          </a:p>
          <a:p>
            <a:pPr lvl="1"/>
            <a:r>
              <a:rPr lang="en-US" dirty="0" smtClean="0"/>
              <a:t>Totally secure – encrypted on disk, in memory, in log, etc…..</a:t>
            </a:r>
          </a:p>
          <a:p>
            <a:pPr lvl="1"/>
            <a:r>
              <a:rPr lang="en-US" dirty="0" smtClean="0"/>
              <a:t>Each </a:t>
            </a:r>
            <a:r>
              <a:rPr lang="en-US" dirty="0"/>
              <a:t>column can be encrypted with separate keys</a:t>
            </a:r>
          </a:p>
          <a:p>
            <a:pPr lvl="2"/>
            <a:r>
              <a:rPr lang="en-US" dirty="0"/>
              <a:t>Assumes different users with different access requirements</a:t>
            </a:r>
          </a:p>
          <a:p>
            <a:pPr lvl="2"/>
            <a:r>
              <a:rPr lang="en-US" dirty="0">
                <a:solidFill>
                  <a:srgbClr val="0070C0"/>
                </a:solidFill>
              </a:rPr>
              <a:t>Prevents inadvertent disclosure to authorized users of system but not authorized for </a:t>
            </a:r>
            <a:r>
              <a:rPr lang="en-US" dirty="0" smtClean="0">
                <a:solidFill>
                  <a:srgbClr val="0070C0"/>
                </a:solidFill>
              </a:rPr>
              <a:t>data – including DBA if desired</a:t>
            </a:r>
            <a:endParaRPr lang="en-US" dirty="0">
              <a:solidFill>
                <a:srgbClr val="0070C0"/>
              </a:solidFill>
            </a:endParaRPr>
          </a:p>
          <a:p>
            <a:pPr lvl="1"/>
            <a:r>
              <a:rPr lang="en-US" dirty="0"/>
              <a:t>Column decrypt permission with data </a:t>
            </a:r>
            <a:r>
              <a:rPr lang="en-US" dirty="0" smtClean="0"/>
              <a:t>masking (unique to ASE)</a:t>
            </a:r>
          </a:p>
          <a:p>
            <a:pPr lvl="2"/>
            <a:r>
              <a:rPr lang="en-US" dirty="0" smtClean="0"/>
              <a:t>e.g. ###-##-####</a:t>
            </a:r>
            <a:endParaRPr lang="en-US" dirty="0"/>
          </a:p>
          <a:p>
            <a:r>
              <a:rPr lang="en-US" dirty="0" smtClean="0"/>
              <a:t>Impacts on performance</a:t>
            </a:r>
            <a:endParaRPr lang="en-US" dirty="0"/>
          </a:p>
          <a:p>
            <a:pPr lvl="1"/>
            <a:r>
              <a:rPr lang="en-US" dirty="0" smtClean="0"/>
              <a:t>Good news:  </a:t>
            </a:r>
            <a:r>
              <a:rPr lang="en-US" dirty="0" err="1" smtClean="0"/>
              <a:t>Indexable</a:t>
            </a:r>
            <a:r>
              <a:rPr lang="en-US" dirty="0" smtClean="0"/>
              <a:t> encryption for </a:t>
            </a:r>
            <a:r>
              <a:rPr lang="en-US" dirty="0" err="1" smtClean="0"/>
              <a:t>Pkey</a:t>
            </a:r>
            <a:r>
              <a:rPr lang="en-US" dirty="0" smtClean="0"/>
              <a:t> and </a:t>
            </a:r>
            <a:r>
              <a:rPr lang="en-US" dirty="0" err="1" smtClean="0"/>
              <a:t>Fkey</a:t>
            </a:r>
            <a:r>
              <a:rPr lang="en-US" dirty="0" smtClean="0"/>
              <a:t> columns</a:t>
            </a:r>
          </a:p>
          <a:p>
            <a:pPr lvl="1"/>
            <a:r>
              <a:rPr lang="en-US" dirty="0" smtClean="0"/>
              <a:t>Bad news:</a:t>
            </a:r>
          </a:p>
          <a:p>
            <a:pPr lvl="2"/>
            <a:r>
              <a:rPr lang="en-US" dirty="0" smtClean="0"/>
              <a:t>Range </a:t>
            </a:r>
            <a:r>
              <a:rPr lang="en-US" dirty="0"/>
              <a:t>queries (due to ciphertext sorting)</a:t>
            </a:r>
          </a:p>
          <a:p>
            <a:pPr lvl="2"/>
            <a:r>
              <a:rPr lang="en-US" dirty="0" smtClean="0"/>
              <a:t>Blocks compression effectiveness (if </a:t>
            </a:r>
            <a:r>
              <a:rPr lang="en-US" dirty="0"/>
              <a:t>a SALT/IV is used</a:t>
            </a:r>
            <a:r>
              <a:rPr lang="en-US" dirty="0" smtClean="0"/>
              <a:t>)</a:t>
            </a:r>
          </a:p>
          <a:p>
            <a:r>
              <a:rPr lang="en-US" dirty="0" smtClean="0"/>
              <a:t>Certified with SAP applications….but….</a:t>
            </a:r>
          </a:p>
          <a:p>
            <a:pPr lvl="1"/>
            <a:r>
              <a:rPr lang="en-US" dirty="0" smtClean="0"/>
              <a:t>Only provides disk level protection as SAP uses common login</a:t>
            </a:r>
            <a:endParaRPr lang="en-US" dirty="0"/>
          </a:p>
        </p:txBody>
      </p:sp>
      <p:pic>
        <p:nvPicPr>
          <p:cNvPr id="2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30004" y="1703394"/>
            <a:ext cx="1899536" cy="209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31188" y="1547850"/>
            <a:ext cx="1701992" cy="2406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352148" y="4496586"/>
            <a:ext cx="3327662" cy="83099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i="1" kern="0" dirty="0" smtClean="0">
                <a:solidFill>
                  <a:srgbClr val="C00000"/>
                </a:solidFill>
                <a:ea typeface="Arial Unicode MS" pitchFamily="34" charset="-128"/>
                <a:cs typeface="Arial Unicode MS" pitchFamily="34" charset="-128"/>
              </a:rPr>
              <a:t>Hands-down better column encryption than competition (Oracle, MSSQL)</a:t>
            </a:r>
          </a:p>
        </p:txBody>
      </p:sp>
    </p:spTree>
    <p:extLst>
      <p:ext uri="{BB962C8B-B14F-4D97-AF65-F5344CB8AC3E}">
        <p14:creationId xmlns:p14="http://schemas.microsoft.com/office/powerpoint/2010/main" val="123449563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bwMode="gray">
          <a:xfrm>
            <a:off x="10643331" y="1295350"/>
            <a:ext cx="1028700" cy="5151664"/>
          </a:xfrm>
          <a:prstGeom prst="roundRect">
            <a:avLst/>
          </a:prstGeom>
          <a:solidFill>
            <a:srgbClr val="D9D9D9">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0" name="Rounded Rectangle 59"/>
          <p:cNvSpPr/>
          <p:nvPr/>
        </p:nvSpPr>
        <p:spPr bwMode="gray">
          <a:xfrm>
            <a:off x="8525069" y="1273629"/>
            <a:ext cx="1028700" cy="5151664"/>
          </a:xfrm>
          <a:prstGeom prst="roundRect">
            <a:avLst/>
          </a:prstGeom>
          <a:solidFill>
            <a:srgbClr val="D9D9D9">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59" name="Rounded Rectangle 58"/>
          <p:cNvSpPr/>
          <p:nvPr/>
        </p:nvSpPr>
        <p:spPr bwMode="gray">
          <a:xfrm>
            <a:off x="7315200" y="1273629"/>
            <a:ext cx="1028700" cy="5151664"/>
          </a:xfrm>
          <a:prstGeom prst="roundRect">
            <a:avLst/>
          </a:prstGeom>
          <a:solidFill>
            <a:srgbClr val="D9D9D9">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74" name="Rounded Rectangle 73"/>
          <p:cNvSpPr/>
          <p:nvPr/>
        </p:nvSpPr>
        <p:spPr bwMode="gray">
          <a:xfrm>
            <a:off x="7013121" y="4147458"/>
            <a:ext cx="5004708" cy="2220686"/>
          </a:xfrm>
          <a:prstGeom prst="roundRect">
            <a:avLst/>
          </a:prstGeom>
          <a:solidFill>
            <a:schemeClr val="accent5">
              <a:lumMod val="20000"/>
              <a:lumOff val="80000"/>
              <a:alpha val="38824"/>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The Reality: A Typical Large ASE Customer</a:t>
            </a:r>
            <a:endParaRPr lang="en-US" dirty="0"/>
          </a:p>
        </p:txBody>
      </p:sp>
      <p:sp>
        <p:nvSpPr>
          <p:cNvPr id="3" name="Text Placeholder 2"/>
          <p:cNvSpPr>
            <a:spLocks noGrp="1"/>
          </p:cNvSpPr>
          <p:nvPr>
            <p:ph type="body" sz="quarter" idx="11"/>
          </p:nvPr>
        </p:nvSpPr>
        <p:spPr>
          <a:xfrm>
            <a:off x="432114" y="1456345"/>
            <a:ext cx="6140135" cy="4924833"/>
          </a:xfrm>
        </p:spPr>
        <p:txBody>
          <a:bodyPr>
            <a:normAutofit fontScale="85000" lnSpcReduction="20000"/>
          </a:bodyPr>
          <a:lstStyle/>
          <a:p>
            <a:r>
              <a:rPr lang="en-US" dirty="0" smtClean="0"/>
              <a:t>Operates a corporate environment </a:t>
            </a:r>
          </a:p>
          <a:p>
            <a:pPr lvl="1"/>
            <a:r>
              <a:rPr lang="en-US" dirty="0" smtClean="0">
                <a:solidFill>
                  <a:srgbClr val="0070C0"/>
                </a:solidFill>
              </a:rPr>
              <a:t>Virtual cluster of 5 ASE nodes in 3 Data Centers</a:t>
            </a:r>
          </a:p>
          <a:p>
            <a:pPr lvl="1"/>
            <a:r>
              <a:rPr lang="en-US" dirty="0" smtClean="0"/>
              <a:t>1 is R/W, the other 4 are R/O</a:t>
            </a:r>
          </a:p>
          <a:p>
            <a:pPr lvl="2"/>
            <a:r>
              <a:rPr lang="en-US" dirty="0" smtClean="0"/>
              <a:t>Any node can take over and be the writer at any point</a:t>
            </a:r>
          </a:p>
          <a:p>
            <a:pPr lvl="1"/>
            <a:r>
              <a:rPr lang="en-US" dirty="0" smtClean="0"/>
              <a:t>4 OLTP @ ~9TB  w/ 1.5TB memory in ASE</a:t>
            </a:r>
          </a:p>
          <a:p>
            <a:pPr lvl="1"/>
            <a:r>
              <a:rPr lang="en-US" dirty="0" smtClean="0"/>
              <a:t>1 historical @ 20TB (North West DC) in ASE (yes ASE)</a:t>
            </a:r>
          </a:p>
          <a:p>
            <a:r>
              <a:rPr lang="en-US" dirty="0" smtClean="0"/>
              <a:t>Transaction Processing</a:t>
            </a:r>
          </a:p>
          <a:p>
            <a:pPr lvl="1"/>
            <a:r>
              <a:rPr lang="en-US" u="sng" dirty="0" smtClean="0">
                <a:solidFill>
                  <a:srgbClr val="C00000"/>
                </a:solidFill>
              </a:rPr>
              <a:t>Each</a:t>
            </a:r>
            <a:r>
              <a:rPr lang="en-US" dirty="0" smtClean="0">
                <a:solidFill>
                  <a:srgbClr val="C00000"/>
                </a:solidFill>
              </a:rPr>
              <a:t> </a:t>
            </a:r>
            <a:r>
              <a:rPr lang="en-US" dirty="0" smtClean="0"/>
              <a:t>node</a:t>
            </a:r>
          </a:p>
          <a:p>
            <a:pPr lvl="2"/>
            <a:r>
              <a:rPr lang="en-US" dirty="0" smtClean="0"/>
              <a:t>~8000 connections active</a:t>
            </a:r>
          </a:p>
          <a:p>
            <a:pPr lvl="2"/>
            <a:r>
              <a:rPr lang="en-US" dirty="0"/>
              <a:t> </a:t>
            </a:r>
            <a:r>
              <a:rPr lang="en-US" dirty="0" smtClean="0"/>
              <a:t>performs 200 billion LIO but only ~100K physical reads</a:t>
            </a:r>
          </a:p>
          <a:p>
            <a:pPr lvl="3"/>
            <a:r>
              <a:rPr lang="en-US" dirty="0"/>
              <a:t>E</a:t>
            </a:r>
            <a:r>
              <a:rPr lang="en-US" dirty="0" smtClean="0"/>
              <a:t>ssentially in-memory XOLTP</a:t>
            </a:r>
          </a:p>
          <a:p>
            <a:pPr lvl="2"/>
            <a:r>
              <a:rPr lang="en-US" dirty="0" smtClean="0"/>
              <a:t>High write volume</a:t>
            </a:r>
          </a:p>
          <a:p>
            <a:pPr lvl="3"/>
            <a:r>
              <a:rPr lang="en-US" dirty="0" smtClean="0"/>
              <a:t>Note that due to replication, each node has to sustain identical write volume </a:t>
            </a:r>
          </a:p>
          <a:p>
            <a:pPr lvl="3"/>
            <a:r>
              <a:rPr lang="en-US" dirty="0" smtClean="0"/>
              <a:t>Low latency replication in order to support HA functions (fast RTO)</a:t>
            </a:r>
          </a:p>
          <a:p>
            <a:pPr lvl="1"/>
            <a:r>
              <a:rPr lang="en-US" b="1" dirty="0" smtClean="0">
                <a:solidFill>
                  <a:srgbClr val="0070C0"/>
                </a:solidFill>
              </a:rPr>
              <a:t>Manages 15 trillion $US in assets</a:t>
            </a:r>
          </a:p>
          <a:p>
            <a:r>
              <a:rPr lang="en-US" dirty="0" smtClean="0"/>
              <a:t>Replicates to 30 customer environments</a:t>
            </a:r>
          </a:p>
          <a:p>
            <a:pPr lvl="1"/>
            <a:r>
              <a:rPr lang="en-US" dirty="0" smtClean="0"/>
              <a:t>A pair of ASE’s @ 1TB each</a:t>
            </a:r>
          </a:p>
          <a:p>
            <a:pPr lvl="1"/>
            <a:r>
              <a:rPr lang="en-US" dirty="0" smtClean="0"/>
              <a:t>Primary and Standby</a:t>
            </a:r>
          </a:p>
          <a:p>
            <a:pPr lvl="1"/>
            <a:endParaRPr lang="en-US" dirty="0" smtClean="0"/>
          </a:p>
        </p:txBody>
      </p:sp>
      <p:pic>
        <p:nvPicPr>
          <p:cNvPr id="4" name="Picture 22" descr="ASE FINAL LOGO - 2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201" y="4589646"/>
            <a:ext cx="423862" cy="423862"/>
          </a:xfrm>
          <a:prstGeom prst="rect">
            <a:avLst/>
          </a:prstGeom>
          <a:noFill/>
          <a:ln w="9525">
            <a:noFill/>
            <a:miter lim="800000"/>
            <a:headEnd/>
            <a:tailEnd/>
          </a:ln>
        </p:spPr>
      </p:pic>
      <p:pic>
        <p:nvPicPr>
          <p:cNvPr id="8" name="Picture 22" descr="ASE FINAL LOGO - 2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8893" y="4589646"/>
            <a:ext cx="423862" cy="423862"/>
          </a:xfrm>
          <a:prstGeom prst="rect">
            <a:avLst/>
          </a:prstGeom>
          <a:noFill/>
          <a:ln w="9525">
            <a:noFill/>
            <a:miter lim="800000"/>
            <a:headEnd/>
            <a:tailEnd/>
          </a:ln>
        </p:spPr>
      </p:pic>
      <p:cxnSp>
        <p:nvCxnSpPr>
          <p:cNvPr id="15" name="Straight Arrow Connector 14"/>
          <p:cNvCxnSpPr>
            <a:endCxn id="4" idx="2"/>
          </p:cNvCxnSpPr>
          <p:nvPr/>
        </p:nvCxnSpPr>
        <p:spPr>
          <a:xfrm flipV="1">
            <a:off x="9089132" y="5013508"/>
            <a:ext cx="0" cy="456563"/>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Picture 22" descr="ASE FINAL LOGO - 2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8693" y="4589646"/>
            <a:ext cx="423862" cy="423862"/>
          </a:xfrm>
          <a:prstGeom prst="rect">
            <a:avLst/>
          </a:prstGeom>
          <a:noFill/>
          <a:ln w="9525">
            <a:noFill/>
            <a:miter lim="800000"/>
            <a:headEnd/>
            <a:tailEnd/>
          </a:ln>
        </p:spPr>
      </p:pic>
      <p:pic>
        <p:nvPicPr>
          <p:cNvPr id="20" name="Picture 22" descr="ASE FINAL LOGO - 2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431" y="5851708"/>
            <a:ext cx="423862" cy="423862"/>
          </a:xfrm>
          <a:prstGeom prst="rect">
            <a:avLst/>
          </a:prstGeom>
          <a:noFill/>
          <a:ln w="9525">
            <a:noFill/>
            <a:miter lim="800000"/>
            <a:headEnd/>
            <a:tailEnd/>
          </a:ln>
        </p:spPr>
      </p:pic>
      <p:pic>
        <p:nvPicPr>
          <p:cNvPr id="21" name="Picture 22" descr="ASE FINAL LOGO - 2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6385" y="5851708"/>
            <a:ext cx="423862" cy="423862"/>
          </a:xfrm>
          <a:prstGeom prst="rect">
            <a:avLst/>
          </a:prstGeom>
          <a:noFill/>
          <a:ln w="9525">
            <a:noFill/>
            <a:miter lim="800000"/>
            <a:headEnd/>
            <a:tailEnd/>
          </a:ln>
        </p:spPr>
      </p:pic>
      <p:cxnSp>
        <p:nvCxnSpPr>
          <p:cNvPr id="25" name="Straight Connector 24"/>
          <p:cNvCxnSpPr/>
          <p:nvPr/>
        </p:nvCxnSpPr>
        <p:spPr>
          <a:xfrm>
            <a:off x="7233557" y="5470071"/>
            <a:ext cx="399726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7784362" y="4992373"/>
            <a:ext cx="0" cy="456563"/>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7784362" y="5448936"/>
            <a:ext cx="0" cy="456563"/>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9089132" y="5448936"/>
            <a:ext cx="0" cy="456563"/>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1230824" y="5013508"/>
            <a:ext cx="0" cy="456563"/>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241721" y="1371600"/>
            <a:ext cx="0" cy="410663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7013121" y="3102429"/>
            <a:ext cx="3020786" cy="669471"/>
            <a:chOff x="7013121" y="3102429"/>
            <a:chExt cx="3020786" cy="669471"/>
          </a:xfrm>
        </p:grpSpPr>
        <p:sp>
          <p:nvSpPr>
            <p:cNvPr id="39" name="Rounded Rectangle 38"/>
            <p:cNvSpPr/>
            <p:nvPr/>
          </p:nvSpPr>
          <p:spPr bwMode="gray">
            <a:xfrm>
              <a:off x="7013121" y="3102429"/>
              <a:ext cx="3020786" cy="669471"/>
            </a:xfrm>
            <a:prstGeom prst="roundRect">
              <a:avLst/>
            </a:prstGeom>
            <a:solidFill>
              <a:srgbClr val="F0AB00">
                <a:alpha val="38824"/>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pic>
          <p:nvPicPr>
            <p:cNvPr id="32" name="Picture 22" descr="ASE FINAL LOGO - 2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8693" y="3215325"/>
              <a:ext cx="423862" cy="423862"/>
            </a:xfrm>
            <a:prstGeom prst="rect">
              <a:avLst/>
            </a:prstGeom>
            <a:noFill/>
            <a:ln w="9525">
              <a:noFill/>
              <a:miter lim="800000"/>
              <a:headEnd/>
              <a:tailEnd/>
            </a:ln>
          </p:spPr>
        </p:pic>
        <p:pic>
          <p:nvPicPr>
            <p:cNvPr id="33" name="Picture 22" descr="ASE FINAL LOGO - 2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6385" y="3215325"/>
              <a:ext cx="423862" cy="423862"/>
            </a:xfrm>
            <a:prstGeom prst="rect">
              <a:avLst/>
            </a:prstGeom>
            <a:noFill/>
            <a:ln w="9525">
              <a:noFill/>
              <a:miter lim="800000"/>
              <a:headEnd/>
              <a:tailEnd/>
            </a:ln>
          </p:spPr>
        </p:pic>
        <p:cxnSp>
          <p:nvCxnSpPr>
            <p:cNvPr id="40" name="Straight Arrow Connector 39"/>
            <p:cNvCxnSpPr>
              <a:stCxn id="33" idx="1"/>
              <a:endCxn id="32" idx="3"/>
            </p:cNvCxnSpPr>
            <p:nvPr/>
          </p:nvCxnSpPr>
          <p:spPr>
            <a:xfrm flipH="1">
              <a:off x="8002555" y="3427256"/>
              <a:ext cx="873830" cy="0"/>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7241721" y="3427256"/>
              <a:ext cx="330710" cy="9908"/>
            </a:xfrm>
            <a:prstGeom prst="straightConnector1">
              <a:avLst/>
            </a:prstGeom>
            <a:ln w="28575">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7013121" y="2307768"/>
            <a:ext cx="3020786" cy="669471"/>
            <a:chOff x="7013121" y="3102429"/>
            <a:chExt cx="3020786" cy="669471"/>
          </a:xfrm>
        </p:grpSpPr>
        <p:sp>
          <p:nvSpPr>
            <p:cNvPr id="48" name="Rounded Rectangle 47"/>
            <p:cNvSpPr/>
            <p:nvPr/>
          </p:nvSpPr>
          <p:spPr bwMode="gray">
            <a:xfrm>
              <a:off x="7013121" y="3102429"/>
              <a:ext cx="3020786" cy="669471"/>
            </a:xfrm>
            <a:prstGeom prst="roundRect">
              <a:avLst/>
            </a:prstGeom>
            <a:solidFill>
              <a:srgbClr val="F0AB00">
                <a:alpha val="38824"/>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pic>
          <p:nvPicPr>
            <p:cNvPr id="49" name="Picture 22" descr="ASE FINAL LOGO - 2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8693" y="3215325"/>
              <a:ext cx="423862" cy="423862"/>
            </a:xfrm>
            <a:prstGeom prst="rect">
              <a:avLst/>
            </a:prstGeom>
            <a:noFill/>
            <a:ln w="9525">
              <a:noFill/>
              <a:miter lim="800000"/>
              <a:headEnd/>
              <a:tailEnd/>
            </a:ln>
          </p:spPr>
        </p:pic>
        <p:pic>
          <p:nvPicPr>
            <p:cNvPr id="50" name="Picture 22" descr="ASE FINAL LOGO - 2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6385" y="3215325"/>
              <a:ext cx="423862" cy="423862"/>
            </a:xfrm>
            <a:prstGeom prst="rect">
              <a:avLst/>
            </a:prstGeom>
            <a:noFill/>
            <a:ln w="9525">
              <a:noFill/>
              <a:miter lim="800000"/>
              <a:headEnd/>
              <a:tailEnd/>
            </a:ln>
          </p:spPr>
        </p:pic>
        <p:cxnSp>
          <p:nvCxnSpPr>
            <p:cNvPr id="51" name="Straight Arrow Connector 50"/>
            <p:cNvCxnSpPr>
              <a:stCxn id="50" idx="1"/>
              <a:endCxn id="49" idx="3"/>
            </p:cNvCxnSpPr>
            <p:nvPr/>
          </p:nvCxnSpPr>
          <p:spPr>
            <a:xfrm flipH="1">
              <a:off x="8002555" y="3427256"/>
              <a:ext cx="873830" cy="0"/>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7241721" y="3427256"/>
              <a:ext cx="330710" cy="9908"/>
            </a:xfrm>
            <a:prstGeom prst="straightConnector1">
              <a:avLst/>
            </a:prstGeom>
            <a:ln w="28575">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7013121" y="1575708"/>
            <a:ext cx="3020786" cy="669471"/>
            <a:chOff x="7013121" y="3102429"/>
            <a:chExt cx="3020786" cy="669471"/>
          </a:xfrm>
        </p:grpSpPr>
        <p:sp>
          <p:nvSpPr>
            <p:cNvPr id="54" name="Rounded Rectangle 53"/>
            <p:cNvSpPr/>
            <p:nvPr/>
          </p:nvSpPr>
          <p:spPr bwMode="gray">
            <a:xfrm>
              <a:off x="7013121" y="3102429"/>
              <a:ext cx="3020786" cy="669471"/>
            </a:xfrm>
            <a:prstGeom prst="roundRect">
              <a:avLst/>
            </a:prstGeom>
            <a:solidFill>
              <a:srgbClr val="F0AB00">
                <a:alpha val="38824"/>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pic>
          <p:nvPicPr>
            <p:cNvPr id="55" name="Picture 22" descr="ASE FINAL LOGO - 2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8693" y="3215325"/>
              <a:ext cx="423862" cy="423862"/>
            </a:xfrm>
            <a:prstGeom prst="rect">
              <a:avLst/>
            </a:prstGeom>
            <a:noFill/>
            <a:ln w="9525">
              <a:noFill/>
              <a:miter lim="800000"/>
              <a:headEnd/>
              <a:tailEnd/>
            </a:ln>
          </p:spPr>
        </p:pic>
        <p:pic>
          <p:nvPicPr>
            <p:cNvPr id="56" name="Picture 22" descr="ASE FINAL LOGO - 2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6385" y="3215325"/>
              <a:ext cx="423862" cy="423862"/>
            </a:xfrm>
            <a:prstGeom prst="rect">
              <a:avLst/>
            </a:prstGeom>
            <a:noFill/>
            <a:ln w="9525">
              <a:noFill/>
              <a:miter lim="800000"/>
              <a:headEnd/>
              <a:tailEnd/>
            </a:ln>
          </p:spPr>
        </p:pic>
        <p:cxnSp>
          <p:nvCxnSpPr>
            <p:cNvPr id="57" name="Straight Arrow Connector 56"/>
            <p:cNvCxnSpPr>
              <a:stCxn id="56" idx="1"/>
              <a:endCxn id="55" idx="3"/>
            </p:cNvCxnSpPr>
            <p:nvPr/>
          </p:nvCxnSpPr>
          <p:spPr>
            <a:xfrm flipH="1">
              <a:off x="8002555" y="3427256"/>
              <a:ext cx="873830" cy="0"/>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7241721" y="3427256"/>
              <a:ext cx="330710" cy="9908"/>
            </a:xfrm>
            <a:prstGeom prst="straightConnector1">
              <a:avLst/>
            </a:prstGeom>
            <a:ln w="28575">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2" name="Picture 61" descr="ReplicationServer_116x11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9021" y="3268001"/>
            <a:ext cx="369389" cy="369389"/>
          </a:xfrm>
          <a:prstGeom prst="rect">
            <a:avLst/>
          </a:prstGeom>
        </p:spPr>
      </p:pic>
      <p:pic>
        <p:nvPicPr>
          <p:cNvPr id="63" name="Picture 62" descr="ReplicationServer_116x11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6457" y="2471618"/>
            <a:ext cx="369389" cy="369389"/>
          </a:xfrm>
          <a:prstGeom prst="rect">
            <a:avLst/>
          </a:prstGeom>
        </p:spPr>
      </p:pic>
      <p:pic>
        <p:nvPicPr>
          <p:cNvPr id="64" name="Picture 63" descr="ReplicationServer_116x11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8888" y="1738267"/>
            <a:ext cx="369389" cy="369389"/>
          </a:xfrm>
          <a:prstGeom prst="rect">
            <a:avLst/>
          </a:prstGeom>
        </p:spPr>
      </p:pic>
      <p:pic>
        <p:nvPicPr>
          <p:cNvPr id="65" name="Picture 64" descr="ReplicationServer_116x11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4860" y="5264241"/>
            <a:ext cx="369389" cy="369389"/>
          </a:xfrm>
          <a:prstGeom prst="rect">
            <a:avLst/>
          </a:prstGeom>
        </p:spPr>
      </p:pic>
      <p:pic>
        <p:nvPicPr>
          <p:cNvPr id="66" name="Picture 65" descr="ReplicationServer_116x11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4437" y="5307828"/>
            <a:ext cx="369389" cy="369389"/>
          </a:xfrm>
          <a:prstGeom prst="rect">
            <a:avLst/>
          </a:prstGeom>
        </p:spPr>
      </p:pic>
      <p:pic>
        <p:nvPicPr>
          <p:cNvPr id="67" name="Picture 66" descr="ReplicationServer_116x11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3366" y="5251313"/>
            <a:ext cx="369389" cy="369389"/>
          </a:xfrm>
          <a:prstGeom prst="rect">
            <a:avLst/>
          </a:prstGeom>
        </p:spPr>
      </p:pic>
      <p:pic>
        <p:nvPicPr>
          <p:cNvPr id="68" name="Picture 67" descr="ReplicationServer_116x11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4775" y="1715840"/>
            <a:ext cx="369389" cy="369389"/>
          </a:xfrm>
          <a:prstGeom prst="rect">
            <a:avLst/>
          </a:prstGeom>
        </p:spPr>
      </p:pic>
      <p:pic>
        <p:nvPicPr>
          <p:cNvPr id="69" name="Picture 68" descr="ReplicationServer_116x11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1487" y="2457808"/>
            <a:ext cx="369389" cy="369389"/>
          </a:xfrm>
          <a:prstGeom prst="rect">
            <a:avLst/>
          </a:prstGeom>
        </p:spPr>
      </p:pic>
      <p:pic>
        <p:nvPicPr>
          <p:cNvPr id="70" name="Picture 69" descr="ReplicationServer_116x11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1487" y="3252469"/>
            <a:ext cx="369389" cy="369389"/>
          </a:xfrm>
          <a:prstGeom prst="rect">
            <a:avLst/>
          </a:prstGeom>
        </p:spPr>
      </p:pic>
      <p:sp>
        <p:nvSpPr>
          <p:cNvPr id="5" name="TextBox 4"/>
          <p:cNvSpPr txBox="1"/>
          <p:nvPr/>
        </p:nvSpPr>
        <p:spPr>
          <a:xfrm>
            <a:off x="7428410" y="1319842"/>
            <a:ext cx="77745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b="1" kern="0" dirty="0" smtClean="0">
                <a:ea typeface="Arial Unicode MS" pitchFamily="34" charset="-128"/>
                <a:cs typeface="Arial Unicode MS" pitchFamily="34" charset="-128"/>
              </a:rPr>
              <a:t>North East</a:t>
            </a:r>
          </a:p>
        </p:txBody>
      </p:sp>
      <p:sp>
        <p:nvSpPr>
          <p:cNvPr id="71" name="TextBox 70"/>
          <p:cNvSpPr txBox="1"/>
          <p:nvPr/>
        </p:nvSpPr>
        <p:spPr>
          <a:xfrm>
            <a:off x="8598593" y="1314298"/>
            <a:ext cx="881652"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b="1" kern="0" dirty="0" smtClean="0">
                <a:ea typeface="Arial Unicode MS" pitchFamily="34" charset="-128"/>
                <a:cs typeface="Arial Unicode MS" pitchFamily="34" charset="-128"/>
              </a:rPr>
              <a:t>Mid-Atlantic</a:t>
            </a:r>
          </a:p>
        </p:txBody>
      </p:sp>
      <p:sp>
        <p:nvSpPr>
          <p:cNvPr id="72" name="TextBox 71"/>
          <p:cNvSpPr txBox="1"/>
          <p:nvPr/>
        </p:nvSpPr>
        <p:spPr>
          <a:xfrm>
            <a:off x="10768952" y="1319443"/>
            <a:ext cx="820738"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b="1" kern="0" dirty="0" smtClean="0">
                <a:ea typeface="Arial Unicode MS" pitchFamily="34" charset="-128"/>
                <a:cs typeface="Arial Unicode MS" pitchFamily="34" charset="-128"/>
              </a:rPr>
              <a:t>North West</a:t>
            </a:r>
          </a:p>
        </p:txBody>
      </p:sp>
      <p:sp>
        <p:nvSpPr>
          <p:cNvPr id="79" name="TextBox 78"/>
          <p:cNvSpPr txBox="1"/>
          <p:nvPr/>
        </p:nvSpPr>
        <p:spPr>
          <a:xfrm>
            <a:off x="8656265" y="4220314"/>
            <a:ext cx="1718419" cy="1846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200" b="1" kern="0" dirty="0" smtClean="0">
                <a:solidFill>
                  <a:schemeClr val="accent5"/>
                </a:solidFill>
                <a:ea typeface="Arial Unicode MS" pitchFamily="34" charset="-128"/>
                <a:cs typeface="Arial Unicode MS" pitchFamily="34" charset="-128"/>
              </a:rPr>
              <a:t>Corporate Environment</a:t>
            </a:r>
          </a:p>
        </p:txBody>
      </p:sp>
      <p:sp>
        <p:nvSpPr>
          <p:cNvPr id="80" name="TextBox 79"/>
          <p:cNvSpPr txBox="1"/>
          <p:nvPr/>
        </p:nvSpPr>
        <p:spPr>
          <a:xfrm>
            <a:off x="7657802" y="3096320"/>
            <a:ext cx="1559722" cy="16927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b="1" kern="0" dirty="0" smtClean="0">
                <a:solidFill>
                  <a:schemeClr val="accent1">
                    <a:lumMod val="75000"/>
                  </a:schemeClr>
                </a:solidFill>
                <a:ea typeface="Arial Unicode MS" pitchFamily="34" charset="-128"/>
                <a:cs typeface="Arial Unicode MS" pitchFamily="34" charset="-128"/>
              </a:rPr>
              <a:t>Customer Environment</a:t>
            </a:r>
          </a:p>
        </p:txBody>
      </p:sp>
      <p:sp>
        <p:nvSpPr>
          <p:cNvPr id="81" name="TextBox 80"/>
          <p:cNvSpPr txBox="1"/>
          <p:nvPr/>
        </p:nvSpPr>
        <p:spPr>
          <a:xfrm>
            <a:off x="7657802" y="2299604"/>
            <a:ext cx="1559722" cy="16927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b="1" kern="0" dirty="0" smtClean="0">
                <a:solidFill>
                  <a:schemeClr val="accent1">
                    <a:lumMod val="75000"/>
                  </a:schemeClr>
                </a:solidFill>
                <a:ea typeface="Arial Unicode MS" pitchFamily="34" charset="-128"/>
                <a:cs typeface="Arial Unicode MS" pitchFamily="34" charset="-128"/>
              </a:rPr>
              <a:t>Customer Environment</a:t>
            </a:r>
          </a:p>
        </p:txBody>
      </p:sp>
      <p:sp>
        <p:nvSpPr>
          <p:cNvPr id="82" name="TextBox 81"/>
          <p:cNvSpPr txBox="1"/>
          <p:nvPr/>
        </p:nvSpPr>
        <p:spPr>
          <a:xfrm>
            <a:off x="7657802" y="1586591"/>
            <a:ext cx="1559722" cy="16927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b="1" kern="0" dirty="0" smtClean="0">
                <a:solidFill>
                  <a:schemeClr val="accent1">
                    <a:lumMod val="75000"/>
                  </a:schemeClr>
                </a:solidFill>
                <a:ea typeface="Arial Unicode MS" pitchFamily="34" charset="-128"/>
                <a:cs typeface="Arial Unicode MS" pitchFamily="34" charset="-128"/>
              </a:rPr>
              <a:t>Customer Environment</a:t>
            </a:r>
          </a:p>
        </p:txBody>
      </p:sp>
    </p:spTree>
    <p:extLst>
      <p:ext uri="{BB962C8B-B14F-4D97-AF65-F5344CB8AC3E}">
        <p14:creationId xmlns:p14="http://schemas.microsoft.com/office/powerpoint/2010/main" val="3055874453"/>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Encryption in ASE 16</a:t>
            </a:r>
          </a:p>
        </p:txBody>
      </p:sp>
      <p:sp>
        <p:nvSpPr>
          <p:cNvPr id="3" name="Text Placeholder 2"/>
          <p:cNvSpPr>
            <a:spLocks noGrp="1"/>
          </p:cNvSpPr>
          <p:nvPr>
            <p:ph type="body" sz="quarter" idx="11"/>
          </p:nvPr>
        </p:nvSpPr>
        <p:spPr>
          <a:xfrm>
            <a:off x="432112" y="1456343"/>
            <a:ext cx="7599076" cy="4924833"/>
          </a:xfrm>
        </p:spPr>
        <p:txBody>
          <a:bodyPr>
            <a:normAutofit fontScale="92500" lnSpcReduction="20000"/>
          </a:bodyPr>
          <a:lstStyle/>
          <a:p>
            <a:r>
              <a:rPr lang="en-US" dirty="0"/>
              <a:t>Column Encryption </a:t>
            </a:r>
            <a:r>
              <a:rPr lang="en-US" dirty="0" smtClean="0"/>
              <a:t>still supported</a:t>
            </a:r>
          </a:p>
          <a:p>
            <a:pPr lvl="1"/>
            <a:r>
              <a:rPr lang="en-US" dirty="0" smtClean="0"/>
              <a:t>…and can be used in conjunction with Full Database Encryption</a:t>
            </a:r>
            <a:endParaRPr lang="en-US" dirty="0"/>
          </a:p>
          <a:p>
            <a:r>
              <a:rPr lang="en-US" dirty="0" smtClean="0"/>
              <a:t>Full </a:t>
            </a:r>
            <a:r>
              <a:rPr lang="en-US" dirty="0"/>
              <a:t>Database Encryption (new in ASE 16)</a:t>
            </a:r>
          </a:p>
          <a:p>
            <a:pPr lvl="1"/>
            <a:r>
              <a:rPr lang="en-US" dirty="0"/>
              <a:t>Provides protection for an entire database, WITHOUT affecting existing applications</a:t>
            </a:r>
          </a:p>
          <a:p>
            <a:pPr lvl="2"/>
            <a:r>
              <a:rPr lang="en-US" dirty="0"/>
              <a:t>All data, indexes, and transaction logs in database are encrypted</a:t>
            </a:r>
          </a:p>
          <a:p>
            <a:pPr lvl="2"/>
            <a:r>
              <a:rPr lang="en-US" dirty="0"/>
              <a:t>Backed up database in encrypted form</a:t>
            </a:r>
          </a:p>
          <a:p>
            <a:pPr lvl="2"/>
            <a:r>
              <a:rPr lang="en-US" dirty="0"/>
              <a:t>All authorized database users can see data</a:t>
            </a:r>
          </a:p>
          <a:p>
            <a:pPr lvl="1"/>
            <a:r>
              <a:rPr lang="en-US" dirty="0"/>
              <a:t>No impact on range queries or compression</a:t>
            </a:r>
          </a:p>
          <a:p>
            <a:pPr lvl="1"/>
            <a:r>
              <a:rPr lang="en-US" dirty="0"/>
              <a:t>Encryption is at page level </a:t>
            </a:r>
          </a:p>
          <a:p>
            <a:pPr lvl="2"/>
            <a:r>
              <a:rPr lang="en-US" dirty="0"/>
              <a:t>as pages are written to disk, and decryption before they are loaded  into memory </a:t>
            </a:r>
          </a:p>
          <a:p>
            <a:pPr lvl="2"/>
            <a:r>
              <a:rPr lang="en-US" dirty="0"/>
              <a:t>Will be after/before </a:t>
            </a:r>
            <a:r>
              <a:rPr lang="en-US" dirty="0" smtClean="0"/>
              <a:t>Compression/Decompression</a:t>
            </a:r>
          </a:p>
          <a:p>
            <a:pPr lvl="1"/>
            <a:r>
              <a:rPr lang="en-US" dirty="0" smtClean="0"/>
              <a:t>Dual key control with automatic startup</a:t>
            </a:r>
          </a:p>
          <a:p>
            <a:r>
              <a:rPr lang="en-US" dirty="0" smtClean="0"/>
              <a:t>Can be implemented online w/ user impact</a:t>
            </a:r>
          </a:p>
          <a:p>
            <a:pPr lvl="1"/>
            <a:r>
              <a:rPr lang="en-US" dirty="0" smtClean="0"/>
              <a:t>Can be suspended/resumed for long run times</a:t>
            </a:r>
          </a:p>
        </p:txBody>
      </p:sp>
      <p:pic>
        <p:nvPicPr>
          <p:cNvPr id="2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2297" y="4138944"/>
            <a:ext cx="1639916" cy="2354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0004" y="1703394"/>
            <a:ext cx="1899536" cy="209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1188" y="1547850"/>
            <a:ext cx="1701992" cy="2406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15384" y="4265946"/>
            <a:ext cx="1928776" cy="2100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975921"/>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ASE Data Encryption/Data Security vs. MS SQL</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04448841"/>
              </p:ext>
            </p:extLst>
          </p:nvPr>
        </p:nvGraphicFramePr>
        <p:xfrm>
          <a:off x="578292" y="1355214"/>
          <a:ext cx="10692748" cy="5117353"/>
        </p:xfrm>
        <a:graphic>
          <a:graphicData uri="http://schemas.openxmlformats.org/drawingml/2006/table">
            <a:tbl>
              <a:tblPr firstRow="1" bandRow="1">
                <a:tableStyleId>{6E25E649-3F16-4E02-A733-19D2CDBF48F0}</a:tableStyleId>
              </a:tblPr>
              <a:tblGrid>
                <a:gridCol w="6916836"/>
                <a:gridCol w="1746218"/>
                <a:gridCol w="2029694"/>
              </a:tblGrid>
              <a:tr h="431963">
                <a:tc>
                  <a:txBody>
                    <a:bodyPr/>
                    <a:lstStyle/>
                    <a:p>
                      <a:r>
                        <a:rPr lang="en-US" dirty="0" smtClean="0">
                          <a:effectLst>
                            <a:outerShdw blurRad="38100" dist="38100" dir="2700000" algn="tl">
                              <a:srgbClr val="000000">
                                <a:alpha val="43137"/>
                              </a:srgbClr>
                            </a:outerShdw>
                          </a:effectLst>
                        </a:rPr>
                        <a:t>Data Security Feature</a:t>
                      </a:r>
                      <a:endParaRPr lang="en-US" dirty="0">
                        <a:effectLst>
                          <a:outerShdw blurRad="38100" dist="38100" dir="2700000" algn="tl">
                            <a:srgbClr val="000000">
                              <a:alpha val="43137"/>
                            </a:srgbClr>
                          </a:outerShdw>
                        </a:effectLst>
                      </a:endParaRPr>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dirty="0" smtClean="0">
                          <a:effectLst>
                            <a:outerShdw blurRad="38100" dist="38100" dir="2700000" algn="tl">
                              <a:srgbClr val="000000">
                                <a:alpha val="43137"/>
                              </a:srgbClr>
                            </a:outerShdw>
                          </a:effectLst>
                        </a:rPr>
                        <a:t>ASE</a:t>
                      </a:r>
                      <a:r>
                        <a:rPr lang="en-US" baseline="0" dirty="0" smtClean="0">
                          <a:effectLst>
                            <a:outerShdw blurRad="38100" dist="38100" dir="2700000" algn="tl">
                              <a:srgbClr val="000000">
                                <a:alpha val="43137"/>
                              </a:srgbClr>
                            </a:outerShdw>
                          </a:effectLst>
                        </a:rPr>
                        <a:t> 16</a:t>
                      </a:r>
                      <a:endParaRPr lang="en-US" dirty="0">
                        <a:effectLst>
                          <a:outerShdw blurRad="38100" dist="38100" dir="2700000" algn="tl">
                            <a:srgbClr val="000000">
                              <a:alpha val="43137"/>
                            </a:srgbClr>
                          </a:outerShdw>
                        </a:effectLst>
                      </a:endParaRPr>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dirty="0" smtClean="0">
                          <a:effectLst>
                            <a:outerShdw blurRad="38100" dist="38100" dir="2700000" algn="tl">
                              <a:srgbClr val="000000">
                                <a:alpha val="43137"/>
                              </a:srgbClr>
                            </a:outerShdw>
                          </a:effectLst>
                        </a:rPr>
                        <a:t>MS SQL</a:t>
                      </a:r>
                      <a:r>
                        <a:rPr lang="en-US" baseline="0" dirty="0" smtClean="0">
                          <a:effectLst>
                            <a:outerShdw blurRad="38100" dist="38100" dir="2700000" algn="tl">
                              <a:srgbClr val="000000">
                                <a:alpha val="43137"/>
                              </a:srgbClr>
                            </a:outerShdw>
                          </a:effectLst>
                        </a:rPr>
                        <a:t> 2014</a:t>
                      </a:r>
                      <a:endParaRPr lang="en-US" dirty="0">
                        <a:effectLst>
                          <a:outerShdw blurRad="38100" dist="38100" dir="2700000" algn="tl">
                            <a:srgbClr val="000000">
                              <a:alpha val="43137"/>
                            </a:srgbClr>
                          </a:outerShdw>
                        </a:effectLst>
                      </a:endParaRPr>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31963">
                <a:tc>
                  <a:txBody>
                    <a:bodyPr/>
                    <a:lstStyle/>
                    <a:p>
                      <a:r>
                        <a:rPr lang="en-US" sz="1800" dirty="0" smtClean="0"/>
                        <a:t>Transparent full database encryption</a:t>
                      </a:r>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31963">
                <a:tc>
                  <a:txBody>
                    <a:bodyPr/>
                    <a:lstStyle/>
                    <a:p>
                      <a:r>
                        <a:rPr lang="en-US" sz="1800" dirty="0" smtClean="0"/>
                        <a:t>Column encryption</a:t>
                      </a:r>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31963">
                <a:tc>
                  <a:txBody>
                    <a:bodyPr/>
                    <a:lstStyle/>
                    <a:p>
                      <a:r>
                        <a:rPr lang="en-US" sz="1800" dirty="0" smtClean="0"/>
                        <a:t>Transparent column encryption (usable by SAP/older</a:t>
                      </a:r>
                      <a:r>
                        <a:rPr lang="en-US" sz="1800" baseline="0" dirty="0" smtClean="0"/>
                        <a:t> apps, etc.)</a:t>
                      </a:r>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endParaRPr lang="en-US"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31963">
                <a:tc>
                  <a:txBody>
                    <a:bodyPr/>
                    <a:lstStyle/>
                    <a:p>
                      <a:r>
                        <a:rPr lang="en-US" sz="1800" dirty="0" smtClean="0"/>
                        <a:t>Decrypt</a:t>
                      </a:r>
                      <a:r>
                        <a:rPr lang="en-US" sz="1800" baseline="0" dirty="0" smtClean="0"/>
                        <a:t> permission on encrypted columns</a:t>
                      </a:r>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endParaRPr lang="en-US"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31963">
                <a:tc>
                  <a:txBody>
                    <a:bodyPr/>
                    <a:lstStyle/>
                    <a:p>
                      <a:r>
                        <a:rPr lang="en-US" sz="1800" dirty="0" smtClean="0"/>
                        <a:t>Dynamic</a:t>
                      </a:r>
                      <a:r>
                        <a:rPr lang="en-US" sz="1800" baseline="0" dirty="0" smtClean="0"/>
                        <a:t> masking of cipher text on encrypted columns</a:t>
                      </a:r>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endParaRPr lang="en-US"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31963">
                <a:tc>
                  <a:txBody>
                    <a:bodyPr/>
                    <a:lstStyle/>
                    <a:p>
                      <a:r>
                        <a:rPr lang="en-US" sz="1800" dirty="0" smtClean="0"/>
                        <a:t>Encrypted cols in</a:t>
                      </a:r>
                      <a:r>
                        <a:rPr lang="en-US" sz="1800" baseline="0" dirty="0" smtClean="0"/>
                        <a:t> indexes/joins</a:t>
                      </a:r>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endParaRPr lang="en-US"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31963">
                <a:tc>
                  <a:txBody>
                    <a:bodyPr/>
                    <a:lstStyle/>
                    <a:p>
                      <a:r>
                        <a:rPr lang="en-US" sz="1800" dirty="0" smtClean="0"/>
                        <a:t>DBA can be prohibited</a:t>
                      </a:r>
                      <a:r>
                        <a:rPr lang="en-US" sz="1800" baseline="0" dirty="0" smtClean="0"/>
                        <a:t> from viewing encrypted column data</a:t>
                      </a:r>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31963">
                <a:tc>
                  <a:txBody>
                    <a:bodyPr/>
                    <a:lstStyle/>
                    <a:p>
                      <a:r>
                        <a:rPr lang="en-US" sz="1800" dirty="0" smtClean="0"/>
                        <a:t>Dual key control</a:t>
                      </a:r>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endParaRPr lang="en-US"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31963">
                <a:tc>
                  <a:txBody>
                    <a:bodyPr/>
                    <a:lstStyle/>
                    <a:p>
                      <a:r>
                        <a:rPr lang="en-US" sz="1800" dirty="0" smtClean="0"/>
                        <a:t>Export encrypted data</a:t>
                      </a:r>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endParaRPr lang="en-US"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31963">
                <a:tc>
                  <a:txBody>
                    <a:bodyPr/>
                    <a:lstStyle/>
                    <a:p>
                      <a:r>
                        <a:rPr lang="en-US" sz="1800" dirty="0" smtClean="0"/>
                        <a:t>Row level access (using UDF or ACF)</a:t>
                      </a:r>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299255">
                <a:tc>
                  <a:txBody>
                    <a:bodyPr/>
                    <a:lstStyle/>
                    <a:p>
                      <a:r>
                        <a:rPr lang="en-US" sz="1800" dirty="0" smtClean="0"/>
                        <a:t>Granular</a:t>
                      </a:r>
                      <a:r>
                        <a:rPr lang="en-US" sz="1800" baseline="0" dirty="0" smtClean="0"/>
                        <a:t> permissions (grant with where clause)</a:t>
                      </a:r>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endParaRPr lang="en-US" sz="18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bl>
          </a:graphicData>
        </a:graphic>
      </p:graphicFrame>
      <p:pic>
        <p:nvPicPr>
          <p:cNvPr id="4" name="Picture 7" descr="PPP_CSHAP_CLP_3DXMark01_Red.png"/>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98918" y="2657926"/>
            <a:ext cx="496888" cy="472282"/>
          </a:xfrm>
          <a:prstGeom prst="rect">
            <a:avLst/>
          </a:prstGeom>
          <a:noFill/>
          <a:ln w="9525">
            <a:noFill/>
            <a:miter lim="800000"/>
            <a:headEnd/>
            <a:tailEnd/>
          </a:ln>
        </p:spPr>
      </p:pic>
      <p:pic>
        <p:nvPicPr>
          <p:cNvPr id="5" name="Picture 17" descr="PPP_CSHAP_CLP_3DCheckMark01_Green.png"/>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2382" y="1791890"/>
            <a:ext cx="569118" cy="554831"/>
          </a:xfrm>
          <a:prstGeom prst="rect">
            <a:avLst/>
          </a:prstGeom>
          <a:noFill/>
          <a:ln w="9525">
            <a:noFill/>
            <a:miter lim="800000"/>
            <a:headEnd/>
            <a:tailEnd/>
          </a:ln>
        </p:spPr>
      </p:pic>
      <p:pic>
        <p:nvPicPr>
          <p:cNvPr id="6" name="Picture 6" descr="C:\Users\ericro\AppData\Local\Microsoft\Windows\Temporary Internet Files\Content.IE5\XAU56MAI\MC900432556[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31416" y="4374726"/>
            <a:ext cx="457144" cy="457144"/>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7" name="Picture 17" descr="PPP_CSHAP_CLP_3DCheckMark01_Green.png"/>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2382" y="2228111"/>
            <a:ext cx="569118" cy="554831"/>
          </a:xfrm>
          <a:prstGeom prst="rect">
            <a:avLst/>
          </a:prstGeom>
          <a:noFill/>
          <a:ln w="9525">
            <a:noFill/>
            <a:miter lim="800000"/>
            <a:headEnd/>
            <a:tailEnd/>
          </a:ln>
        </p:spPr>
      </p:pic>
      <p:pic>
        <p:nvPicPr>
          <p:cNvPr id="8" name="Picture 17" descr="PPP_CSHAP_CLP_3DCheckMark01_Green.png"/>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2382" y="2657926"/>
            <a:ext cx="569118" cy="554831"/>
          </a:xfrm>
          <a:prstGeom prst="rect">
            <a:avLst/>
          </a:prstGeom>
          <a:noFill/>
          <a:ln w="9525">
            <a:noFill/>
            <a:miter lim="800000"/>
            <a:headEnd/>
            <a:tailEnd/>
          </a:ln>
        </p:spPr>
      </p:pic>
      <p:pic>
        <p:nvPicPr>
          <p:cNvPr id="9" name="Picture 17" descr="PPP_CSHAP_CLP_3DCheckMark01_Green.png"/>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4416" y="3087741"/>
            <a:ext cx="569118" cy="554831"/>
          </a:xfrm>
          <a:prstGeom prst="rect">
            <a:avLst/>
          </a:prstGeom>
          <a:noFill/>
          <a:ln w="9525">
            <a:noFill/>
            <a:miter lim="800000"/>
            <a:headEnd/>
            <a:tailEnd/>
          </a:ln>
        </p:spPr>
      </p:pic>
      <p:pic>
        <p:nvPicPr>
          <p:cNvPr id="10" name="Picture 17" descr="PPP_CSHAP_CLP_3DCheckMark01_Green.png"/>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4416" y="3517556"/>
            <a:ext cx="569118" cy="554831"/>
          </a:xfrm>
          <a:prstGeom prst="rect">
            <a:avLst/>
          </a:prstGeom>
          <a:noFill/>
          <a:ln w="9525">
            <a:noFill/>
            <a:miter lim="800000"/>
            <a:headEnd/>
            <a:tailEnd/>
          </a:ln>
        </p:spPr>
      </p:pic>
      <p:pic>
        <p:nvPicPr>
          <p:cNvPr id="11" name="Picture 17" descr="PPP_CSHAP_CLP_3DCheckMark01_Green.png"/>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4416" y="3944911"/>
            <a:ext cx="569118" cy="554831"/>
          </a:xfrm>
          <a:prstGeom prst="rect">
            <a:avLst/>
          </a:prstGeom>
          <a:noFill/>
          <a:ln w="9525">
            <a:noFill/>
            <a:miter lim="800000"/>
            <a:headEnd/>
            <a:tailEnd/>
          </a:ln>
        </p:spPr>
      </p:pic>
      <p:pic>
        <p:nvPicPr>
          <p:cNvPr id="12" name="Picture 17" descr="PPP_CSHAP_CLP_3DCheckMark01_Green.png"/>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4416" y="4374726"/>
            <a:ext cx="569118" cy="554831"/>
          </a:xfrm>
          <a:prstGeom prst="rect">
            <a:avLst/>
          </a:prstGeom>
          <a:noFill/>
          <a:ln w="9525">
            <a:noFill/>
            <a:miter lim="800000"/>
            <a:headEnd/>
            <a:tailEnd/>
          </a:ln>
        </p:spPr>
      </p:pic>
      <p:pic>
        <p:nvPicPr>
          <p:cNvPr id="13" name="Picture 17" descr="PPP_CSHAP_CLP_3DCheckMark01_Green.png"/>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0777" y="4804541"/>
            <a:ext cx="569118" cy="554831"/>
          </a:xfrm>
          <a:prstGeom prst="rect">
            <a:avLst/>
          </a:prstGeom>
          <a:noFill/>
          <a:ln w="9525">
            <a:noFill/>
            <a:miter lim="800000"/>
            <a:headEnd/>
            <a:tailEnd/>
          </a:ln>
        </p:spPr>
      </p:pic>
      <p:pic>
        <p:nvPicPr>
          <p:cNvPr id="14" name="Picture 17" descr="PPP_CSHAP_CLP_3DCheckMark01_Green.png"/>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0777" y="5234356"/>
            <a:ext cx="569118" cy="554831"/>
          </a:xfrm>
          <a:prstGeom prst="rect">
            <a:avLst/>
          </a:prstGeom>
          <a:noFill/>
          <a:ln w="9525">
            <a:noFill/>
            <a:miter lim="800000"/>
            <a:headEnd/>
            <a:tailEnd/>
          </a:ln>
        </p:spPr>
      </p:pic>
      <p:pic>
        <p:nvPicPr>
          <p:cNvPr id="15" name="Picture 17" descr="PPP_CSHAP_CLP_3DCheckMark01_Green.png"/>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0777" y="5664171"/>
            <a:ext cx="569118" cy="554831"/>
          </a:xfrm>
          <a:prstGeom prst="rect">
            <a:avLst/>
          </a:prstGeom>
          <a:noFill/>
          <a:ln w="9525">
            <a:noFill/>
            <a:miter lim="800000"/>
            <a:headEnd/>
            <a:tailEnd/>
          </a:ln>
        </p:spPr>
      </p:pic>
      <p:pic>
        <p:nvPicPr>
          <p:cNvPr id="16" name="Picture 17" descr="PPP_CSHAP_CLP_3DCheckMark01_Green.png"/>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026" y="6049704"/>
            <a:ext cx="569118" cy="554831"/>
          </a:xfrm>
          <a:prstGeom prst="rect">
            <a:avLst/>
          </a:prstGeom>
          <a:noFill/>
          <a:ln w="9525">
            <a:noFill/>
            <a:miter lim="800000"/>
            <a:headEnd/>
            <a:tailEnd/>
          </a:ln>
        </p:spPr>
      </p:pic>
      <p:pic>
        <p:nvPicPr>
          <p:cNvPr id="17" name="Picture 17" descr="PPP_CSHAP_CLP_3DCheckMark01_Green.png"/>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39314" y="1791889"/>
            <a:ext cx="569118" cy="554831"/>
          </a:xfrm>
          <a:prstGeom prst="rect">
            <a:avLst/>
          </a:prstGeom>
          <a:noFill/>
          <a:ln w="9525">
            <a:noFill/>
            <a:miter lim="800000"/>
            <a:headEnd/>
            <a:tailEnd/>
          </a:ln>
        </p:spPr>
      </p:pic>
      <p:pic>
        <p:nvPicPr>
          <p:cNvPr id="18" name="Picture 17" descr="PPP_CSHAP_CLP_3DCheckMark01_Green.png"/>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39314" y="2221704"/>
            <a:ext cx="569118" cy="554831"/>
          </a:xfrm>
          <a:prstGeom prst="rect">
            <a:avLst/>
          </a:prstGeom>
          <a:noFill/>
          <a:ln w="9525">
            <a:noFill/>
            <a:miter lim="800000"/>
            <a:headEnd/>
            <a:tailEnd/>
          </a:ln>
        </p:spPr>
      </p:pic>
      <p:pic>
        <p:nvPicPr>
          <p:cNvPr id="19" name="Picture 7" descr="PPP_CSHAP_CLP_3DXMark01_Red.png"/>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11544" y="3114959"/>
            <a:ext cx="496888" cy="472282"/>
          </a:xfrm>
          <a:prstGeom prst="rect">
            <a:avLst/>
          </a:prstGeom>
          <a:noFill/>
          <a:ln w="9525">
            <a:noFill/>
            <a:miter lim="800000"/>
            <a:headEnd/>
            <a:tailEnd/>
          </a:ln>
        </p:spPr>
      </p:pic>
      <p:pic>
        <p:nvPicPr>
          <p:cNvPr id="20" name="Picture 7" descr="PPP_CSHAP_CLP_3DXMark01_Red.png"/>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22707" y="3523712"/>
            <a:ext cx="496888" cy="472282"/>
          </a:xfrm>
          <a:prstGeom prst="rect">
            <a:avLst/>
          </a:prstGeom>
          <a:noFill/>
          <a:ln w="9525">
            <a:noFill/>
            <a:miter lim="800000"/>
            <a:headEnd/>
            <a:tailEnd/>
          </a:ln>
        </p:spPr>
      </p:pic>
      <p:pic>
        <p:nvPicPr>
          <p:cNvPr id="21" name="Picture 7" descr="PPP_CSHAP_CLP_3DXMark01_Red.png"/>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3870" y="3976295"/>
            <a:ext cx="496888" cy="472282"/>
          </a:xfrm>
          <a:prstGeom prst="rect">
            <a:avLst/>
          </a:prstGeom>
          <a:noFill/>
          <a:ln w="9525">
            <a:noFill/>
            <a:miter lim="800000"/>
            <a:headEnd/>
            <a:tailEnd/>
          </a:ln>
        </p:spPr>
      </p:pic>
      <p:pic>
        <p:nvPicPr>
          <p:cNvPr id="22" name="Picture 7" descr="PPP_CSHAP_CLP_3DXMark01_Red.png"/>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22707" y="4845815"/>
            <a:ext cx="496888" cy="472282"/>
          </a:xfrm>
          <a:prstGeom prst="rect">
            <a:avLst/>
          </a:prstGeom>
          <a:noFill/>
          <a:ln w="9525">
            <a:noFill/>
            <a:miter lim="800000"/>
            <a:headEnd/>
            <a:tailEnd/>
          </a:ln>
        </p:spPr>
      </p:pic>
      <p:pic>
        <p:nvPicPr>
          <p:cNvPr id="23" name="Picture 7" descr="PPP_CSHAP_CLP_3DXMark01_Red.png"/>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8765" y="5275630"/>
            <a:ext cx="496888" cy="472282"/>
          </a:xfrm>
          <a:prstGeom prst="rect">
            <a:avLst/>
          </a:prstGeom>
          <a:noFill/>
          <a:ln w="9525">
            <a:noFill/>
            <a:miter lim="800000"/>
            <a:headEnd/>
            <a:tailEnd/>
          </a:ln>
        </p:spPr>
      </p:pic>
      <p:pic>
        <p:nvPicPr>
          <p:cNvPr id="24" name="Picture 6" descr="C:\Users\ericro\AppData\Local\Microsoft\Windows\Temporary Internet Files\Content.IE5\XAU56MAI\MC900432556[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42579" y="5664171"/>
            <a:ext cx="457144" cy="457144"/>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25" name="Picture 7" descr="PPP_CSHAP_CLP_3DXMark01_Red.png"/>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65349" y="6121315"/>
            <a:ext cx="496888" cy="472282"/>
          </a:xfrm>
          <a:prstGeom prst="rect">
            <a:avLst/>
          </a:prstGeom>
          <a:noFill/>
          <a:ln w="9525">
            <a:noFill/>
            <a:miter lim="800000"/>
            <a:headEnd/>
            <a:tailEnd/>
          </a:ln>
        </p:spPr>
      </p:pic>
    </p:spTree>
    <p:extLst>
      <p:ext uri="{BB962C8B-B14F-4D97-AF65-F5344CB8AC3E}">
        <p14:creationId xmlns:p14="http://schemas.microsoft.com/office/powerpoint/2010/main" val="1773264540"/>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ASE PCI Bridge to HANA</a:t>
            </a:r>
            <a:endParaRPr lang="en-US" dirty="0"/>
          </a:p>
        </p:txBody>
      </p:sp>
      <p:sp>
        <p:nvSpPr>
          <p:cNvPr id="3073" name="Text Placeholder 3072"/>
          <p:cNvSpPr>
            <a:spLocks noGrp="1"/>
          </p:cNvSpPr>
          <p:nvPr>
            <p:ph type="body" sz="quarter" idx="4294967295"/>
          </p:nvPr>
        </p:nvSpPr>
        <p:spPr>
          <a:xfrm>
            <a:off x="323999" y="1333144"/>
            <a:ext cx="6158443" cy="5050564"/>
          </a:xfrm>
        </p:spPr>
        <p:txBody>
          <a:bodyPr>
            <a:normAutofit lnSpcReduction="10000"/>
          </a:bodyPr>
          <a:lstStyle/>
          <a:p>
            <a:r>
              <a:rPr lang="en-US" dirty="0" smtClean="0"/>
              <a:t>Support distributed queries with HANA data</a:t>
            </a:r>
          </a:p>
          <a:p>
            <a:r>
              <a:rPr lang="en-US" dirty="0" smtClean="0"/>
              <a:t>Steps </a:t>
            </a:r>
            <a:r>
              <a:rPr lang="en-US" dirty="0"/>
              <a:t>to using</a:t>
            </a:r>
          </a:p>
          <a:p>
            <a:pPr lvl="1"/>
            <a:r>
              <a:rPr lang="en-US" dirty="0"/>
              <a:t>Install HANA client package on ASE machine</a:t>
            </a:r>
          </a:p>
          <a:p>
            <a:pPr lvl="2"/>
            <a:r>
              <a:rPr lang="en-US" dirty="0"/>
              <a:t>Add HANAODBC server class </a:t>
            </a:r>
          </a:p>
          <a:p>
            <a:pPr lvl="3"/>
            <a:r>
              <a:rPr lang="en-US" dirty="0" err="1"/>
              <a:t>sp_addserver</a:t>
            </a:r>
            <a:r>
              <a:rPr lang="en-US" dirty="0"/>
              <a:t>  </a:t>
            </a:r>
            <a:r>
              <a:rPr lang="en-US" dirty="0" err="1"/>
              <a:t>logical_name</a:t>
            </a:r>
            <a:r>
              <a:rPr lang="en-US" dirty="0"/>
              <a:t> HANAODBC </a:t>
            </a:r>
            <a:r>
              <a:rPr lang="en-US" dirty="0" err="1"/>
              <a:t>phy_name</a:t>
            </a:r>
            <a:endParaRPr lang="en-US" dirty="0"/>
          </a:p>
          <a:p>
            <a:pPr lvl="1"/>
            <a:r>
              <a:rPr lang="en-US" dirty="0"/>
              <a:t>Add external login to HANA </a:t>
            </a:r>
          </a:p>
          <a:p>
            <a:pPr lvl="3"/>
            <a:r>
              <a:rPr lang="en-US" dirty="0" err="1"/>
              <a:t>sp_addexternlogin</a:t>
            </a:r>
            <a:r>
              <a:rPr lang="en-US" dirty="0"/>
              <a:t> </a:t>
            </a:r>
            <a:r>
              <a:rPr lang="en-US" dirty="0" err="1"/>
              <a:t>logical_name</a:t>
            </a:r>
            <a:r>
              <a:rPr lang="en-US" dirty="0"/>
              <a:t> </a:t>
            </a:r>
            <a:r>
              <a:rPr lang="en-US" dirty="0" err="1"/>
              <a:t>sa</a:t>
            </a:r>
            <a:r>
              <a:rPr lang="en-US" dirty="0"/>
              <a:t> </a:t>
            </a:r>
            <a:r>
              <a:rPr lang="en-US" dirty="0" err="1"/>
              <a:t>HANA_login</a:t>
            </a:r>
            <a:r>
              <a:rPr lang="en-US" dirty="0"/>
              <a:t>  </a:t>
            </a:r>
            <a:r>
              <a:rPr lang="en-US" dirty="0" err="1"/>
              <a:t>HANA_password</a:t>
            </a:r>
            <a:endParaRPr lang="en-US" dirty="0"/>
          </a:p>
          <a:p>
            <a:pPr lvl="1"/>
            <a:r>
              <a:rPr lang="en-US" dirty="0"/>
              <a:t>Create proxy table</a:t>
            </a:r>
          </a:p>
          <a:p>
            <a:r>
              <a:rPr lang="en-US" dirty="0"/>
              <a:t>New server class “HANAODBC” added for connection to HANA </a:t>
            </a:r>
            <a:r>
              <a:rPr lang="en-US" dirty="0" err="1"/>
              <a:t>backends</a:t>
            </a:r>
            <a:endParaRPr lang="en-US" dirty="0"/>
          </a:p>
          <a:p>
            <a:pPr lvl="1"/>
            <a:r>
              <a:rPr lang="en-US" dirty="0"/>
              <a:t>Data type mapping from HANA to ASE done automatically</a:t>
            </a:r>
          </a:p>
          <a:p>
            <a:r>
              <a:rPr lang="en-US" dirty="0"/>
              <a:t>ODBC interface will co-exist with the CTLIB </a:t>
            </a:r>
            <a:r>
              <a:rPr lang="en-US" dirty="0" smtClean="0"/>
              <a:t>interface</a:t>
            </a:r>
            <a:endParaRPr lang="en-US" dirty="0"/>
          </a:p>
        </p:txBody>
      </p:sp>
      <p:sp>
        <p:nvSpPr>
          <p:cNvPr id="5" name="Rectangle 4"/>
          <p:cNvSpPr/>
          <p:nvPr/>
        </p:nvSpPr>
        <p:spPr bwMode="gray">
          <a:xfrm>
            <a:off x="7415194" y="1387823"/>
            <a:ext cx="2712995" cy="3535366"/>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nchor="ctr" anchorCtr="1">
            <a:noAutofit/>
          </a:bodyPr>
          <a:lstStyle/>
          <a:p>
            <a:pPr algn="ctr"/>
            <a:endParaRPr lang="en-US" sz="1200" dirty="0" smtClean="0">
              <a:solidFill>
                <a:schemeClr val="bg1"/>
              </a:solidFill>
              <a:cs typeface="Arial"/>
            </a:endParaRPr>
          </a:p>
        </p:txBody>
      </p:sp>
      <p:pic>
        <p:nvPicPr>
          <p:cNvPr id="6" name="Picture 22" descr="ASE FINAL LOGO - 2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363" y="2127604"/>
            <a:ext cx="423863" cy="423862"/>
          </a:xfrm>
          <a:prstGeom prst="rect">
            <a:avLst/>
          </a:prstGeom>
          <a:noFill/>
          <a:ln w="9525">
            <a:noFill/>
            <a:miter lim="800000"/>
            <a:headEnd/>
            <a:tailEnd/>
          </a:ln>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9057" y="4303429"/>
            <a:ext cx="4953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bwMode="gray">
          <a:xfrm>
            <a:off x="8116204" y="1616727"/>
            <a:ext cx="984403" cy="792480"/>
          </a:xfrm>
          <a:prstGeom prst="rect">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chorCtr="1">
            <a:noAutofit/>
          </a:bodyPr>
          <a:lstStyle/>
          <a:p>
            <a:pPr algn="ctr"/>
            <a:r>
              <a:rPr lang="en-US" sz="1600" b="1" dirty="0" smtClean="0">
                <a:solidFill>
                  <a:schemeClr val="bg1"/>
                </a:solidFill>
                <a:effectLst>
                  <a:outerShdw blurRad="38100" dist="38100" dir="2700000" algn="tl">
                    <a:srgbClr val="000000">
                      <a:alpha val="43137"/>
                    </a:srgbClr>
                  </a:outerShdw>
                </a:effectLst>
                <a:cs typeface="Arial"/>
              </a:rPr>
              <a:t>Query Engine</a:t>
            </a:r>
          </a:p>
        </p:txBody>
      </p:sp>
      <p:sp>
        <p:nvSpPr>
          <p:cNvPr id="9" name="Rectangle 8"/>
          <p:cNvSpPr/>
          <p:nvPr/>
        </p:nvSpPr>
        <p:spPr bwMode="gray">
          <a:xfrm>
            <a:off x="8266427" y="2916356"/>
            <a:ext cx="705730" cy="585777"/>
          </a:xfrm>
          <a:prstGeom prst="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chorCtr="1">
            <a:noAutofit/>
          </a:bodyPr>
          <a:lstStyle/>
          <a:p>
            <a:pPr algn="ctr"/>
            <a:r>
              <a:rPr lang="en-US" sz="800" b="1" dirty="0" smtClean="0">
                <a:solidFill>
                  <a:schemeClr val="bg1"/>
                </a:solidFill>
                <a:effectLst>
                  <a:outerShdw blurRad="38100" dist="38100" dir="2700000" algn="tl">
                    <a:srgbClr val="000000">
                      <a:alpha val="43137"/>
                    </a:srgbClr>
                  </a:outerShdw>
                </a:effectLst>
                <a:cs typeface="Arial"/>
              </a:rPr>
              <a:t>SQL Transform</a:t>
            </a:r>
          </a:p>
        </p:txBody>
      </p:sp>
      <p:sp>
        <p:nvSpPr>
          <p:cNvPr id="10" name="Rectangle 9"/>
          <p:cNvSpPr/>
          <p:nvPr/>
        </p:nvSpPr>
        <p:spPr bwMode="gray">
          <a:xfrm>
            <a:off x="8266427" y="3519551"/>
            <a:ext cx="705730" cy="692331"/>
          </a:xfrm>
          <a:prstGeom prst="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chorCtr="1">
            <a:noAutofit/>
          </a:bodyPr>
          <a:lstStyle/>
          <a:p>
            <a:pPr algn="ctr"/>
            <a:r>
              <a:rPr lang="en-US" sz="800" b="1" dirty="0" smtClean="0">
                <a:solidFill>
                  <a:schemeClr val="bg1"/>
                </a:solidFill>
                <a:effectLst>
                  <a:outerShdw blurRad="38100" dist="38100" dir="2700000" algn="tl">
                    <a:srgbClr val="000000">
                      <a:alpha val="43137"/>
                    </a:srgbClr>
                  </a:outerShdw>
                </a:effectLst>
                <a:cs typeface="Arial"/>
              </a:rPr>
              <a:t>Datatype Mapping</a:t>
            </a:r>
          </a:p>
        </p:txBody>
      </p:sp>
      <p:sp>
        <p:nvSpPr>
          <p:cNvPr id="11" name="Rectangle 10"/>
          <p:cNvSpPr/>
          <p:nvPr/>
        </p:nvSpPr>
        <p:spPr bwMode="gray">
          <a:xfrm>
            <a:off x="9250831" y="4227937"/>
            <a:ext cx="640080" cy="585216"/>
          </a:xfrm>
          <a:prstGeom prst="rect">
            <a:avLst/>
          </a:prstGeom>
          <a:solidFill>
            <a:srgbClr val="9966FF"/>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chorCtr="1">
            <a:noAutofit/>
          </a:bodyPr>
          <a:lstStyle/>
          <a:p>
            <a:pPr algn="ctr"/>
            <a:r>
              <a:rPr lang="en-US" sz="800" b="1" dirty="0" smtClean="0">
                <a:solidFill>
                  <a:schemeClr val="bg1"/>
                </a:solidFill>
                <a:effectLst>
                  <a:outerShdw blurRad="38100" dist="38100" dir="2700000" algn="tl">
                    <a:srgbClr val="000000">
                      <a:alpha val="43137"/>
                    </a:srgbClr>
                  </a:outerShdw>
                </a:effectLst>
                <a:cs typeface="Arial"/>
              </a:rPr>
              <a:t>ODBC Access Method</a:t>
            </a:r>
          </a:p>
        </p:txBody>
      </p:sp>
      <p:sp>
        <p:nvSpPr>
          <p:cNvPr id="12" name="Rectangle 11"/>
          <p:cNvSpPr/>
          <p:nvPr/>
        </p:nvSpPr>
        <p:spPr bwMode="gray">
          <a:xfrm>
            <a:off x="9250831" y="2569034"/>
            <a:ext cx="640080" cy="585216"/>
          </a:xfrm>
          <a:prstGeom prst="rect">
            <a:avLst/>
          </a:prstGeom>
          <a:solidFill>
            <a:srgbClr val="9966FF"/>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chorCtr="1">
            <a:noAutofit/>
          </a:bodyPr>
          <a:lstStyle/>
          <a:p>
            <a:pPr algn="ctr"/>
            <a:r>
              <a:rPr lang="en-US" sz="800" b="1" dirty="0" err="1" smtClean="0">
                <a:solidFill>
                  <a:schemeClr val="bg1"/>
                </a:solidFill>
                <a:effectLst>
                  <a:outerShdw blurRad="38100" dist="38100" dir="2700000" algn="tl">
                    <a:srgbClr val="000000">
                      <a:alpha val="43137"/>
                    </a:srgbClr>
                  </a:outerShdw>
                </a:effectLst>
                <a:cs typeface="Arial"/>
              </a:rPr>
              <a:t>CTLib</a:t>
            </a:r>
            <a:r>
              <a:rPr lang="en-US" sz="800" b="1" dirty="0" smtClean="0">
                <a:solidFill>
                  <a:schemeClr val="bg1"/>
                </a:solidFill>
                <a:effectLst>
                  <a:outerShdw blurRad="38100" dist="38100" dir="2700000" algn="tl">
                    <a:srgbClr val="000000">
                      <a:alpha val="43137"/>
                    </a:srgbClr>
                  </a:outerShdw>
                </a:effectLst>
                <a:cs typeface="Arial"/>
              </a:rPr>
              <a:t> Access Method</a:t>
            </a:r>
          </a:p>
        </p:txBody>
      </p:sp>
      <p:sp>
        <p:nvSpPr>
          <p:cNvPr id="13" name="Rectangle 12"/>
          <p:cNvSpPr/>
          <p:nvPr/>
        </p:nvSpPr>
        <p:spPr bwMode="gray">
          <a:xfrm>
            <a:off x="7548305" y="4280569"/>
            <a:ext cx="640080" cy="585216"/>
          </a:xfrm>
          <a:prstGeom prst="rect">
            <a:avLst/>
          </a:prstGeom>
          <a:solidFill>
            <a:srgbClr val="9966FF"/>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chorCtr="1">
            <a:noAutofit/>
          </a:bodyPr>
          <a:lstStyle/>
          <a:p>
            <a:pPr algn="ctr"/>
            <a:r>
              <a:rPr lang="en-US" sz="800" b="1" dirty="0" smtClean="0">
                <a:solidFill>
                  <a:schemeClr val="bg1"/>
                </a:solidFill>
                <a:effectLst>
                  <a:outerShdw blurRad="38100" dist="38100" dir="2700000" algn="tl">
                    <a:srgbClr val="000000">
                      <a:alpha val="43137"/>
                    </a:srgbClr>
                  </a:outerShdw>
                </a:effectLst>
                <a:cs typeface="Arial"/>
              </a:rPr>
              <a:t>Local Access Method</a:t>
            </a:r>
          </a:p>
        </p:txBody>
      </p:sp>
      <p:sp>
        <p:nvSpPr>
          <p:cNvPr id="14" name="Rectangle 13"/>
          <p:cNvSpPr/>
          <p:nvPr/>
        </p:nvSpPr>
        <p:spPr bwMode="gray">
          <a:xfrm rot="16200000">
            <a:off x="9239884" y="2241691"/>
            <a:ext cx="1628900" cy="196217"/>
          </a:xfrm>
          <a:prstGeom prst="rect">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chorCtr="1">
            <a:noAutofit/>
          </a:bodyPr>
          <a:lstStyle/>
          <a:p>
            <a:pPr algn="ctr"/>
            <a:r>
              <a:rPr lang="en-US" sz="1200" dirty="0" err="1" smtClean="0">
                <a:solidFill>
                  <a:schemeClr val="bg1"/>
                </a:solidFill>
                <a:effectLst>
                  <a:outerShdw blurRad="38100" dist="38100" dir="2700000" algn="tl">
                    <a:srgbClr val="000000">
                      <a:alpha val="43137"/>
                    </a:srgbClr>
                  </a:outerShdw>
                </a:effectLst>
                <a:cs typeface="Arial"/>
              </a:rPr>
              <a:t>CTLib</a:t>
            </a:r>
            <a:r>
              <a:rPr lang="en-US" sz="1200" dirty="0" smtClean="0">
                <a:solidFill>
                  <a:schemeClr val="bg1"/>
                </a:solidFill>
                <a:effectLst>
                  <a:outerShdw blurRad="38100" dist="38100" dir="2700000" algn="tl">
                    <a:srgbClr val="000000">
                      <a:alpha val="43137"/>
                    </a:srgbClr>
                  </a:outerShdw>
                </a:effectLst>
                <a:cs typeface="Arial"/>
              </a:rPr>
              <a:t> Interface</a:t>
            </a:r>
          </a:p>
        </p:txBody>
      </p:sp>
      <p:sp>
        <p:nvSpPr>
          <p:cNvPr id="15" name="Rectangle 14"/>
          <p:cNvSpPr/>
          <p:nvPr/>
        </p:nvSpPr>
        <p:spPr bwMode="gray">
          <a:xfrm>
            <a:off x="10152443" y="4280568"/>
            <a:ext cx="413382" cy="516529"/>
          </a:xfrm>
          <a:prstGeom prst="rect">
            <a:avLst/>
          </a:prstGeom>
          <a:solidFill>
            <a:srgbClr val="9966FF"/>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0" tIns="0" rIns="0" bIns="0" rtlCol="0" anchor="ctr" anchorCtr="1">
            <a:noAutofit/>
          </a:bodyPr>
          <a:lstStyle/>
          <a:p>
            <a:pPr algn="ctr"/>
            <a:r>
              <a:rPr lang="en-US" sz="800" b="1" dirty="0" smtClean="0">
                <a:solidFill>
                  <a:schemeClr val="bg1"/>
                </a:solidFill>
                <a:effectLst>
                  <a:outerShdw blurRad="38100" dist="38100" dir="2700000" algn="tl">
                    <a:srgbClr val="000000">
                      <a:alpha val="43137"/>
                    </a:srgbClr>
                  </a:outerShdw>
                </a:effectLst>
                <a:cs typeface="Arial"/>
              </a:rPr>
              <a:t>HANA ODBC Driver</a:t>
            </a:r>
          </a:p>
        </p:txBody>
      </p:sp>
      <p:cxnSp>
        <p:nvCxnSpPr>
          <p:cNvPr id="16" name="Elbow Connector 15"/>
          <p:cNvCxnSpPr>
            <a:stCxn id="10" idx="2"/>
            <a:endCxn id="11" idx="1"/>
          </p:cNvCxnSpPr>
          <p:nvPr/>
        </p:nvCxnSpPr>
        <p:spPr>
          <a:xfrm rot="16200000" flipH="1">
            <a:off x="8780730" y="4050443"/>
            <a:ext cx="308663" cy="631539"/>
          </a:xfrm>
          <a:prstGeom prst="bentConnector2">
            <a:avLst/>
          </a:prstGeom>
          <a:ln w="57150">
            <a:solidFill>
              <a:schemeClr val="tx1"/>
            </a:solidFill>
            <a:headEnd type="arrow"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13" idx="0"/>
          </p:cNvCxnSpPr>
          <p:nvPr/>
        </p:nvCxnSpPr>
        <p:spPr>
          <a:xfrm rot="5400000">
            <a:off x="7025293" y="3117476"/>
            <a:ext cx="2006145" cy="320040"/>
          </a:xfrm>
          <a:prstGeom prst="bentConnector3">
            <a:avLst>
              <a:gd name="adj1" fmla="val 79"/>
            </a:avLst>
          </a:prstGeom>
          <a:ln w="57150">
            <a:solidFill>
              <a:schemeClr val="tx1"/>
            </a:solidFill>
            <a:headEnd type="arrow"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a:endCxn id="9" idx="0"/>
          </p:cNvCxnSpPr>
          <p:nvPr/>
        </p:nvCxnSpPr>
        <p:spPr>
          <a:xfrm>
            <a:off x="8608406" y="2409207"/>
            <a:ext cx="10886" cy="507149"/>
          </a:xfrm>
          <a:prstGeom prst="straightConnector1">
            <a:avLst/>
          </a:prstGeom>
          <a:ln w="57150">
            <a:solidFill>
              <a:schemeClr val="tx1"/>
            </a:solidFill>
            <a:headEnd type="arrow"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2" idx="3"/>
          </p:cNvCxnSpPr>
          <p:nvPr/>
        </p:nvCxnSpPr>
        <p:spPr>
          <a:xfrm>
            <a:off x="9890911" y="2861642"/>
            <a:ext cx="6531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1" idx="3"/>
          </p:cNvCxnSpPr>
          <p:nvPr/>
        </p:nvCxnSpPr>
        <p:spPr>
          <a:xfrm flipV="1">
            <a:off x="9890911" y="4520544"/>
            <a:ext cx="163423"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a:endCxn id="12" idx="0"/>
          </p:cNvCxnSpPr>
          <p:nvPr/>
        </p:nvCxnSpPr>
        <p:spPr>
          <a:xfrm>
            <a:off x="9100607" y="2274423"/>
            <a:ext cx="470264" cy="294611"/>
          </a:xfrm>
          <a:prstGeom prst="bentConnector2">
            <a:avLst/>
          </a:prstGeom>
          <a:ln w="57150">
            <a:solidFill>
              <a:schemeClr val="tx1"/>
            </a:solidFill>
            <a:headEnd type="arrow"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gray">
          <a:xfrm rot="16200000">
            <a:off x="9239884" y="3953226"/>
            <a:ext cx="1628900" cy="196217"/>
          </a:xfrm>
          <a:prstGeom prst="rect">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chorCtr="1">
            <a:noAutofit/>
          </a:bodyPr>
          <a:lstStyle/>
          <a:p>
            <a:pPr algn="ctr"/>
            <a:r>
              <a:rPr lang="en-US" sz="1200" dirty="0" smtClean="0">
                <a:solidFill>
                  <a:schemeClr val="bg1"/>
                </a:solidFill>
                <a:effectLst>
                  <a:outerShdw blurRad="38100" dist="38100" dir="2700000" algn="tl">
                    <a:srgbClr val="000000">
                      <a:alpha val="43137"/>
                    </a:srgbClr>
                  </a:outerShdw>
                </a:effectLst>
                <a:cs typeface="Arial"/>
              </a:rPr>
              <a:t>ODBC </a:t>
            </a:r>
            <a:r>
              <a:rPr lang="en-US" sz="1200" dirty="0" err="1" smtClean="0">
                <a:solidFill>
                  <a:schemeClr val="bg1"/>
                </a:solidFill>
                <a:effectLst>
                  <a:outerShdw blurRad="38100" dist="38100" dir="2700000" algn="tl">
                    <a:srgbClr val="000000">
                      <a:alpha val="43137"/>
                    </a:srgbClr>
                  </a:outerShdw>
                </a:effectLst>
                <a:cs typeface="Arial"/>
              </a:rPr>
              <a:t>Interfcace</a:t>
            </a:r>
            <a:endParaRPr lang="en-US" sz="1200" dirty="0" smtClean="0">
              <a:solidFill>
                <a:schemeClr val="bg1"/>
              </a:solidFill>
              <a:effectLst>
                <a:outerShdw blurRad="38100" dist="38100" dir="2700000" algn="tl">
                  <a:srgbClr val="000000">
                    <a:alpha val="43137"/>
                  </a:srgbClr>
                </a:outerShdw>
              </a:effectLst>
              <a:cs typeface="Arial"/>
            </a:endParaRPr>
          </a:p>
        </p:txBody>
      </p:sp>
      <p:cxnSp>
        <p:nvCxnSpPr>
          <p:cNvPr id="23" name="Straight Arrow Connector 22"/>
          <p:cNvCxnSpPr>
            <a:stCxn id="14" idx="2"/>
            <a:endCxn id="6" idx="1"/>
          </p:cNvCxnSpPr>
          <p:nvPr/>
        </p:nvCxnSpPr>
        <p:spPr>
          <a:xfrm flipV="1">
            <a:off x="10152443" y="2339535"/>
            <a:ext cx="642920" cy="265"/>
          </a:xfrm>
          <a:prstGeom prst="straightConnector1">
            <a:avLst/>
          </a:prstGeom>
          <a:ln w="38100">
            <a:solidFill>
              <a:schemeClr val="accent1"/>
            </a:solidFill>
            <a:tailEnd type="arrow"/>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3"/>
            <a:endCxn id="7" idx="1"/>
          </p:cNvCxnSpPr>
          <p:nvPr/>
        </p:nvCxnSpPr>
        <p:spPr>
          <a:xfrm>
            <a:off x="10565825" y="4538833"/>
            <a:ext cx="463232" cy="2721"/>
          </a:xfrm>
          <a:prstGeom prst="straightConnector1">
            <a:avLst/>
          </a:prstGeom>
          <a:ln w="38100">
            <a:solidFill>
              <a:srgbClr val="0070C0"/>
            </a:solidFill>
            <a:tailEnd type="arrow"/>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924811" y="5435597"/>
            <a:ext cx="4973773"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i="1" kern="0" dirty="0" smtClean="0">
                <a:solidFill>
                  <a:srgbClr val="0070C0"/>
                </a:solidFill>
                <a:ea typeface="Arial Unicode MS" pitchFamily="34" charset="-128"/>
                <a:cs typeface="Arial Unicode MS" pitchFamily="34" charset="-128"/>
              </a:rPr>
              <a:t>This is the framework used to build ASE 16’s sp02 Accelerator for ASE (A4A)</a:t>
            </a:r>
          </a:p>
        </p:txBody>
      </p:sp>
    </p:spTree>
    <p:extLst>
      <p:ext uri="{BB962C8B-B14F-4D97-AF65-F5344CB8AC3E}">
        <p14:creationId xmlns:p14="http://schemas.microsoft.com/office/powerpoint/2010/main" val="4055571104"/>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p:pic>
      <p:sp>
        <p:nvSpPr>
          <p:cNvPr id="3" name="Title 2"/>
          <p:cNvSpPr>
            <a:spLocks noGrp="1"/>
          </p:cNvSpPr>
          <p:nvPr>
            <p:ph type="ctrTitle"/>
          </p:nvPr>
        </p:nvSpPr>
        <p:spPr/>
        <p:txBody>
          <a:bodyPr/>
          <a:lstStyle/>
          <a:p>
            <a:r>
              <a:rPr lang="en-US" dirty="0" smtClean="0"/>
              <a:t>ASE 16 sp01 (“BW”)</a:t>
            </a:r>
            <a:endParaRPr lang="en-US" dirty="0"/>
          </a:p>
        </p:txBody>
      </p:sp>
      <p:sp>
        <p:nvSpPr>
          <p:cNvPr id="4" name="Text Placeholder 3"/>
          <p:cNvSpPr>
            <a:spLocks noGrp="1"/>
          </p:cNvSpPr>
          <p:nvPr>
            <p:ph type="body" sz="quarter" idx="10"/>
          </p:nvPr>
        </p:nvSpPr>
        <p:spPr/>
        <p:txBody>
          <a:bodyPr/>
          <a:lstStyle/>
          <a:p>
            <a:r>
              <a:rPr lang="en-US" dirty="0" smtClean="0"/>
              <a:t>Improvements in partitioning and parallel query optimization</a:t>
            </a:r>
            <a:endParaRPr lang="en-US" dirty="0"/>
          </a:p>
        </p:txBody>
      </p:sp>
    </p:spTree>
    <p:extLst>
      <p:ext uri="{BB962C8B-B14F-4D97-AF65-F5344CB8AC3E}">
        <p14:creationId xmlns:p14="http://schemas.microsoft.com/office/powerpoint/2010/main" val="518438190"/>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Something interesting happened on the way to the office…</a:t>
            </a:r>
            <a:endParaRPr lang="en-US" dirty="0"/>
          </a:p>
        </p:txBody>
      </p:sp>
      <p:sp>
        <p:nvSpPr>
          <p:cNvPr id="3" name="Text Placeholder 2"/>
          <p:cNvSpPr>
            <a:spLocks noGrp="1"/>
          </p:cNvSpPr>
          <p:nvPr>
            <p:ph type="body" sz="quarter" idx="10"/>
          </p:nvPr>
        </p:nvSpPr>
        <p:spPr/>
        <p:txBody>
          <a:bodyPr>
            <a:normAutofit lnSpcReduction="10000"/>
          </a:bodyPr>
          <a:lstStyle/>
          <a:p>
            <a:r>
              <a:rPr lang="en-US" dirty="0" smtClean="0"/>
              <a:t>As we said, the goal for ASE &amp; SAP </a:t>
            </a:r>
            <a:r>
              <a:rPr lang="en-US" u="sng" dirty="0" smtClean="0"/>
              <a:t>ECC</a:t>
            </a:r>
            <a:r>
              <a:rPr lang="en-US" dirty="0" smtClean="0"/>
              <a:t> is to be the fastest, while having low TCO</a:t>
            </a:r>
          </a:p>
          <a:p>
            <a:r>
              <a:rPr lang="en-US" dirty="0" smtClean="0"/>
              <a:t>The original goal for SAP </a:t>
            </a:r>
            <a:r>
              <a:rPr lang="en-US" u="sng" dirty="0"/>
              <a:t>BW</a:t>
            </a:r>
            <a:r>
              <a:rPr lang="en-US" dirty="0"/>
              <a:t> </a:t>
            </a:r>
            <a:r>
              <a:rPr lang="en-US" dirty="0" smtClean="0"/>
              <a:t>on ASE was to match MS SQL Server performance</a:t>
            </a:r>
          </a:p>
          <a:p>
            <a:r>
              <a:rPr lang="en-US" dirty="0" smtClean="0"/>
              <a:t>Rationale in one word: “HANA”</a:t>
            </a:r>
          </a:p>
          <a:p>
            <a:pPr lvl="1"/>
            <a:r>
              <a:rPr lang="en-US" dirty="0" smtClean="0"/>
              <a:t>High end customers (e.g. large Oracle) </a:t>
            </a:r>
            <a:r>
              <a:rPr lang="en-US" dirty="0" smtClean="0">
                <a:sym typeface="Wingdings" panose="05000000000000000000" pitchFamily="2" charset="2"/>
              </a:rPr>
              <a:t> HANA</a:t>
            </a:r>
          </a:p>
          <a:p>
            <a:pPr lvl="2"/>
            <a:r>
              <a:rPr lang="en-US" dirty="0" smtClean="0">
                <a:sym typeface="Wingdings" panose="05000000000000000000" pitchFamily="2" charset="2"/>
              </a:rPr>
              <a:t>It was assumed that this would be business value play</a:t>
            </a:r>
          </a:p>
          <a:p>
            <a:pPr lvl="1"/>
            <a:r>
              <a:rPr lang="en-US" dirty="0" smtClean="0">
                <a:sym typeface="Wingdings" panose="05000000000000000000" pitchFamily="2" charset="2"/>
              </a:rPr>
              <a:t>Low end customers (e.g. MS SQL)  ASE</a:t>
            </a:r>
            <a:endParaRPr lang="en-US" dirty="0" smtClean="0"/>
          </a:p>
          <a:p>
            <a:pPr lvl="2"/>
            <a:r>
              <a:rPr lang="en-US" dirty="0" smtClean="0"/>
              <a:t>It was assumed that this would be more of a TCO play </a:t>
            </a:r>
          </a:p>
          <a:p>
            <a:r>
              <a:rPr lang="en-US" dirty="0" smtClean="0"/>
              <a:t>…but then that funny thing happened…</a:t>
            </a:r>
          </a:p>
          <a:p>
            <a:pPr lvl="1"/>
            <a:r>
              <a:rPr lang="en-US" dirty="0" smtClean="0"/>
              <a:t>The preponderance of migrations have been off of Oracle </a:t>
            </a:r>
          </a:p>
          <a:p>
            <a:pPr lvl="2"/>
            <a:r>
              <a:rPr lang="en-US" dirty="0" smtClean="0"/>
              <a:t>as well as a considerable number from MS SQL</a:t>
            </a:r>
          </a:p>
          <a:p>
            <a:pPr lvl="1"/>
            <a:r>
              <a:rPr lang="en-US" dirty="0" smtClean="0"/>
              <a:t>As expected, especially for BW, many of these migrated to HANA</a:t>
            </a:r>
          </a:p>
          <a:p>
            <a:pPr lvl="1"/>
            <a:r>
              <a:rPr lang="en-US" dirty="0" smtClean="0"/>
              <a:t>However….a lot of them migrated to ASE instead</a:t>
            </a:r>
          </a:p>
          <a:p>
            <a:pPr lvl="2"/>
            <a:r>
              <a:rPr lang="en-US" dirty="0" smtClean="0"/>
              <a:t>Suspect the sticker shock of Oracle maintenance &amp; HW costs pushed them into a TCO play</a:t>
            </a:r>
            <a:endParaRPr lang="en-US" dirty="0"/>
          </a:p>
        </p:txBody>
      </p:sp>
    </p:spTree>
    <p:extLst>
      <p:ext uri="{BB962C8B-B14F-4D97-AF65-F5344CB8AC3E}">
        <p14:creationId xmlns:p14="http://schemas.microsoft.com/office/powerpoint/2010/main" val="2121997869"/>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ASE 15.7 had a number of issues with running BW systems</a:t>
            </a:r>
            <a:endParaRPr lang="en-US" dirty="0"/>
          </a:p>
        </p:txBody>
      </p:sp>
      <p:sp>
        <p:nvSpPr>
          <p:cNvPr id="3" name="Text Placeholder 2"/>
          <p:cNvSpPr>
            <a:spLocks noGrp="1"/>
          </p:cNvSpPr>
          <p:nvPr>
            <p:ph type="body" sz="quarter" idx="10"/>
          </p:nvPr>
        </p:nvSpPr>
        <p:spPr/>
        <p:txBody>
          <a:bodyPr>
            <a:normAutofit fontScale="92500" lnSpcReduction="10000"/>
          </a:bodyPr>
          <a:lstStyle/>
          <a:p>
            <a:r>
              <a:rPr lang="en-US" dirty="0" smtClean="0"/>
              <a:t>Partitioning was designed for OLTP</a:t>
            </a:r>
          </a:p>
          <a:p>
            <a:pPr lvl="1"/>
            <a:r>
              <a:rPr lang="en-US" dirty="0" smtClean="0"/>
              <a:t>A lot of the complex partitioning requirements for DSS have slower operations</a:t>
            </a:r>
          </a:p>
          <a:p>
            <a:pPr lvl="2"/>
            <a:r>
              <a:rPr lang="en-US" dirty="0" smtClean="0"/>
              <a:t>ASE chose to use a partitioning implementation more aligned with OLTP</a:t>
            </a:r>
          </a:p>
          <a:p>
            <a:pPr lvl="1"/>
            <a:r>
              <a:rPr lang="en-US" dirty="0" smtClean="0"/>
              <a:t>There were other issues that ASE engineering just didn’t have time to get around to previously</a:t>
            </a:r>
          </a:p>
          <a:p>
            <a:pPr lvl="2"/>
            <a:r>
              <a:rPr lang="en-US" dirty="0" smtClean="0"/>
              <a:t>E.g. partition level locking</a:t>
            </a:r>
          </a:p>
          <a:p>
            <a:pPr lvl="1"/>
            <a:r>
              <a:rPr lang="en-US" dirty="0" smtClean="0"/>
              <a:t>This resulted in a number of problems</a:t>
            </a:r>
          </a:p>
          <a:p>
            <a:pPr lvl="2"/>
            <a:r>
              <a:rPr lang="en-US" dirty="0" smtClean="0"/>
              <a:t>High number of range partitions in BW systems didn’t work in ASE</a:t>
            </a:r>
          </a:p>
          <a:p>
            <a:pPr lvl="2"/>
            <a:r>
              <a:rPr lang="en-US" dirty="0" smtClean="0"/>
              <a:t>Parallel index creation didn’t work as desired</a:t>
            </a:r>
            <a:endParaRPr lang="en-US" dirty="0"/>
          </a:p>
          <a:p>
            <a:r>
              <a:rPr lang="en-US" dirty="0" smtClean="0"/>
              <a:t>Query Optimizer wasn’t really tuned for highly partitioned tables</a:t>
            </a:r>
          </a:p>
          <a:p>
            <a:pPr lvl="1"/>
            <a:r>
              <a:rPr lang="en-US" dirty="0" smtClean="0"/>
              <a:t>Query plan generation was slow on highly partitioned tables</a:t>
            </a:r>
          </a:p>
          <a:p>
            <a:pPr lvl="1"/>
            <a:r>
              <a:rPr lang="en-US" dirty="0" smtClean="0"/>
              <a:t>Parallel query/sorting wasn’t always employed when it would be useful</a:t>
            </a:r>
          </a:p>
          <a:p>
            <a:pPr lvl="1"/>
            <a:r>
              <a:rPr lang="en-US" dirty="0" smtClean="0"/>
              <a:t>Static thread assignment limited the number of concurrent parallel queries</a:t>
            </a:r>
          </a:p>
          <a:p>
            <a:pPr lvl="1"/>
            <a:r>
              <a:rPr lang="en-US" dirty="0" smtClean="0"/>
              <a:t>Inherent limits on number of tables/worktables in a query</a:t>
            </a:r>
          </a:p>
          <a:p>
            <a:pPr lvl="1"/>
            <a:r>
              <a:rPr lang="en-US" dirty="0" smtClean="0"/>
              <a:t>One of the core issues was ASE 15.7’s optimizer had issues identifying the fact table</a:t>
            </a:r>
          </a:p>
          <a:p>
            <a:pPr lvl="2"/>
            <a:r>
              <a:rPr lang="en-US" dirty="0" smtClean="0"/>
              <a:t>Under </a:t>
            </a:r>
            <a:r>
              <a:rPr lang="en-US" dirty="0" err="1" smtClean="0"/>
              <a:t>allrows_dss</a:t>
            </a:r>
            <a:r>
              <a:rPr lang="en-US" dirty="0" smtClean="0"/>
              <a:t>, ASE would try to recognize the fact table in a star schema query</a:t>
            </a:r>
          </a:p>
          <a:p>
            <a:pPr lvl="2"/>
            <a:r>
              <a:rPr lang="en-US" dirty="0" smtClean="0"/>
              <a:t>One of the key strategies is to use a Cartesian of the dimensions and hash join to fact table</a:t>
            </a:r>
            <a:endParaRPr lang="en-US" dirty="0"/>
          </a:p>
        </p:txBody>
      </p:sp>
    </p:spTree>
    <p:extLst>
      <p:ext uri="{BB962C8B-B14F-4D97-AF65-F5344CB8AC3E}">
        <p14:creationId xmlns:p14="http://schemas.microsoft.com/office/powerpoint/2010/main" val="2719031587"/>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fixing really started in ASE 16.0 (GA)</a:t>
            </a:r>
            <a:endParaRPr lang="en-US" dirty="0"/>
          </a:p>
        </p:txBody>
      </p:sp>
      <p:sp>
        <p:nvSpPr>
          <p:cNvPr id="3" name="Text Placeholder 2"/>
          <p:cNvSpPr>
            <a:spLocks noGrp="1"/>
          </p:cNvSpPr>
          <p:nvPr>
            <p:ph type="body" sz="quarter" idx="10"/>
          </p:nvPr>
        </p:nvSpPr>
        <p:spPr/>
        <p:txBody>
          <a:bodyPr/>
          <a:lstStyle/>
          <a:p>
            <a:r>
              <a:rPr lang="en-US" dirty="0" smtClean="0"/>
              <a:t>Yes, there were a lot of scale-up/XOLTP features</a:t>
            </a:r>
          </a:p>
          <a:p>
            <a:pPr lvl="1"/>
            <a:r>
              <a:rPr lang="en-US" dirty="0" smtClean="0"/>
              <a:t>XOLTP is a focus of ASE, so that should be no surprise that any release would have some features</a:t>
            </a:r>
          </a:p>
          <a:p>
            <a:r>
              <a:rPr lang="en-US" dirty="0" smtClean="0"/>
              <a:t>….but there were a ton of DSS related enhancements</a:t>
            </a:r>
          </a:p>
          <a:p>
            <a:pPr lvl="1"/>
            <a:r>
              <a:rPr lang="en-US" dirty="0" smtClean="0"/>
              <a:t>Relaxed some of the query limits</a:t>
            </a:r>
          </a:p>
          <a:p>
            <a:pPr lvl="2"/>
            <a:r>
              <a:rPr lang="en-US" dirty="0" smtClean="0"/>
              <a:t>Increased the number of tables in a query from 50 </a:t>
            </a:r>
            <a:r>
              <a:rPr lang="en-US" dirty="0" smtClean="0">
                <a:sym typeface="Wingdings" panose="05000000000000000000" pitchFamily="2" charset="2"/>
              </a:rPr>
              <a:t> 250</a:t>
            </a:r>
          </a:p>
          <a:p>
            <a:pPr lvl="2"/>
            <a:r>
              <a:rPr lang="en-US" dirty="0" smtClean="0">
                <a:sym typeface="Wingdings" panose="05000000000000000000" pitchFamily="2" charset="2"/>
              </a:rPr>
              <a:t>Columns in order by increased from 31  400</a:t>
            </a:r>
          </a:p>
          <a:p>
            <a:pPr lvl="1"/>
            <a:r>
              <a:rPr lang="en-US" dirty="0" smtClean="0">
                <a:sym typeface="Wingdings" panose="05000000000000000000" pitchFamily="2" charset="2"/>
              </a:rPr>
              <a:t>Improved star join/star schema query processing</a:t>
            </a:r>
          </a:p>
          <a:p>
            <a:pPr lvl="2"/>
            <a:r>
              <a:rPr lang="en-US" dirty="0" smtClean="0">
                <a:sym typeface="Wingdings" panose="05000000000000000000" pitchFamily="2" charset="2"/>
              </a:rPr>
              <a:t>Implement bloom filtering</a:t>
            </a:r>
          </a:p>
          <a:p>
            <a:pPr lvl="2"/>
            <a:r>
              <a:rPr lang="en-US" dirty="0" smtClean="0">
                <a:sym typeface="Wingdings" panose="05000000000000000000" pitchFamily="2" charset="2"/>
              </a:rPr>
              <a:t>Added fact table optimization hint</a:t>
            </a:r>
          </a:p>
          <a:p>
            <a:pPr lvl="1"/>
            <a:r>
              <a:rPr lang="en-US" dirty="0" smtClean="0">
                <a:sym typeface="Wingdings" panose="05000000000000000000" pitchFamily="2" charset="2"/>
              </a:rPr>
              <a:t>Improved parallel sorts &amp; parallel hash joins</a:t>
            </a:r>
          </a:p>
          <a:p>
            <a:pPr lvl="1"/>
            <a:r>
              <a:rPr lang="en-US" dirty="0" smtClean="0">
                <a:sym typeface="Wingdings" panose="05000000000000000000" pitchFamily="2" charset="2"/>
              </a:rPr>
              <a:t>Dynamic thread assignment for parallel query execution</a:t>
            </a:r>
          </a:p>
          <a:p>
            <a:pPr lvl="2"/>
            <a:r>
              <a:rPr lang="en-US" dirty="0" smtClean="0">
                <a:sym typeface="Wingdings" panose="05000000000000000000" pitchFamily="2" charset="2"/>
              </a:rPr>
              <a:t>Allows more parallel queries to execute concurrently</a:t>
            </a:r>
          </a:p>
          <a:p>
            <a:r>
              <a:rPr lang="en-US" dirty="0" smtClean="0">
                <a:sym typeface="Wingdings" panose="05000000000000000000" pitchFamily="2" charset="2"/>
              </a:rPr>
              <a:t>This set the stage for ASE 16 sp01</a:t>
            </a:r>
          </a:p>
          <a:p>
            <a:pPr lvl="1"/>
            <a:endParaRPr lang="en-US" dirty="0" smtClean="0"/>
          </a:p>
          <a:p>
            <a:pPr lvl="1"/>
            <a:endParaRPr lang="en-US" dirty="0"/>
          </a:p>
        </p:txBody>
      </p:sp>
    </p:spTree>
    <p:extLst>
      <p:ext uri="{BB962C8B-B14F-4D97-AF65-F5344CB8AC3E}">
        <p14:creationId xmlns:p14="http://schemas.microsoft.com/office/powerpoint/2010/main" val="2219479277"/>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ASE 16 sp01 “BW”</a:t>
            </a:r>
            <a:endParaRPr lang="en-US" dirty="0"/>
          </a:p>
        </p:txBody>
      </p:sp>
      <p:sp>
        <p:nvSpPr>
          <p:cNvPr id="3" name="Text Placeholder 2"/>
          <p:cNvSpPr>
            <a:spLocks noGrp="1"/>
          </p:cNvSpPr>
          <p:nvPr>
            <p:ph type="body" sz="quarter" idx="10"/>
          </p:nvPr>
        </p:nvSpPr>
        <p:spPr/>
        <p:txBody>
          <a:bodyPr>
            <a:normAutofit fontScale="92500" lnSpcReduction="20000"/>
          </a:bodyPr>
          <a:lstStyle/>
          <a:p>
            <a:r>
              <a:rPr lang="en-US" dirty="0" smtClean="0"/>
              <a:t>Focus for ASE 16 sp01 was almost exclusively SAP BW</a:t>
            </a:r>
          </a:p>
          <a:p>
            <a:pPr lvl="1"/>
            <a:r>
              <a:rPr lang="en-US" dirty="0" smtClean="0"/>
              <a:t>A few odd features for custom/OLTP</a:t>
            </a:r>
          </a:p>
          <a:p>
            <a:r>
              <a:rPr lang="en-US" dirty="0"/>
              <a:t>Hyper-partitions</a:t>
            </a:r>
          </a:p>
          <a:p>
            <a:pPr lvl="1"/>
            <a:r>
              <a:rPr lang="en-US" dirty="0"/>
              <a:t>Support for 1000’s </a:t>
            </a:r>
            <a:r>
              <a:rPr lang="en-US" dirty="0" smtClean="0"/>
              <a:t>(4000+) of </a:t>
            </a:r>
            <a:r>
              <a:rPr lang="en-US" dirty="0"/>
              <a:t>partitions using range partitions with minimal performance hit</a:t>
            </a:r>
          </a:p>
          <a:p>
            <a:pPr lvl="1"/>
            <a:r>
              <a:rPr lang="en-US" dirty="0"/>
              <a:t>Build index by partition</a:t>
            </a:r>
          </a:p>
          <a:p>
            <a:pPr lvl="1"/>
            <a:r>
              <a:rPr lang="en-US" dirty="0"/>
              <a:t>Faster parallel online create index</a:t>
            </a:r>
          </a:p>
          <a:p>
            <a:r>
              <a:rPr lang="en-US" dirty="0"/>
              <a:t>Improved parallel query</a:t>
            </a:r>
          </a:p>
          <a:p>
            <a:pPr lvl="1"/>
            <a:r>
              <a:rPr lang="en-US" dirty="0" smtClean="0"/>
              <a:t>Parallel optimization </a:t>
            </a:r>
            <a:r>
              <a:rPr lang="en-US" dirty="0"/>
              <a:t>improvements for partitioned </a:t>
            </a:r>
            <a:r>
              <a:rPr lang="en-US" dirty="0" smtClean="0"/>
              <a:t>tables</a:t>
            </a:r>
          </a:p>
          <a:p>
            <a:pPr lvl="2"/>
            <a:r>
              <a:rPr lang="en-US" dirty="0" smtClean="0"/>
              <a:t>Extends queries considered for parallelism &amp; maximize parallelism</a:t>
            </a:r>
            <a:endParaRPr lang="en-US" dirty="0"/>
          </a:p>
          <a:p>
            <a:pPr lvl="2"/>
            <a:r>
              <a:rPr lang="en-US" dirty="0" smtClean="0"/>
              <a:t>3-5x </a:t>
            </a:r>
            <a:r>
              <a:rPr lang="en-US" dirty="0"/>
              <a:t>faster compilation time on partitioned tables</a:t>
            </a:r>
          </a:p>
          <a:p>
            <a:pPr lvl="2"/>
            <a:r>
              <a:rPr lang="en-US" dirty="0"/>
              <a:t>Reduce memory usage</a:t>
            </a:r>
          </a:p>
          <a:p>
            <a:pPr lvl="1"/>
            <a:r>
              <a:rPr lang="en-US" dirty="0"/>
              <a:t>(Nearly) no query performance degradation for hyper-partitioned tables</a:t>
            </a:r>
          </a:p>
          <a:p>
            <a:r>
              <a:rPr lang="en-US" dirty="0" smtClean="0"/>
              <a:t>Other </a:t>
            </a:r>
            <a:r>
              <a:rPr lang="en-US" dirty="0"/>
              <a:t>optimizations</a:t>
            </a:r>
          </a:p>
          <a:p>
            <a:pPr lvl="1"/>
            <a:r>
              <a:rPr lang="en-US" dirty="0"/>
              <a:t>Increased query limits</a:t>
            </a:r>
          </a:p>
          <a:p>
            <a:pPr lvl="1"/>
            <a:r>
              <a:rPr lang="en-US" dirty="0"/>
              <a:t>Improved proc cache optimizations</a:t>
            </a:r>
          </a:p>
        </p:txBody>
      </p:sp>
    </p:spTree>
    <p:extLst>
      <p:ext uri="{BB962C8B-B14F-4D97-AF65-F5344CB8AC3E}">
        <p14:creationId xmlns:p14="http://schemas.microsoft.com/office/powerpoint/2010/main" val="2169900470"/>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Results with early drops of ASE 16 sp01</a:t>
            </a:r>
            <a:endParaRPr lang="en-US" dirty="0"/>
          </a:p>
        </p:txBody>
      </p:sp>
      <p:sp>
        <p:nvSpPr>
          <p:cNvPr id="3" name="Text Placeholder 2"/>
          <p:cNvSpPr>
            <a:spLocks noGrp="1"/>
          </p:cNvSpPr>
          <p:nvPr>
            <p:ph type="body" sz="quarter" idx="10"/>
          </p:nvPr>
        </p:nvSpPr>
        <p:spPr/>
        <p:txBody>
          <a:bodyPr/>
          <a:lstStyle/>
          <a:p>
            <a:r>
              <a:rPr lang="en-US" dirty="0" smtClean="0"/>
              <a:t>ASE Engineering worked with a small set of customers with huge issues on 15.7</a:t>
            </a:r>
          </a:p>
          <a:p>
            <a:pPr lvl="1"/>
            <a:r>
              <a:rPr lang="en-US" dirty="0" smtClean="0"/>
              <a:t>Those customers were given early drops of ASE 16 sp01 to vet the fixes/enhancements</a:t>
            </a:r>
          </a:p>
          <a:p>
            <a:pPr lvl="1"/>
            <a:r>
              <a:rPr lang="en-US" dirty="0" smtClean="0"/>
              <a:t>Those customers are either now in production on ASE 16 sp01 or very shortly will be</a:t>
            </a:r>
          </a:p>
          <a:p>
            <a:pPr lvl="2"/>
            <a:r>
              <a:rPr lang="en-US" dirty="0" smtClean="0"/>
              <a:t>One or two were waiting for pl01 which fixed a late query issue that predated even 15.7</a:t>
            </a:r>
          </a:p>
          <a:p>
            <a:r>
              <a:rPr lang="en-US" dirty="0" smtClean="0"/>
              <a:t>It is strongly recommended that any BW on ASE customer upgrade to ASE 16 sp01 pl01+</a:t>
            </a:r>
          </a:p>
          <a:p>
            <a:pPr lvl="1"/>
            <a:r>
              <a:rPr lang="en-US" dirty="0" smtClean="0"/>
              <a:t>This is based on the experiences of these customers</a:t>
            </a:r>
          </a:p>
          <a:p>
            <a:r>
              <a:rPr lang="en-US" dirty="0" smtClean="0"/>
              <a:t>The next slides show some of the results at these customers or internal tests</a:t>
            </a:r>
          </a:p>
          <a:p>
            <a:pPr lvl="1"/>
            <a:r>
              <a:rPr lang="en-US" dirty="0" smtClean="0"/>
              <a:t>We are not allowed to identify the competitive DBMS due to legal reasons</a:t>
            </a:r>
          </a:p>
          <a:p>
            <a:pPr lvl="1"/>
            <a:r>
              <a:rPr lang="en-US" dirty="0" smtClean="0"/>
              <a:t>So, you will see it discussed as “Any DB”</a:t>
            </a:r>
          </a:p>
          <a:p>
            <a:pPr lvl="1"/>
            <a:r>
              <a:rPr lang="en-US" dirty="0" smtClean="0"/>
              <a:t>However, it is one of the major vendors (actually more than one are involved)</a:t>
            </a:r>
          </a:p>
          <a:p>
            <a:endParaRPr lang="en-US" dirty="0"/>
          </a:p>
        </p:txBody>
      </p:sp>
    </p:spTree>
    <p:extLst>
      <p:ext uri="{BB962C8B-B14F-4D97-AF65-F5344CB8AC3E}">
        <p14:creationId xmlns:p14="http://schemas.microsoft.com/office/powerpoint/2010/main" val="3795766292"/>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BW Report Performance – general observation (2)</a:t>
            </a:r>
            <a:br>
              <a:rPr lang="en-US" dirty="0"/>
            </a:br>
            <a:r>
              <a:rPr lang="en-US" sz="2400" dirty="0"/>
              <a:t>Performance improvement ratio of ASE-16 to Any DB</a:t>
            </a: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043" y="1513114"/>
            <a:ext cx="7162800" cy="4730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8054033"/>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C:\Users\i826459\AppData\Local\Microsoft\Windows\Temporary Internet Files\Content.IE5\JULC1XT0\world_map[1].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073" t="3926" r="9250" b="6457"/>
          <a:stretch/>
        </p:blipFill>
        <p:spPr bwMode="auto">
          <a:xfrm>
            <a:off x="5630663" y="1937910"/>
            <a:ext cx="6452559" cy="33039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The Reality 2: A Typical Large ASE Customer</a:t>
            </a:r>
            <a:endParaRPr lang="en-US" dirty="0"/>
          </a:p>
        </p:txBody>
      </p:sp>
      <p:sp>
        <p:nvSpPr>
          <p:cNvPr id="3" name="Text Placeholder 2"/>
          <p:cNvSpPr>
            <a:spLocks noGrp="1"/>
          </p:cNvSpPr>
          <p:nvPr>
            <p:ph type="body" sz="quarter" idx="11"/>
          </p:nvPr>
        </p:nvSpPr>
        <p:spPr>
          <a:xfrm>
            <a:off x="432114" y="1456345"/>
            <a:ext cx="5946726" cy="4924833"/>
          </a:xfrm>
        </p:spPr>
        <p:txBody>
          <a:bodyPr>
            <a:normAutofit fontScale="92500" lnSpcReduction="20000"/>
          </a:bodyPr>
          <a:lstStyle/>
          <a:p>
            <a:r>
              <a:rPr lang="en-US" dirty="0" smtClean="0"/>
              <a:t>Global/regional distributed virtual cluster</a:t>
            </a:r>
          </a:p>
          <a:p>
            <a:pPr lvl="1"/>
            <a:r>
              <a:rPr lang="en-US" dirty="0" smtClean="0"/>
              <a:t>Each local site has a separate instance of database</a:t>
            </a:r>
          </a:p>
          <a:p>
            <a:pPr lvl="2"/>
            <a:r>
              <a:rPr lang="en-US" dirty="0" smtClean="0"/>
              <a:t>Reduce application transaction latency</a:t>
            </a:r>
          </a:p>
          <a:p>
            <a:pPr lvl="3"/>
            <a:r>
              <a:rPr lang="en-US" dirty="0" smtClean="0"/>
              <a:t>Microsecond response desired</a:t>
            </a:r>
          </a:p>
          <a:p>
            <a:pPr lvl="2"/>
            <a:r>
              <a:rPr lang="en-US" dirty="0" smtClean="0"/>
              <a:t>Autonomous operations (resiliency)</a:t>
            </a:r>
          </a:p>
          <a:p>
            <a:pPr lvl="1"/>
            <a:r>
              <a:rPr lang="en-US" dirty="0" smtClean="0"/>
              <a:t>Each local site also has a near-by standby system</a:t>
            </a:r>
          </a:p>
          <a:p>
            <a:pPr lvl="2"/>
            <a:r>
              <a:rPr lang="en-US" dirty="0" smtClean="0"/>
              <a:t>Regional data security/privacy and general accounting regulations make it difficult to leverage out-of-country systems for standby purposes</a:t>
            </a:r>
          </a:p>
          <a:p>
            <a:pPr lvl="1"/>
            <a:r>
              <a:rPr lang="en-US" dirty="0" smtClean="0"/>
              <a:t>Number of sites typically in the mid 10’s (20+)</a:t>
            </a:r>
          </a:p>
          <a:p>
            <a:pPr lvl="1"/>
            <a:r>
              <a:rPr lang="en-US" dirty="0" smtClean="0"/>
              <a:t>Number of systems in the 100’s to 1000’s</a:t>
            </a:r>
          </a:p>
          <a:p>
            <a:r>
              <a:rPr lang="en-US" dirty="0" smtClean="0"/>
              <a:t>Transactions are replicated to all other sites</a:t>
            </a:r>
          </a:p>
          <a:p>
            <a:pPr lvl="1"/>
            <a:r>
              <a:rPr lang="en-US" dirty="0" smtClean="0"/>
              <a:t>Corporate reporting/central risk management</a:t>
            </a:r>
          </a:p>
          <a:p>
            <a:pPr lvl="1"/>
            <a:r>
              <a:rPr lang="en-US" dirty="0" smtClean="0"/>
              <a:t>Follow-the-sun processing</a:t>
            </a:r>
          </a:p>
          <a:p>
            <a:r>
              <a:rPr lang="en-US" dirty="0" smtClean="0"/>
              <a:t>Common to FSI….and other industries</a:t>
            </a:r>
          </a:p>
          <a:p>
            <a:pPr lvl="1"/>
            <a:r>
              <a:rPr lang="en-US" dirty="0" smtClean="0"/>
              <a:t>Manufacturing, Transportation, etc.</a:t>
            </a:r>
          </a:p>
          <a:p>
            <a:pPr lvl="1"/>
            <a:endParaRPr lang="en-US" dirty="0" smtClean="0"/>
          </a:p>
        </p:txBody>
      </p:sp>
      <p:pic>
        <p:nvPicPr>
          <p:cNvPr id="55" name="Picture 22" descr="ASE FINAL LOGO - 2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0914" y="2671957"/>
            <a:ext cx="295622" cy="295622"/>
          </a:xfrm>
          <a:prstGeom prst="rect">
            <a:avLst/>
          </a:prstGeom>
          <a:ln>
            <a:noFill/>
          </a:ln>
          <a:effectLst>
            <a:outerShdw blurRad="292100" dist="139700" dir="2700000" algn="tl" rotWithShape="0">
              <a:srgbClr val="333333">
                <a:alpha val="65000"/>
              </a:srgbClr>
            </a:outerShdw>
          </a:effectLst>
        </p:spPr>
      </p:pic>
      <p:cxnSp>
        <p:nvCxnSpPr>
          <p:cNvPr id="57" name="Straight Arrow Connector 56"/>
          <p:cNvCxnSpPr>
            <a:stCxn id="55" idx="3"/>
            <a:endCxn id="30" idx="1"/>
          </p:cNvCxnSpPr>
          <p:nvPr/>
        </p:nvCxnSpPr>
        <p:spPr>
          <a:xfrm flipV="1">
            <a:off x="7386536" y="2616253"/>
            <a:ext cx="978212" cy="203515"/>
          </a:xfrm>
          <a:prstGeom prst="straightConnector1">
            <a:avLst/>
          </a:prstGeom>
          <a:ln w="28575">
            <a:solidFill>
              <a:schemeClr val="accent5"/>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0" name="Picture 22" descr="ASE FINAL LOGO - 2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4748" y="2468442"/>
            <a:ext cx="295622" cy="295622"/>
          </a:xfrm>
          <a:prstGeom prst="rect">
            <a:avLst/>
          </a:prstGeom>
          <a:ln>
            <a:noFill/>
          </a:ln>
          <a:effectLst>
            <a:outerShdw blurRad="292100" dist="139700" dir="2700000" algn="tl" rotWithShape="0">
              <a:srgbClr val="333333">
                <a:alpha val="65000"/>
              </a:srgbClr>
            </a:outerShdw>
          </a:effectLst>
        </p:spPr>
      </p:pic>
      <p:pic>
        <p:nvPicPr>
          <p:cNvPr id="31" name="Picture 22" descr="ASE FINAL LOGO - 2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8989" y="3589868"/>
            <a:ext cx="295622" cy="295622"/>
          </a:xfrm>
          <a:prstGeom prst="rect">
            <a:avLst/>
          </a:prstGeom>
          <a:ln>
            <a:noFill/>
          </a:ln>
          <a:effectLst>
            <a:outerShdw blurRad="292100" dist="139700" dir="2700000" algn="tl" rotWithShape="0">
              <a:srgbClr val="333333">
                <a:alpha val="65000"/>
              </a:srgbClr>
            </a:outerShdw>
          </a:effectLst>
        </p:spPr>
      </p:pic>
      <p:pic>
        <p:nvPicPr>
          <p:cNvPr id="32" name="Picture 22" descr="ASE FINAL LOGO - 2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74084" y="2849250"/>
            <a:ext cx="295622" cy="295622"/>
          </a:xfrm>
          <a:prstGeom prst="rect">
            <a:avLst/>
          </a:prstGeom>
          <a:ln>
            <a:noFill/>
          </a:ln>
          <a:effectLst>
            <a:outerShdw blurRad="292100" dist="139700" dir="2700000" algn="tl" rotWithShape="0">
              <a:srgbClr val="333333">
                <a:alpha val="65000"/>
              </a:srgbClr>
            </a:outerShdw>
          </a:effectLst>
        </p:spPr>
      </p:pic>
      <p:pic>
        <p:nvPicPr>
          <p:cNvPr id="33" name="Picture 22" descr="ASE FINAL LOGO - 2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7963" y="3149461"/>
            <a:ext cx="295622" cy="295622"/>
          </a:xfrm>
          <a:prstGeom prst="rect">
            <a:avLst/>
          </a:prstGeom>
          <a:ln>
            <a:noFill/>
          </a:ln>
          <a:effectLst>
            <a:outerShdw blurRad="292100" dist="139700" dir="2700000" algn="tl" rotWithShape="0">
              <a:srgbClr val="333333">
                <a:alpha val="65000"/>
              </a:srgbClr>
            </a:outerShdw>
          </a:effectLst>
        </p:spPr>
      </p:pic>
      <p:pic>
        <p:nvPicPr>
          <p:cNvPr id="34" name="Picture 22" descr="ASE FINAL LOGO - 2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69706" y="4354284"/>
            <a:ext cx="295622" cy="295622"/>
          </a:xfrm>
          <a:prstGeom prst="rect">
            <a:avLst/>
          </a:prstGeom>
          <a:ln>
            <a:noFill/>
          </a:ln>
          <a:effectLst>
            <a:outerShdw blurRad="292100" dist="139700" dir="2700000" algn="tl" rotWithShape="0">
              <a:srgbClr val="333333">
                <a:alpha val="65000"/>
              </a:srgbClr>
            </a:outerShdw>
          </a:effectLst>
        </p:spPr>
      </p:pic>
      <p:pic>
        <p:nvPicPr>
          <p:cNvPr id="35" name="Picture 22" descr="ASE FINAL LOGO - 2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1029" y="2764064"/>
            <a:ext cx="295622" cy="295622"/>
          </a:xfrm>
          <a:prstGeom prst="rect">
            <a:avLst/>
          </a:prstGeom>
          <a:ln>
            <a:noFill/>
          </a:ln>
          <a:effectLst>
            <a:outerShdw blurRad="292100" dist="139700" dir="2700000" algn="tl" rotWithShape="0">
              <a:srgbClr val="333333">
                <a:alpha val="65000"/>
              </a:srgbClr>
            </a:outerShdw>
          </a:effectLst>
        </p:spPr>
      </p:pic>
      <p:cxnSp>
        <p:nvCxnSpPr>
          <p:cNvPr id="38" name="Straight Arrow Connector 37"/>
          <p:cNvCxnSpPr>
            <a:stCxn id="30" idx="3"/>
            <a:endCxn id="34" idx="1"/>
          </p:cNvCxnSpPr>
          <p:nvPr/>
        </p:nvCxnSpPr>
        <p:spPr>
          <a:xfrm>
            <a:off x="8660370" y="2616253"/>
            <a:ext cx="2809336" cy="1885842"/>
          </a:xfrm>
          <a:prstGeom prst="straightConnector1">
            <a:avLst/>
          </a:prstGeom>
          <a:ln w="28575">
            <a:solidFill>
              <a:schemeClr val="accent5"/>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0" idx="3"/>
            <a:endCxn id="32" idx="1"/>
          </p:cNvCxnSpPr>
          <p:nvPr/>
        </p:nvCxnSpPr>
        <p:spPr>
          <a:xfrm>
            <a:off x="8660370" y="2616253"/>
            <a:ext cx="2513714" cy="380808"/>
          </a:xfrm>
          <a:prstGeom prst="straightConnector1">
            <a:avLst/>
          </a:prstGeom>
          <a:ln w="28575">
            <a:solidFill>
              <a:schemeClr val="accent5"/>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0" idx="3"/>
            <a:endCxn id="33" idx="1"/>
          </p:cNvCxnSpPr>
          <p:nvPr/>
        </p:nvCxnSpPr>
        <p:spPr>
          <a:xfrm>
            <a:off x="8660370" y="2616253"/>
            <a:ext cx="2087593" cy="681019"/>
          </a:xfrm>
          <a:prstGeom prst="straightConnector1">
            <a:avLst/>
          </a:prstGeom>
          <a:ln w="28575">
            <a:solidFill>
              <a:schemeClr val="accent5"/>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5" idx="3"/>
            <a:endCxn id="55" idx="1"/>
          </p:cNvCxnSpPr>
          <p:nvPr/>
        </p:nvCxnSpPr>
        <p:spPr>
          <a:xfrm flipV="1">
            <a:off x="6526651" y="2819768"/>
            <a:ext cx="564263" cy="92107"/>
          </a:xfrm>
          <a:prstGeom prst="straightConnector1">
            <a:avLst/>
          </a:prstGeom>
          <a:ln w="28575">
            <a:solidFill>
              <a:schemeClr val="accent5"/>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1" name="Picture 22" descr="ASE FINAL LOGO - 2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971" y="2982733"/>
            <a:ext cx="295622" cy="295622"/>
          </a:xfrm>
          <a:prstGeom prst="rect">
            <a:avLst/>
          </a:prstGeom>
          <a:ln>
            <a:noFill/>
          </a:ln>
          <a:effectLst>
            <a:outerShdw blurRad="292100" dist="139700" dir="2700000" algn="tl" rotWithShape="0">
              <a:srgbClr val="333333">
                <a:alpha val="65000"/>
              </a:srgbClr>
            </a:outerShdw>
          </a:effectLst>
        </p:spPr>
      </p:pic>
      <p:pic>
        <p:nvPicPr>
          <p:cNvPr id="52" name="Picture 22" descr="ASE FINAL LOGO - 2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971" y="2616253"/>
            <a:ext cx="295622" cy="295622"/>
          </a:xfrm>
          <a:prstGeom prst="rect">
            <a:avLst/>
          </a:prstGeom>
          <a:ln>
            <a:noFill/>
          </a:ln>
          <a:effectLst>
            <a:outerShdw blurRad="292100" dist="139700" dir="2700000" algn="tl" rotWithShape="0">
              <a:srgbClr val="333333">
                <a:alpha val="65000"/>
              </a:srgbClr>
            </a:outerShdw>
          </a:effectLst>
        </p:spPr>
      </p:pic>
      <p:cxnSp>
        <p:nvCxnSpPr>
          <p:cNvPr id="53" name="Straight Arrow Connector 52"/>
          <p:cNvCxnSpPr>
            <a:stCxn id="51" idx="3"/>
            <a:endCxn id="55" idx="2"/>
          </p:cNvCxnSpPr>
          <p:nvPr/>
        </p:nvCxnSpPr>
        <p:spPr>
          <a:xfrm flipV="1">
            <a:off x="6956593" y="2967579"/>
            <a:ext cx="282132" cy="162965"/>
          </a:xfrm>
          <a:prstGeom prst="straightConnector1">
            <a:avLst/>
          </a:prstGeom>
          <a:ln w="28575">
            <a:solidFill>
              <a:schemeClr val="accent5"/>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2" idx="3"/>
            <a:endCxn id="55" idx="1"/>
          </p:cNvCxnSpPr>
          <p:nvPr/>
        </p:nvCxnSpPr>
        <p:spPr>
          <a:xfrm>
            <a:off x="6956593" y="2764064"/>
            <a:ext cx="134321" cy="55704"/>
          </a:xfrm>
          <a:prstGeom prst="straightConnector1">
            <a:avLst/>
          </a:prstGeom>
          <a:ln w="28575">
            <a:solidFill>
              <a:schemeClr val="accent5"/>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35" idx="2"/>
            <a:endCxn id="51" idx="1"/>
          </p:cNvCxnSpPr>
          <p:nvPr/>
        </p:nvCxnSpPr>
        <p:spPr>
          <a:xfrm>
            <a:off x="6378840" y="3059686"/>
            <a:ext cx="282131" cy="70858"/>
          </a:xfrm>
          <a:prstGeom prst="straightConnector1">
            <a:avLst/>
          </a:prstGeom>
          <a:ln w="28575">
            <a:solidFill>
              <a:schemeClr val="accent5"/>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5" idx="3"/>
            <a:endCxn id="52" idx="1"/>
          </p:cNvCxnSpPr>
          <p:nvPr/>
        </p:nvCxnSpPr>
        <p:spPr>
          <a:xfrm flipV="1">
            <a:off x="6526651" y="2764064"/>
            <a:ext cx="134320" cy="147811"/>
          </a:xfrm>
          <a:prstGeom prst="straightConnector1">
            <a:avLst/>
          </a:prstGeom>
          <a:ln w="28575">
            <a:solidFill>
              <a:schemeClr val="accent5"/>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5" name="Picture 22" descr="ASE FINAL LOGO - 2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2300" y="4224415"/>
            <a:ext cx="295622" cy="295622"/>
          </a:xfrm>
          <a:prstGeom prst="rect">
            <a:avLst/>
          </a:prstGeom>
          <a:ln>
            <a:noFill/>
          </a:ln>
          <a:effectLst>
            <a:outerShdw blurRad="292100" dist="139700" dir="2700000" algn="tl" rotWithShape="0">
              <a:srgbClr val="333333">
                <a:alpha val="65000"/>
              </a:srgbClr>
            </a:outerShdw>
          </a:effectLst>
        </p:spPr>
      </p:pic>
      <p:cxnSp>
        <p:nvCxnSpPr>
          <p:cNvPr id="66" name="Straight Arrow Connector 65"/>
          <p:cNvCxnSpPr>
            <a:stCxn id="55" idx="2"/>
            <a:endCxn id="65" idx="0"/>
          </p:cNvCxnSpPr>
          <p:nvPr/>
        </p:nvCxnSpPr>
        <p:spPr>
          <a:xfrm>
            <a:off x="7238725" y="2967579"/>
            <a:ext cx="441386" cy="1256836"/>
          </a:xfrm>
          <a:prstGeom prst="straightConnector1">
            <a:avLst/>
          </a:prstGeom>
          <a:ln w="28575">
            <a:solidFill>
              <a:schemeClr val="accent5"/>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9" name="Picture 22" descr="ASE FINAL LOGO - 2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78662" y="4376815"/>
            <a:ext cx="295622" cy="295622"/>
          </a:xfrm>
          <a:prstGeom prst="rect">
            <a:avLst/>
          </a:prstGeom>
          <a:ln>
            <a:noFill/>
          </a:ln>
          <a:effectLst>
            <a:outerShdw blurRad="292100" dist="139700" dir="2700000" algn="tl" rotWithShape="0">
              <a:srgbClr val="333333">
                <a:alpha val="65000"/>
              </a:srgbClr>
            </a:outerShdw>
          </a:effectLst>
        </p:spPr>
      </p:pic>
      <p:cxnSp>
        <p:nvCxnSpPr>
          <p:cNvPr id="70" name="Straight Arrow Connector 69"/>
          <p:cNvCxnSpPr>
            <a:stCxn id="30" idx="2"/>
            <a:endCxn id="69" idx="0"/>
          </p:cNvCxnSpPr>
          <p:nvPr/>
        </p:nvCxnSpPr>
        <p:spPr>
          <a:xfrm>
            <a:off x="8512559" y="2764064"/>
            <a:ext cx="613914" cy="1612751"/>
          </a:xfrm>
          <a:prstGeom prst="straightConnector1">
            <a:avLst/>
          </a:prstGeom>
          <a:ln w="28575">
            <a:solidFill>
              <a:schemeClr val="accent5"/>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30" idx="3"/>
            <a:endCxn id="31" idx="1"/>
          </p:cNvCxnSpPr>
          <p:nvPr/>
        </p:nvCxnSpPr>
        <p:spPr>
          <a:xfrm>
            <a:off x="8660370" y="2616253"/>
            <a:ext cx="1938619" cy="1121426"/>
          </a:xfrm>
          <a:prstGeom prst="straightConnector1">
            <a:avLst/>
          </a:prstGeom>
          <a:ln w="28575">
            <a:solidFill>
              <a:schemeClr val="accent5"/>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1" idx="3"/>
            <a:endCxn id="34" idx="0"/>
          </p:cNvCxnSpPr>
          <p:nvPr/>
        </p:nvCxnSpPr>
        <p:spPr>
          <a:xfrm>
            <a:off x="10894611" y="3737679"/>
            <a:ext cx="722906" cy="616605"/>
          </a:xfrm>
          <a:prstGeom prst="straightConnector1">
            <a:avLst/>
          </a:prstGeom>
          <a:ln w="28575">
            <a:solidFill>
              <a:schemeClr val="accent5"/>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32" idx="2"/>
            <a:endCxn id="34" idx="0"/>
          </p:cNvCxnSpPr>
          <p:nvPr/>
        </p:nvCxnSpPr>
        <p:spPr>
          <a:xfrm>
            <a:off x="11321895" y="3144872"/>
            <a:ext cx="295622" cy="1209412"/>
          </a:xfrm>
          <a:prstGeom prst="straightConnector1">
            <a:avLst/>
          </a:prstGeom>
          <a:ln w="28575">
            <a:solidFill>
              <a:schemeClr val="accent5"/>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3" idx="3"/>
            <a:endCxn id="34" idx="0"/>
          </p:cNvCxnSpPr>
          <p:nvPr/>
        </p:nvCxnSpPr>
        <p:spPr>
          <a:xfrm>
            <a:off x="11043585" y="3297272"/>
            <a:ext cx="573932" cy="1057012"/>
          </a:xfrm>
          <a:prstGeom prst="straightConnector1">
            <a:avLst/>
          </a:prstGeom>
          <a:ln w="28575">
            <a:solidFill>
              <a:schemeClr val="accent5"/>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32" idx="2"/>
            <a:endCxn id="33" idx="3"/>
          </p:cNvCxnSpPr>
          <p:nvPr/>
        </p:nvCxnSpPr>
        <p:spPr>
          <a:xfrm flipH="1">
            <a:off x="11043585" y="3144872"/>
            <a:ext cx="278310" cy="152400"/>
          </a:xfrm>
          <a:prstGeom prst="straightConnector1">
            <a:avLst/>
          </a:prstGeom>
          <a:ln w="28575">
            <a:solidFill>
              <a:schemeClr val="accent5"/>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3" idx="2"/>
            <a:endCxn id="31" idx="0"/>
          </p:cNvCxnSpPr>
          <p:nvPr/>
        </p:nvCxnSpPr>
        <p:spPr>
          <a:xfrm flipH="1">
            <a:off x="10746800" y="3445083"/>
            <a:ext cx="148974" cy="144785"/>
          </a:xfrm>
          <a:prstGeom prst="straightConnector1">
            <a:avLst/>
          </a:prstGeom>
          <a:ln w="28575">
            <a:solidFill>
              <a:schemeClr val="accent5"/>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859463"/>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BW Performance Comparison @ Customer 4</a:t>
            </a:r>
            <a:endParaRPr lang="en-US" dirty="0"/>
          </a:p>
        </p:txBody>
      </p:sp>
      <p:graphicFrame>
        <p:nvGraphicFramePr>
          <p:cNvPr id="3" name="Chart 2"/>
          <p:cNvGraphicFramePr/>
          <p:nvPr>
            <p:extLst>
              <p:ext uri="{D42A27DB-BD31-4B8C-83A1-F6EECF244321}">
                <p14:modId xmlns:p14="http://schemas.microsoft.com/office/powerpoint/2010/main" val="4056496592"/>
              </p:ext>
            </p:extLst>
          </p:nvPr>
        </p:nvGraphicFramePr>
        <p:xfrm>
          <a:off x="832757" y="1469571"/>
          <a:ext cx="10589079" cy="46702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93309684"/>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a:t>
            </a:r>
            <a:r>
              <a:rPr lang="en-US" dirty="0"/>
              <a:t>Hyper partitioning support: query compilation time</a:t>
            </a:r>
          </a:p>
        </p:txBody>
      </p:sp>
      <p:sp>
        <p:nvSpPr>
          <p:cNvPr id="3" name="Text Placeholder 2"/>
          <p:cNvSpPr txBox="1">
            <a:spLocks/>
          </p:cNvSpPr>
          <p:nvPr/>
        </p:nvSpPr>
        <p:spPr>
          <a:xfrm>
            <a:off x="1564972" y="1365766"/>
            <a:ext cx="8494713" cy="4554364"/>
          </a:xfrm>
          <a:prstGeom prst="rect">
            <a:avLst/>
          </a:prstGeom>
        </p:spPr>
        <p:txBody>
          <a:bodyPr/>
          <a:lstStyle>
            <a:lvl1pPr marL="0" indent="0" algn="l" defTabSz="1088592" rtl="0" eaLnBrk="1" latinLnBrk="0" hangingPunct="1">
              <a:spcBef>
                <a:spcPts val="1929"/>
              </a:spcBef>
              <a:buClr>
                <a:schemeClr val="accent1"/>
              </a:buClr>
              <a:buSzPct val="80000"/>
              <a:buFontTx/>
              <a:buNone/>
              <a:defRPr sz="2100" b="1" kern="1200">
                <a:solidFill>
                  <a:schemeClr val="tx1"/>
                </a:solidFill>
                <a:latin typeface="+mn-lt"/>
                <a:ea typeface="+mn-ea"/>
                <a:cs typeface="+mn-cs"/>
              </a:defRPr>
            </a:lvl1pPr>
            <a:lvl2pPr marL="435437" indent="-217718" algn="l" defTabSz="1088592" rtl="0" eaLnBrk="1" latinLnBrk="0" hangingPunct="1">
              <a:spcBef>
                <a:spcPts val="595"/>
              </a:spcBef>
              <a:buClr>
                <a:schemeClr val="accent1"/>
              </a:buClr>
              <a:buSzPct val="100000"/>
              <a:buFont typeface="Wingdings" panose="05000000000000000000" pitchFamily="2" charset="2"/>
              <a:buChar char="v"/>
              <a:defRPr sz="1900" kern="1200">
                <a:solidFill>
                  <a:schemeClr val="tx1"/>
                </a:solidFill>
                <a:latin typeface="+mn-lt"/>
                <a:ea typeface="+mn-ea"/>
                <a:cs typeface="+mn-cs"/>
              </a:defRPr>
            </a:lvl2pPr>
            <a:lvl3pPr marL="762013" indent="-215450" algn="l" defTabSz="1088592" rtl="0" eaLnBrk="1" latinLnBrk="0" hangingPunct="1">
              <a:spcBef>
                <a:spcPts val="0"/>
              </a:spcBef>
              <a:buClr>
                <a:srgbClr val="666666"/>
              </a:buClr>
              <a:buSzPct val="100000"/>
              <a:buFont typeface="Wingdings" pitchFamily="2" charset="2"/>
              <a:buChar char="ü"/>
              <a:defRPr sz="1700" kern="1200">
                <a:solidFill>
                  <a:schemeClr val="tx1"/>
                </a:solidFill>
                <a:latin typeface="+mn-lt"/>
                <a:ea typeface="+mn-ea"/>
                <a:cs typeface="+mn-cs"/>
              </a:defRPr>
            </a:lvl3pPr>
            <a:lvl4pPr marL="979732" indent="-211671" algn="l" defTabSz="1088592" rtl="0" eaLnBrk="1" latinLnBrk="0" hangingPunct="1">
              <a:spcBef>
                <a:spcPts val="0"/>
              </a:spcBef>
              <a:buClr>
                <a:schemeClr val="accent2"/>
              </a:buClr>
              <a:buSzPct val="100000"/>
              <a:buFont typeface="Wingdings" panose="05000000000000000000" pitchFamily="2" charset="2"/>
              <a:buChar char="§"/>
              <a:defRPr sz="1400" kern="1200">
                <a:solidFill>
                  <a:schemeClr val="tx1"/>
                </a:solidFill>
                <a:latin typeface="+mn-lt"/>
                <a:ea typeface="+mn-ea"/>
                <a:cs typeface="+mn-cs"/>
              </a:defRPr>
            </a:lvl4pPr>
            <a:lvl5pPr marL="1197451" indent="-213560" algn="l" defTabSz="1088592" rtl="0" eaLnBrk="1" latinLnBrk="0" hangingPunct="1">
              <a:spcBef>
                <a:spcPts val="0"/>
              </a:spcBef>
              <a:buClr>
                <a:schemeClr val="accent2"/>
              </a:buClr>
              <a:buSzPct val="100000"/>
              <a:buFont typeface="Arial" pitchFamily="34" charset="0"/>
              <a:buChar char="-"/>
              <a:defRPr sz="1400" kern="1200">
                <a:solidFill>
                  <a:schemeClr val="tx1"/>
                </a:solidFill>
                <a:latin typeface="+mn-lt"/>
                <a:ea typeface="+mn-ea"/>
                <a:cs typeface="+mn-cs"/>
              </a:defRPr>
            </a:lvl5pPr>
            <a:lvl6pPr marL="2993627"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923"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220"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515" indent="-272148" algn="l" defTabSz="1088592"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600" smtClean="0"/>
              <a:t>Query compilation time seconds/partitions on the batch of 16 various queries</a:t>
            </a:r>
          </a:p>
          <a:p>
            <a:endParaRPr lang="fr-FR" dirty="0"/>
          </a:p>
        </p:txBody>
      </p:sp>
      <p:graphicFrame>
        <p:nvGraphicFramePr>
          <p:cNvPr id="4" name="Chart 3"/>
          <p:cNvGraphicFramePr/>
          <p:nvPr>
            <p:extLst>
              <p:ext uri="{D42A27DB-BD31-4B8C-83A1-F6EECF244321}">
                <p14:modId xmlns:p14="http://schemas.microsoft.com/office/powerpoint/2010/main" val="1781084045"/>
              </p:ext>
            </p:extLst>
          </p:nvPr>
        </p:nvGraphicFramePr>
        <p:xfrm>
          <a:off x="2664233" y="1863099"/>
          <a:ext cx="6096000"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3278860" y="6018289"/>
            <a:ext cx="5342626" cy="16158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50" kern="0" dirty="0" smtClean="0">
                <a:ea typeface="Arial Unicode MS" pitchFamily="34" charset="-128"/>
                <a:cs typeface="Arial Unicode MS" pitchFamily="34" charset="-128"/>
              </a:rPr>
              <a:t>On high partitioned tables (&gt; 1000 partitions) we use in average 16-18% of the initial time.</a:t>
            </a:r>
            <a:endParaRPr lang="fr-FR" sz="1050" kern="0" dirty="0" err="1" smtClean="0">
              <a:ea typeface="Arial Unicode MS" pitchFamily="34" charset="-128"/>
              <a:cs typeface="Arial Unicode MS" pitchFamily="34" charset="-128"/>
            </a:endParaRPr>
          </a:p>
        </p:txBody>
      </p:sp>
    </p:spTree>
    <p:extLst>
      <p:ext uri="{BB962C8B-B14F-4D97-AF65-F5344CB8AC3E}">
        <p14:creationId xmlns:p14="http://schemas.microsoft.com/office/powerpoint/2010/main" val="925692933"/>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8"/>
          <p:cNvSpPr>
            <a:spLocks noChangeArrowheads="1"/>
          </p:cNvSpPr>
          <p:nvPr/>
        </p:nvSpPr>
        <p:spPr bwMode="gray">
          <a:xfrm>
            <a:off x="2691612" y="1406851"/>
            <a:ext cx="6932629" cy="3129687"/>
          </a:xfrm>
          <a:prstGeom prst="rect">
            <a:avLst/>
          </a:prstGeom>
          <a:solidFill>
            <a:srgbClr val="94A6B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1" tIns="45699" rIns="91401" bIns="45699" anchor="ctr"/>
          <a:lstStyle/>
          <a:p>
            <a:pPr algn="ctr"/>
            <a:endParaRPr lang="en-US" sz="1600"/>
          </a:p>
        </p:txBody>
      </p:sp>
      <p:sp>
        <p:nvSpPr>
          <p:cNvPr id="101" name="TextBox 100"/>
          <p:cNvSpPr txBox="1"/>
          <p:nvPr/>
        </p:nvSpPr>
        <p:spPr>
          <a:xfrm>
            <a:off x="6666043" y="3868046"/>
            <a:ext cx="2953434" cy="308046"/>
          </a:xfrm>
          <a:prstGeom prst="rect">
            <a:avLst/>
          </a:prstGeom>
          <a:solidFill>
            <a:srgbClr val="92D050"/>
          </a:solidFill>
        </p:spPr>
        <p:txBody>
          <a:bodyPr lIns="91401" tIns="45699" rIns="91401" bIns="45699">
            <a:spAutoFit/>
          </a:bodyPr>
          <a:lstStyle/>
          <a:p>
            <a:pPr>
              <a:spcBef>
                <a:spcPct val="50000"/>
              </a:spcBef>
              <a:buClr>
                <a:srgbClr val="F0AB00"/>
              </a:buClr>
              <a:buSzPct val="80000"/>
              <a:defRPr/>
            </a:pPr>
            <a:r>
              <a:rPr lang="de-DE" sz="1400" kern="0" dirty="0">
                <a:ea typeface="Arial Unicode MS" pitchFamily="34" charset="-128"/>
                <a:cs typeface="Arial Unicode MS" pitchFamily="34" charset="-128"/>
              </a:rPr>
              <a:t>ODBC Driver </a:t>
            </a:r>
            <a:r>
              <a:rPr lang="de-DE" sz="1400" kern="0" dirty="0" err="1">
                <a:ea typeface="Arial Unicode MS" pitchFamily="34" charset="-128"/>
                <a:cs typeface="Arial Unicode MS" pitchFamily="34" charset="-128"/>
              </a:rPr>
              <a:t>from</a:t>
            </a:r>
            <a:r>
              <a:rPr lang="de-DE" sz="1400" kern="0" dirty="0">
                <a:ea typeface="Arial Unicode MS" pitchFamily="34" charset="-128"/>
                <a:cs typeface="Arial Unicode MS" pitchFamily="34" charset="-128"/>
              </a:rPr>
              <a:t> IQ</a:t>
            </a:r>
          </a:p>
        </p:txBody>
      </p:sp>
      <p:sp>
        <p:nvSpPr>
          <p:cNvPr id="21508" name="Rectangle 15"/>
          <p:cNvSpPr>
            <a:spLocks noChangeArrowheads="1"/>
          </p:cNvSpPr>
          <p:nvPr/>
        </p:nvSpPr>
        <p:spPr bwMode="gray">
          <a:xfrm>
            <a:off x="6600941" y="4655628"/>
            <a:ext cx="3023300" cy="1479892"/>
          </a:xfrm>
          <a:prstGeom prst="rect">
            <a:avLst/>
          </a:prstGeom>
          <a:solidFill>
            <a:srgbClr val="94A6B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1" tIns="45699" rIns="91401" bIns="45699" anchor="ctr"/>
          <a:lstStyle/>
          <a:p>
            <a:pPr algn="ctr"/>
            <a:endParaRPr lang="en-US" sz="1600"/>
          </a:p>
        </p:txBody>
      </p:sp>
      <p:sp>
        <p:nvSpPr>
          <p:cNvPr id="21509" name="Rectangle 15"/>
          <p:cNvSpPr>
            <a:spLocks noChangeArrowheads="1"/>
          </p:cNvSpPr>
          <p:nvPr/>
        </p:nvSpPr>
        <p:spPr bwMode="gray">
          <a:xfrm>
            <a:off x="2691612" y="4655628"/>
            <a:ext cx="2980427" cy="1479892"/>
          </a:xfrm>
          <a:prstGeom prst="rect">
            <a:avLst/>
          </a:prstGeom>
          <a:solidFill>
            <a:srgbClr val="94A6B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1" tIns="45699" rIns="91401" bIns="45699" anchor="ctr"/>
          <a:lstStyle/>
          <a:p>
            <a:pPr algn="ctr"/>
            <a:endParaRPr lang="en-US" sz="1600"/>
          </a:p>
        </p:txBody>
      </p:sp>
      <p:sp>
        <p:nvSpPr>
          <p:cNvPr id="21510" name="Text Box 16"/>
          <p:cNvSpPr txBox="1">
            <a:spLocks noChangeArrowheads="1"/>
          </p:cNvSpPr>
          <p:nvPr/>
        </p:nvSpPr>
        <p:spPr bwMode="auto">
          <a:xfrm>
            <a:off x="2990131" y="4749312"/>
            <a:ext cx="2419910" cy="10797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89960" tIns="46779" rIns="89960" bIns="46779">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sz="1600" b="1" dirty="0" smtClean="0"/>
              <a:t>SAP ASE</a:t>
            </a:r>
            <a:endParaRPr lang="en-US" sz="1600" b="1" dirty="0"/>
          </a:p>
          <a:p>
            <a:pPr eaLnBrk="1" hangingPunct="1"/>
            <a:endParaRPr lang="en-US" sz="1600" dirty="0"/>
          </a:p>
          <a:p>
            <a:pPr eaLnBrk="1" hangingPunct="1"/>
            <a:endParaRPr lang="en-US" sz="1600" dirty="0"/>
          </a:p>
          <a:p>
            <a:pPr eaLnBrk="1" hangingPunct="1"/>
            <a:endParaRPr lang="en-US" sz="1600" dirty="0"/>
          </a:p>
        </p:txBody>
      </p:sp>
      <p:sp>
        <p:nvSpPr>
          <p:cNvPr id="21511" name="Rectangle 19"/>
          <p:cNvSpPr>
            <a:spLocks noChangeArrowheads="1"/>
          </p:cNvSpPr>
          <p:nvPr/>
        </p:nvSpPr>
        <p:spPr bwMode="gray">
          <a:xfrm>
            <a:off x="2856750" y="1789528"/>
            <a:ext cx="2492952" cy="2453255"/>
          </a:xfrm>
          <a:prstGeom prst="rect">
            <a:avLst/>
          </a:prstGeom>
          <a:solidFill>
            <a:srgbClr val="C2CBDA"/>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1" tIns="45699" rIns="91401" bIns="45699" anchor="ctr"/>
          <a:lstStyle/>
          <a:p>
            <a:endParaRPr lang="en-US" sz="1600"/>
          </a:p>
          <a:p>
            <a:endParaRPr lang="en-US" sz="1600"/>
          </a:p>
          <a:p>
            <a:endParaRPr lang="en-US" sz="1600"/>
          </a:p>
          <a:p>
            <a:endParaRPr lang="en-US" sz="1600"/>
          </a:p>
          <a:p>
            <a:endParaRPr lang="en-US" sz="1600"/>
          </a:p>
          <a:p>
            <a:endParaRPr lang="en-US" sz="1600"/>
          </a:p>
          <a:p>
            <a:endParaRPr lang="en-US" sz="1600"/>
          </a:p>
        </p:txBody>
      </p:sp>
      <p:sp>
        <p:nvSpPr>
          <p:cNvPr id="21512" name="Rectangle 20"/>
          <p:cNvSpPr>
            <a:spLocks noChangeArrowheads="1"/>
          </p:cNvSpPr>
          <p:nvPr/>
        </p:nvSpPr>
        <p:spPr bwMode="gray">
          <a:xfrm>
            <a:off x="3001246" y="1914969"/>
            <a:ext cx="2157912" cy="1972131"/>
          </a:xfrm>
          <a:prstGeom prst="rect">
            <a:avLst/>
          </a:prstGeom>
          <a:solidFill>
            <a:srgbClr val="E9EBF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1" tIns="45699" rIns="91401" bIns="45699" anchor="ctr"/>
          <a:lstStyle/>
          <a:p>
            <a:pPr algn="ctr"/>
            <a:r>
              <a:rPr lang="en-US" sz="1400"/>
              <a:t>InfoProvider</a:t>
            </a:r>
          </a:p>
          <a:p>
            <a:pPr algn="ctr"/>
            <a:endParaRPr lang="en-US" sz="1400"/>
          </a:p>
          <a:p>
            <a:pPr algn="ctr"/>
            <a:endParaRPr lang="en-US" sz="1400"/>
          </a:p>
          <a:p>
            <a:pPr algn="ctr"/>
            <a:endParaRPr lang="en-US" sz="1400"/>
          </a:p>
          <a:p>
            <a:pPr algn="ctr"/>
            <a:endParaRPr lang="en-US" sz="1400"/>
          </a:p>
          <a:p>
            <a:pPr algn="ctr"/>
            <a:endParaRPr lang="en-US" sz="1400"/>
          </a:p>
          <a:p>
            <a:pPr algn="ctr"/>
            <a:endParaRPr lang="en-US" sz="1400"/>
          </a:p>
          <a:p>
            <a:pPr algn="ctr"/>
            <a:endParaRPr lang="en-US" sz="1400"/>
          </a:p>
          <a:p>
            <a:pPr algn="ctr"/>
            <a:endParaRPr lang="en-US" sz="1400"/>
          </a:p>
        </p:txBody>
      </p:sp>
      <p:sp>
        <p:nvSpPr>
          <p:cNvPr id="21513" name="Freeform 22" descr="Cube_5x5"/>
          <p:cNvSpPr>
            <a:spLocks/>
          </p:cNvSpPr>
          <p:nvPr/>
        </p:nvSpPr>
        <p:spPr bwMode="auto">
          <a:xfrm>
            <a:off x="3699908" y="2386566"/>
            <a:ext cx="1084514" cy="1028938"/>
          </a:xfrm>
          <a:custGeom>
            <a:avLst/>
            <a:gdLst>
              <a:gd name="T0" fmla="*/ 0 w 2202"/>
              <a:gd name="T1" fmla="*/ 102036966 h 2124"/>
              <a:gd name="T2" fmla="*/ 0 w 2202"/>
              <a:gd name="T3" fmla="*/ 420345515 h 2124"/>
              <a:gd name="T4" fmla="*/ 300404370 w 2202"/>
              <a:gd name="T5" fmla="*/ 498222076 h 2124"/>
              <a:gd name="T6" fmla="*/ 533890215 w 2202"/>
              <a:gd name="T7" fmla="*/ 375308409 h 2124"/>
              <a:gd name="T8" fmla="*/ 533890215 w 2202"/>
              <a:gd name="T9" fmla="*/ 72012390 h 2124"/>
              <a:gd name="T10" fmla="*/ 226454876 w 2202"/>
              <a:gd name="T11" fmla="*/ 0 h 2124"/>
              <a:gd name="T12" fmla="*/ 0 w 2202"/>
              <a:gd name="T13" fmla="*/ 102036966 h 21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02" h="2124">
                <a:moveTo>
                  <a:pt x="0" y="435"/>
                </a:moveTo>
                <a:lnTo>
                  <a:pt x="0" y="1792"/>
                </a:lnTo>
                <a:lnTo>
                  <a:pt x="1239" y="2124"/>
                </a:lnTo>
                <a:lnTo>
                  <a:pt x="2202" y="1600"/>
                </a:lnTo>
                <a:lnTo>
                  <a:pt x="2202" y="307"/>
                </a:lnTo>
                <a:lnTo>
                  <a:pt x="934" y="0"/>
                </a:lnTo>
                <a:lnTo>
                  <a:pt x="0" y="435"/>
                </a:lnTo>
                <a:close/>
              </a:path>
            </a:pathLst>
          </a:custGeom>
          <a:blipFill dpi="0" rotWithShape="0">
            <a:blip r:embed="rId10" cstate="print">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lIns="91401" tIns="45699" rIns="91401" bIns="45699" anchor="ctr"/>
          <a:lstStyle/>
          <a:p>
            <a:endParaRPr lang="en-US"/>
          </a:p>
        </p:txBody>
      </p:sp>
      <p:grpSp>
        <p:nvGrpSpPr>
          <p:cNvPr id="21514" name="Group 24"/>
          <p:cNvGrpSpPr>
            <a:grpSpLocks/>
          </p:cNvGrpSpPr>
          <p:nvPr>
            <p:custDataLst>
              <p:tags r:id="rId2"/>
            </p:custDataLst>
          </p:nvPr>
        </p:nvGrpSpPr>
        <p:grpSpPr bwMode="auto">
          <a:xfrm>
            <a:off x="4079408" y="5074825"/>
            <a:ext cx="643086" cy="446191"/>
            <a:chOff x="2950" y="2599"/>
            <a:chExt cx="594" cy="566"/>
          </a:xfrm>
        </p:grpSpPr>
        <p:sp>
          <p:nvSpPr>
            <p:cNvPr id="21574" name="Freeform 25"/>
            <p:cNvSpPr>
              <a:spLocks/>
            </p:cNvSpPr>
            <p:nvPr/>
          </p:nvSpPr>
          <p:spPr bwMode="gray">
            <a:xfrm>
              <a:off x="3031" y="2688"/>
              <a:ext cx="513" cy="477"/>
            </a:xfrm>
            <a:custGeom>
              <a:avLst/>
              <a:gdLst>
                <a:gd name="T0" fmla="*/ 0 w 575"/>
                <a:gd name="T1" fmla="*/ 0 h 651"/>
                <a:gd name="T2" fmla="*/ 457 w 575"/>
                <a:gd name="T3" fmla="*/ 0 h 651"/>
                <a:gd name="T4" fmla="*/ 457 w 575"/>
                <a:gd name="T5" fmla="*/ 282 h 651"/>
                <a:gd name="T6" fmla="*/ 454 w 575"/>
                <a:gd name="T7" fmla="*/ 290 h 651"/>
                <a:gd name="T8" fmla="*/ 451 w 575"/>
                <a:gd name="T9" fmla="*/ 297 h 651"/>
                <a:gd name="T10" fmla="*/ 443 w 575"/>
                <a:gd name="T11" fmla="*/ 303 h 651"/>
                <a:gd name="T12" fmla="*/ 435 w 575"/>
                <a:gd name="T13" fmla="*/ 308 h 651"/>
                <a:gd name="T14" fmla="*/ 424 w 575"/>
                <a:gd name="T15" fmla="*/ 314 h 651"/>
                <a:gd name="T16" fmla="*/ 410 w 575"/>
                <a:gd name="T17" fmla="*/ 320 h 651"/>
                <a:gd name="T18" fmla="*/ 395 w 575"/>
                <a:gd name="T19" fmla="*/ 325 h 651"/>
                <a:gd name="T20" fmla="*/ 378 w 575"/>
                <a:gd name="T21" fmla="*/ 330 h 651"/>
                <a:gd name="T22" fmla="*/ 360 w 575"/>
                <a:gd name="T23" fmla="*/ 334 h 651"/>
                <a:gd name="T24" fmla="*/ 339 w 575"/>
                <a:gd name="T25" fmla="*/ 338 h 651"/>
                <a:gd name="T26" fmla="*/ 317 w 575"/>
                <a:gd name="T27" fmla="*/ 341 h 651"/>
                <a:gd name="T28" fmla="*/ 294 w 575"/>
                <a:gd name="T29" fmla="*/ 344 h 651"/>
                <a:gd name="T30" fmla="*/ 269 w 575"/>
                <a:gd name="T31" fmla="*/ 346 h 651"/>
                <a:gd name="T32" fmla="*/ 245 w 575"/>
                <a:gd name="T33" fmla="*/ 349 h 651"/>
                <a:gd name="T34" fmla="*/ 218 w 575"/>
                <a:gd name="T35" fmla="*/ 349 h 651"/>
                <a:gd name="T36" fmla="*/ 192 w 575"/>
                <a:gd name="T37" fmla="*/ 349 h 651"/>
                <a:gd name="T38" fmla="*/ 178 w 575"/>
                <a:gd name="T39" fmla="*/ 349 h 651"/>
                <a:gd name="T40" fmla="*/ 164 w 575"/>
                <a:gd name="T41" fmla="*/ 349 h 651"/>
                <a:gd name="T42" fmla="*/ 152 w 575"/>
                <a:gd name="T43" fmla="*/ 349 h 651"/>
                <a:gd name="T44" fmla="*/ 137 w 575"/>
                <a:gd name="T45" fmla="*/ 349 h 651"/>
                <a:gd name="T46" fmla="*/ 126 w 575"/>
                <a:gd name="T47" fmla="*/ 346 h 651"/>
                <a:gd name="T48" fmla="*/ 112 w 575"/>
                <a:gd name="T49" fmla="*/ 346 h 651"/>
                <a:gd name="T50" fmla="*/ 100 w 575"/>
                <a:gd name="T51" fmla="*/ 345 h 651"/>
                <a:gd name="T52" fmla="*/ 87 w 575"/>
                <a:gd name="T53" fmla="*/ 344 h 651"/>
                <a:gd name="T54" fmla="*/ 77 w 575"/>
                <a:gd name="T55" fmla="*/ 342 h 651"/>
                <a:gd name="T56" fmla="*/ 64 w 575"/>
                <a:gd name="T57" fmla="*/ 339 h 651"/>
                <a:gd name="T58" fmla="*/ 54 w 575"/>
                <a:gd name="T59" fmla="*/ 339 h 651"/>
                <a:gd name="T60" fmla="*/ 41 w 575"/>
                <a:gd name="T61" fmla="*/ 336 h 651"/>
                <a:gd name="T62" fmla="*/ 30 w 575"/>
                <a:gd name="T63" fmla="*/ 334 h 651"/>
                <a:gd name="T64" fmla="*/ 21 w 575"/>
                <a:gd name="T65" fmla="*/ 333 h 651"/>
                <a:gd name="T66" fmla="*/ 10 w 575"/>
                <a:gd name="T67" fmla="*/ 330 h 651"/>
                <a:gd name="T68" fmla="*/ 1 w 575"/>
                <a:gd name="T69" fmla="*/ 326 h 651"/>
                <a:gd name="T70" fmla="*/ 0 w 575"/>
                <a:gd name="T71" fmla="*/ 0 h 65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75" h="651">
                  <a:moveTo>
                    <a:pt x="0" y="0"/>
                  </a:moveTo>
                  <a:lnTo>
                    <a:pt x="574" y="0"/>
                  </a:lnTo>
                  <a:lnTo>
                    <a:pt x="574" y="526"/>
                  </a:lnTo>
                  <a:lnTo>
                    <a:pt x="571" y="540"/>
                  </a:lnTo>
                  <a:lnTo>
                    <a:pt x="566" y="553"/>
                  </a:lnTo>
                  <a:lnTo>
                    <a:pt x="557" y="564"/>
                  </a:lnTo>
                  <a:lnTo>
                    <a:pt x="547" y="574"/>
                  </a:lnTo>
                  <a:lnTo>
                    <a:pt x="532" y="584"/>
                  </a:lnTo>
                  <a:lnTo>
                    <a:pt x="515" y="596"/>
                  </a:lnTo>
                  <a:lnTo>
                    <a:pt x="497" y="605"/>
                  </a:lnTo>
                  <a:lnTo>
                    <a:pt x="475" y="614"/>
                  </a:lnTo>
                  <a:lnTo>
                    <a:pt x="452" y="622"/>
                  </a:lnTo>
                  <a:lnTo>
                    <a:pt x="426" y="629"/>
                  </a:lnTo>
                  <a:lnTo>
                    <a:pt x="398" y="635"/>
                  </a:lnTo>
                  <a:lnTo>
                    <a:pt x="370" y="641"/>
                  </a:lnTo>
                  <a:lnTo>
                    <a:pt x="339" y="644"/>
                  </a:lnTo>
                  <a:lnTo>
                    <a:pt x="308" y="649"/>
                  </a:lnTo>
                  <a:lnTo>
                    <a:pt x="274" y="650"/>
                  </a:lnTo>
                  <a:lnTo>
                    <a:pt x="241" y="650"/>
                  </a:lnTo>
                  <a:lnTo>
                    <a:pt x="223" y="650"/>
                  </a:lnTo>
                  <a:lnTo>
                    <a:pt x="206" y="650"/>
                  </a:lnTo>
                  <a:lnTo>
                    <a:pt x="191" y="650"/>
                  </a:lnTo>
                  <a:lnTo>
                    <a:pt x="173" y="649"/>
                  </a:lnTo>
                  <a:lnTo>
                    <a:pt x="158" y="644"/>
                  </a:lnTo>
                  <a:lnTo>
                    <a:pt x="141" y="644"/>
                  </a:lnTo>
                  <a:lnTo>
                    <a:pt x="125" y="643"/>
                  </a:lnTo>
                  <a:lnTo>
                    <a:pt x="109" y="640"/>
                  </a:lnTo>
                  <a:lnTo>
                    <a:pt x="96" y="638"/>
                  </a:lnTo>
                  <a:lnTo>
                    <a:pt x="81" y="632"/>
                  </a:lnTo>
                  <a:lnTo>
                    <a:pt x="67" y="631"/>
                  </a:lnTo>
                  <a:lnTo>
                    <a:pt x="52" y="626"/>
                  </a:lnTo>
                  <a:lnTo>
                    <a:pt x="38" y="622"/>
                  </a:lnTo>
                  <a:lnTo>
                    <a:pt x="26" y="619"/>
                  </a:lnTo>
                  <a:lnTo>
                    <a:pt x="12" y="614"/>
                  </a:lnTo>
                  <a:lnTo>
                    <a:pt x="1" y="608"/>
                  </a:lnTo>
                  <a:lnTo>
                    <a:pt x="0" y="0"/>
                  </a:lnTo>
                </a:path>
              </a:pathLst>
            </a:custGeom>
            <a:gradFill rotWithShape="0">
              <a:gsLst>
                <a:gs pos="0">
                  <a:srgbClr val="FFFFFF"/>
                </a:gs>
                <a:gs pos="100000">
                  <a:srgbClr val="919191"/>
                </a:gs>
              </a:gsLst>
              <a:lin ang="0" scaled="1"/>
            </a:gradFill>
            <a:ln>
              <a:noFill/>
            </a:ln>
            <a:extLst>
              <a:ext uri="{91240B29-F687-4F45-9708-019B960494DF}">
                <a14:hiddenLine xmlns:a14="http://schemas.microsoft.com/office/drawing/2010/main" w="25400" cap="rnd" cmpd="sng">
                  <a:solidFill>
                    <a:srgbClr val="000000"/>
                  </a:solidFill>
                  <a:prstDash val="solid"/>
                  <a:round/>
                  <a:headEnd type="none" w="med" len="med"/>
                  <a:tailEnd type="none" w="med" len="med"/>
                </a14:hiddenLine>
              </a:ext>
            </a:extLst>
          </p:spPr>
          <p:txBody>
            <a:bodyPr/>
            <a:lstStyle/>
            <a:p>
              <a:endParaRPr lang="en-US"/>
            </a:p>
          </p:txBody>
        </p:sp>
        <p:sp>
          <p:nvSpPr>
            <p:cNvPr id="21575" name="Freeform 26"/>
            <p:cNvSpPr>
              <a:spLocks/>
            </p:cNvSpPr>
            <p:nvPr/>
          </p:nvSpPr>
          <p:spPr bwMode="gray">
            <a:xfrm>
              <a:off x="2950" y="2688"/>
              <a:ext cx="155" cy="447"/>
            </a:xfrm>
            <a:custGeom>
              <a:avLst/>
              <a:gdLst>
                <a:gd name="T0" fmla="*/ 258 w 90"/>
                <a:gd name="T1" fmla="*/ 0 h 610"/>
                <a:gd name="T2" fmla="*/ 264 w 90"/>
                <a:gd name="T3" fmla="*/ 327 h 610"/>
                <a:gd name="T4" fmla="*/ 205 w 90"/>
                <a:gd name="T5" fmla="*/ 323 h 610"/>
                <a:gd name="T6" fmla="*/ 152 w 90"/>
                <a:gd name="T7" fmla="*/ 317 h 610"/>
                <a:gd name="T8" fmla="*/ 110 w 90"/>
                <a:gd name="T9" fmla="*/ 312 h 610"/>
                <a:gd name="T10" fmla="*/ 71 w 90"/>
                <a:gd name="T11" fmla="*/ 307 h 610"/>
                <a:gd name="T12" fmla="*/ 38 w 90"/>
                <a:gd name="T13" fmla="*/ 301 h 610"/>
                <a:gd name="T14" fmla="*/ 16 w 90"/>
                <a:gd name="T15" fmla="*/ 296 h 610"/>
                <a:gd name="T16" fmla="*/ 3 w 90"/>
                <a:gd name="T17" fmla="*/ 290 h 610"/>
                <a:gd name="T18" fmla="*/ 0 w 90"/>
                <a:gd name="T19" fmla="*/ 283 h 610"/>
                <a:gd name="T20" fmla="*/ 0 w 90"/>
                <a:gd name="T21" fmla="*/ 0 h 610"/>
                <a:gd name="T22" fmla="*/ 258 w 90"/>
                <a:gd name="T23" fmla="*/ 0 h 6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0" h="610">
                  <a:moveTo>
                    <a:pt x="87" y="0"/>
                  </a:moveTo>
                  <a:lnTo>
                    <a:pt x="89" y="609"/>
                  </a:lnTo>
                  <a:lnTo>
                    <a:pt x="69" y="602"/>
                  </a:lnTo>
                  <a:lnTo>
                    <a:pt x="51" y="591"/>
                  </a:lnTo>
                  <a:lnTo>
                    <a:pt x="37" y="582"/>
                  </a:lnTo>
                  <a:lnTo>
                    <a:pt x="24" y="572"/>
                  </a:lnTo>
                  <a:lnTo>
                    <a:pt x="13" y="561"/>
                  </a:lnTo>
                  <a:lnTo>
                    <a:pt x="5" y="551"/>
                  </a:lnTo>
                  <a:lnTo>
                    <a:pt x="1" y="541"/>
                  </a:lnTo>
                  <a:lnTo>
                    <a:pt x="0" y="527"/>
                  </a:lnTo>
                  <a:lnTo>
                    <a:pt x="0" y="0"/>
                  </a:lnTo>
                  <a:lnTo>
                    <a:pt x="87" y="0"/>
                  </a:lnTo>
                </a:path>
              </a:pathLst>
            </a:custGeom>
            <a:gradFill rotWithShape="0">
              <a:gsLst>
                <a:gs pos="0">
                  <a:srgbClr val="919191"/>
                </a:gs>
                <a:gs pos="100000">
                  <a:srgbClr val="FFFFFF"/>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21576" name="Freeform 27"/>
            <p:cNvSpPr>
              <a:spLocks/>
            </p:cNvSpPr>
            <p:nvPr/>
          </p:nvSpPr>
          <p:spPr bwMode="gray">
            <a:xfrm>
              <a:off x="2950" y="2599"/>
              <a:ext cx="594" cy="179"/>
            </a:xfrm>
            <a:custGeom>
              <a:avLst/>
              <a:gdLst>
                <a:gd name="T0" fmla="*/ 291 w 666"/>
                <a:gd name="T1" fmla="*/ 0 h 244"/>
                <a:gd name="T2" fmla="*/ 342 w 666"/>
                <a:gd name="T3" fmla="*/ 3 h 244"/>
                <a:gd name="T4" fmla="*/ 391 w 666"/>
                <a:gd name="T5" fmla="*/ 7 h 244"/>
                <a:gd name="T6" fmla="*/ 432 w 666"/>
                <a:gd name="T7" fmla="*/ 15 h 244"/>
                <a:gd name="T8" fmla="*/ 467 w 666"/>
                <a:gd name="T9" fmla="*/ 24 h 244"/>
                <a:gd name="T10" fmla="*/ 497 w 666"/>
                <a:gd name="T11" fmla="*/ 34 h 244"/>
                <a:gd name="T12" fmla="*/ 517 w 666"/>
                <a:gd name="T13" fmla="*/ 45 h 244"/>
                <a:gd name="T14" fmla="*/ 527 w 666"/>
                <a:gd name="T15" fmla="*/ 59 h 244"/>
                <a:gd name="T16" fmla="*/ 527 w 666"/>
                <a:gd name="T17" fmla="*/ 72 h 244"/>
                <a:gd name="T18" fmla="*/ 517 w 666"/>
                <a:gd name="T19" fmla="*/ 85 h 244"/>
                <a:gd name="T20" fmla="*/ 497 w 666"/>
                <a:gd name="T21" fmla="*/ 96 h 244"/>
                <a:gd name="T22" fmla="*/ 467 w 666"/>
                <a:gd name="T23" fmla="*/ 106 h 244"/>
                <a:gd name="T24" fmla="*/ 432 w 666"/>
                <a:gd name="T25" fmla="*/ 116 h 244"/>
                <a:gd name="T26" fmla="*/ 391 w 666"/>
                <a:gd name="T27" fmla="*/ 123 h 244"/>
                <a:gd name="T28" fmla="*/ 342 w 666"/>
                <a:gd name="T29" fmla="*/ 128 h 244"/>
                <a:gd name="T30" fmla="*/ 291 w 666"/>
                <a:gd name="T31" fmla="*/ 131 h 244"/>
                <a:gd name="T32" fmla="*/ 238 w 666"/>
                <a:gd name="T33" fmla="*/ 131 h 244"/>
                <a:gd name="T34" fmla="*/ 186 w 666"/>
                <a:gd name="T35" fmla="*/ 128 h 244"/>
                <a:gd name="T36" fmla="*/ 137 w 666"/>
                <a:gd name="T37" fmla="*/ 123 h 244"/>
                <a:gd name="T38" fmla="*/ 95 w 666"/>
                <a:gd name="T39" fmla="*/ 116 h 244"/>
                <a:gd name="T40" fmla="*/ 60 w 666"/>
                <a:gd name="T41" fmla="*/ 106 h 244"/>
                <a:gd name="T42" fmla="*/ 33 w 666"/>
                <a:gd name="T43" fmla="*/ 96 h 244"/>
                <a:gd name="T44" fmla="*/ 11 w 666"/>
                <a:gd name="T45" fmla="*/ 85 h 244"/>
                <a:gd name="T46" fmla="*/ 1 w 666"/>
                <a:gd name="T47" fmla="*/ 72 h 244"/>
                <a:gd name="T48" fmla="*/ 1 w 666"/>
                <a:gd name="T49" fmla="*/ 59 h 244"/>
                <a:gd name="T50" fmla="*/ 11 w 666"/>
                <a:gd name="T51" fmla="*/ 45 h 244"/>
                <a:gd name="T52" fmla="*/ 33 w 666"/>
                <a:gd name="T53" fmla="*/ 34 h 244"/>
                <a:gd name="T54" fmla="*/ 60 w 666"/>
                <a:gd name="T55" fmla="*/ 24 h 244"/>
                <a:gd name="T56" fmla="*/ 95 w 666"/>
                <a:gd name="T57" fmla="*/ 15 h 244"/>
                <a:gd name="T58" fmla="*/ 137 w 666"/>
                <a:gd name="T59" fmla="*/ 7 h 244"/>
                <a:gd name="T60" fmla="*/ 186 w 666"/>
                <a:gd name="T61" fmla="*/ 3 h 244"/>
                <a:gd name="T62" fmla="*/ 238 w 666"/>
                <a:gd name="T63" fmla="*/ 0 h 2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66" h="244">
                  <a:moveTo>
                    <a:pt x="333" y="0"/>
                  </a:moveTo>
                  <a:lnTo>
                    <a:pt x="366" y="0"/>
                  </a:lnTo>
                  <a:lnTo>
                    <a:pt x="399" y="1"/>
                  </a:lnTo>
                  <a:lnTo>
                    <a:pt x="430" y="6"/>
                  </a:lnTo>
                  <a:lnTo>
                    <a:pt x="461" y="9"/>
                  </a:lnTo>
                  <a:lnTo>
                    <a:pt x="491" y="14"/>
                  </a:lnTo>
                  <a:lnTo>
                    <a:pt x="517" y="22"/>
                  </a:lnTo>
                  <a:lnTo>
                    <a:pt x="543" y="27"/>
                  </a:lnTo>
                  <a:lnTo>
                    <a:pt x="568" y="35"/>
                  </a:lnTo>
                  <a:lnTo>
                    <a:pt x="588" y="45"/>
                  </a:lnTo>
                  <a:lnTo>
                    <a:pt x="606" y="55"/>
                  </a:lnTo>
                  <a:lnTo>
                    <a:pt x="624" y="64"/>
                  </a:lnTo>
                  <a:lnTo>
                    <a:pt x="638" y="75"/>
                  </a:lnTo>
                  <a:lnTo>
                    <a:pt x="650" y="85"/>
                  </a:lnTo>
                  <a:lnTo>
                    <a:pt x="657" y="98"/>
                  </a:lnTo>
                  <a:lnTo>
                    <a:pt x="663" y="110"/>
                  </a:lnTo>
                  <a:lnTo>
                    <a:pt x="665" y="122"/>
                  </a:lnTo>
                  <a:lnTo>
                    <a:pt x="663" y="133"/>
                  </a:lnTo>
                  <a:lnTo>
                    <a:pt x="657" y="145"/>
                  </a:lnTo>
                  <a:lnTo>
                    <a:pt x="650" y="158"/>
                  </a:lnTo>
                  <a:lnTo>
                    <a:pt x="638" y="168"/>
                  </a:lnTo>
                  <a:lnTo>
                    <a:pt x="624" y="179"/>
                  </a:lnTo>
                  <a:lnTo>
                    <a:pt x="606" y="191"/>
                  </a:lnTo>
                  <a:lnTo>
                    <a:pt x="588" y="198"/>
                  </a:lnTo>
                  <a:lnTo>
                    <a:pt x="568" y="208"/>
                  </a:lnTo>
                  <a:lnTo>
                    <a:pt x="543" y="216"/>
                  </a:lnTo>
                  <a:lnTo>
                    <a:pt x="517" y="223"/>
                  </a:lnTo>
                  <a:lnTo>
                    <a:pt x="491" y="227"/>
                  </a:lnTo>
                  <a:lnTo>
                    <a:pt x="461" y="233"/>
                  </a:lnTo>
                  <a:lnTo>
                    <a:pt x="430" y="237"/>
                  </a:lnTo>
                  <a:lnTo>
                    <a:pt x="399" y="240"/>
                  </a:lnTo>
                  <a:lnTo>
                    <a:pt x="366" y="243"/>
                  </a:lnTo>
                  <a:lnTo>
                    <a:pt x="333" y="243"/>
                  </a:lnTo>
                  <a:lnTo>
                    <a:pt x="299" y="243"/>
                  </a:lnTo>
                  <a:lnTo>
                    <a:pt x="267" y="240"/>
                  </a:lnTo>
                  <a:lnTo>
                    <a:pt x="233" y="237"/>
                  </a:lnTo>
                  <a:lnTo>
                    <a:pt x="202" y="233"/>
                  </a:lnTo>
                  <a:lnTo>
                    <a:pt x="173" y="227"/>
                  </a:lnTo>
                  <a:lnTo>
                    <a:pt x="146" y="223"/>
                  </a:lnTo>
                  <a:lnTo>
                    <a:pt x="120" y="216"/>
                  </a:lnTo>
                  <a:lnTo>
                    <a:pt x="96" y="208"/>
                  </a:lnTo>
                  <a:lnTo>
                    <a:pt x="75" y="198"/>
                  </a:lnTo>
                  <a:lnTo>
                    <a:pt x="55" y="191"/>
                  </a:lnTo>
                  <a:lnTo>
                    <a:pt x="41" y="179"/>
                  </a:lnTo>
                  <a:lnTo>
                    <a:pt x="26" y="168"/>
                  </a:lnTo>
                  <a:lnTo>
                    <a:pt x="14" y="158"/>
                  </a:lnTo>
                  <a:lnTo>
                    <a:pt x="7" y="145"/>
                  </a:lnTo>
                  <a:lnTo>
                    <a:pt x="1" y="133"/>
                  </a:lnTo>
                  <a:lnTo>
                    <a:pt x="0" y="122"/>
                  </a:lnTo>
                  <a:lnTo>
                    <a:pt x="1" y="110"/>
                  </a:lnTo>
                  <a:lnTo>
                    <a:pt x="7" y="98"/>
                  </a:lnTo>
                  <a:lnTo>
                    <a:pt x="14" y="85"/>
                  </a:lnTo>
                  <a:lnTo>
                    <a:pt x="26" y="75"/>
                  </a:lnTo>
                  <a:lnTo>
                    <a:pt x="41" y="64"/>
                  </a:lnTo>
                  <a:lnTo>
                    <a:pt x="55" y="55"/>
                  </a:lnTo>
                  <a:lnTo>
                    <a:pt x="75" y="45"/>
                  </a:lnTo>
                  <a:lnTo>
                    <a:pt x="96" y="35"/>
                  </a:lnTo>
                  <a:lnTo>
                    <a:pt x="120" y="27"/>
                  </a:lnTo>
                  <a:lnTo>
                    <a:pt x="146" y="22"/>
                  </a:lnTo>
                  <a:lnTo>
                    <a:pt x="173" y="14"/>
                  </a:lnTo>
                  <a:lnTo>
                    <a:pt x="202" y="9"/>
                  </a:lnTo>
                  <a:lnTo>
                    <a:pt x="233" y="6"/>
                  </a:lnTo>
                  <a:lnTo>
                    <a:pt x="267" y="1"/>
                  </a:lnTo>
                  <a:lnTo>
                    <a:pt x="299" y="0"/>
                  </a:lnTo>
                  <a:lnTo>
                    <a:pt x="333" y="0"/>
                  </a:lnTo>
                </a:path>
              </a:pathLst>
            </a:custGeom>
            <a:gradFill rotWithShape="0">
              <a:gsLst>
                <a:gs pos="0">
                  <a:srgbClr val="FFFFFF"/>
                </a:gs>
                <a:gs pos="100000">
                  <a:srgbClr val="676767"/>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21577" name="Freeform 28"/>
            <p:cNvSpPr>
              <a:spLocks/>
            </p:cNvSpPr>
            <p:nvPr/>
          </p:nvSpPr>
          <p:spPr bwMode="gray">
            <a:xfrm>
              <a:off x="3102" y="2647"/>
              <a:ext cx="287" cy="84"/>
            </a:xfrm>
            <a:custGeom>
              <a:avLst/>
              <a:gdLst>
                <a:gd name="T0" fmla="*/ 142 w 322"/>
                <a:gd name="T1" fmla="*/ 0 h 115"/>
                <a:gd name="T2" fmla="*/ 167 w 322"/>
                <a:gd name="T3" fmla="*/ 1 h 115"/>
                <a:gd name="T4" fmla="*/ 187 w 322"/>
                <a:gd name="T5" fmla="*/ 4 h 115"/>
                <a:gd name="T6" fmla="*/ 209 w 322"/>
                <a:gd name="T7" fmla="*/ 7 h 115"/>
                <a:gd name="T8" fmla="*/ 226 w 322"/>
                <a:gd name="T9" fmla="*/ 11 h 115"/>
                <a:gd name="T10" fmla="*/ 240 w 322"/>
                <a:gd name="T11" fmla="*/ 15 h 115"/>
                <a:gd name="T12" fmla="*/ 249 w 322"/>
                <a:gd name="T13" fmla="*/ 21 h 115"/>
                <a:gd name="T14" fmla="*/ 255 w 322"/>
                <a:gd name="T15" fmla="*/ 27 h 115"/>
                <a:gd name="T16" fmla="*/ 255 w 322"/>
                <a:gd name="T17" fmla="*/ 33 h 115"/>
                <a:gd name="T18" fmla="*/ 249 w 322"/>
                <a:gd name="T19" fmla="*/ 39 h 115"/>
                <a:gd name="T20" fmla="*/ 240 w 322"/>
                <a:gd name="T21" fmla="*/ 45 h 115"/>
                <a:gd name="T22" fmla="*/ 226 w 322"/>
                <a:gd name="T23" fmla="*/ 50 h 115"/>
                <a:gd name="T24" fmla="*/ 209 w 322"/>
                <a:gd name="T25" fmla="*/ 53 h 115"/>
                <a:gd name="T26" fmla="*/ 187 w 322"/>
                <a:gd name="T27" fmla="*/ 57 h 115"/>
                <a:gd name="T28" fmla="*/ 167 w 322"/>
                <a:gd name="T29" fmla="*/ 58 h 115"/>
                <a:gd name="T30" fmla="*/ 142 w 322"/>
                <a:gd name="T31" fmla="*/ 61 h 115"/>
                <a:gd name="T32" fmla="*/ 115 w 322"/>
                <a:gd name="T33" fmla="*/ 61 h 115"/>
                <a:gd name="T34" fmla="*/ 91 w 322"/>
                <a:gd name="T35" fmla="*/ 58 h 115"/>
                <a:gd name="T36" fmla="*/ 68 w 322"/>
                <a:gd name="T37" fmla="*/ 57 h 115"/>
                <a:gd name="T38" fmla="*/ 46 w 322"/>
                <a:gd name="T39" fmla="*/ 53 h 115"/>
                <a:gd name="T40" fmla="*/ 29 w 322"/>
                <a:gd name="T41" fmla="*/ 50 h 115"/>
                <a:gd name="T42" fmla="*/ 16 w 322"/>
                <a:gd name="T43" fmla="*/ 45 h 115"/>
                <a:gd name="T44" fmla="*/ 6 w 322"/>
                <a:gd name="T45" fmla="*/ 39 h 115"/>
                <a:gd name="T46" fmla="*/ 2 w 322"/>
                <a:gd name="T47" fmla="*/ 33 h 115"/>
                <a:gd name="T48" fmla="*/ 2 w 322"/>
                <a:gd name="T49" fmla="*/ 27 h 115"/>
                <a:gd name="T50" fmla="*/ 6 w 322"/>
                <a:gd name="T51" fmla="*/ 21 h 115"/>
                <a:gd name="T52" fmla="*/ 16 w 322"/>
                <a:gd name="T53" fmla="*/ 15 h 115"/>
                <a:gd name="T54" fmla="*/ 29 w 322"/>
                <a:gd name="T55" fmla="*/ 11 h 115"/>
                <a:gd name="T56" fmla="*/ 46 w 322"/>
                <a:gd name="T57" fmla="*/ 7 h 115"/>
                <a:gd name="T58" fmla="*/ 68 w 322"/>
                <a:gd name="T59" fmla="*/ 4 h 115"/>
                <a:gd name="T60" fmla="*/ 91 w 322"/>
                <a:gd name="T61" fmla="*/ 1 h 115"/>
                <a:gd name="T62" fmla="*/ 115 w 322"/>
                <a:gd name="T63" fmla="*/ 0 h 1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2" h="115">
                  <a:moveTo>
                    <a:pt x="161" y="0"/>
                  </a:moveTo>
                  <a:lnTo>
                    <a:pt x="178" y="0"/>
                  </a:lnTo>
                  <a:lnTo>
                    <a:pt x="193" y="1"/>
                  </a:lnTo>
                  <a:lnTo>
                    <a:pt x="210" y="1"/>
                  </a:lnTo>
                  <a:lnTo>
                    <a:pt x="223" y="4"/>
                  </a:lnTo>
                  <a:lnTo>
                    <a:pt x="236" y="7"/>
                  </a:lnTo>
                  <a:lnTo>
                    <a:pt x="250" y="8"/>
                  </a:lnTo>
                  <a:lnTo>
                    <a:pt x="263" y="12"/>
                  </a:lnTo>
                  <a:lnTo>
                    <a:pt x="274" y="16"/>
                  </a:lnTo>
                  <a:lnTo>
                    <a:pt x="284" y="21"/>
                  </a:lnTo>
                  <a:lnTo>
                    <a:pt x="294" y="23"/>
                  </a:lnTo>
                  <a:lnTo>
                    <a:pt x="302" y="29"/>
                  </a:lnTo>
                  <a:lnTo>
                    <a:pt x="309" y="34"/>
                  </a:lnTo>
                  <a:lnTo>
                    <a:pt x="313" y="40"/>
                  </a:lnTo>
                  <a:lnTo>
                    <a:pt x="318" y="45"/>
                  </a:lnTo>
                  <a:lnTo>
                    <a:pt x="321" y="51"/>
                  </a:lnTo>
                  <a:lnTo>
                    <a:pt x="321" y="56"/>
                  </a:lnTo>
                  <a:lnTo>
                    <a:pt x="321" y="62"/>
                  </a:lnTo>
                  <a:lnTo>
                    <a:pt x="318" y="67"/>
                  </a:lnTo>
                  <a:lnTo>
                    <a:pt x="313" y="73"/>
                  </a:lnTo>
                  <a:lnTo>
                    <a:pt x="309" y="78"/>
                  </a:lnTo>
                  <a:lnTo>
                    <a:pt x="302" y="84"/>
                  </a:lnTo>
                  <a:lnTo>
                    <a:pt x="294" y="89"/>
                  </a:lnTo>
                  <a:lnTo>
                    <a:pt x="284" y="93"/>
                  </a:lnTo>
                  <a:lnTo>
                    <a:pt x="274" y="96"/>
                  </a:lnTo>
                  <a:lnTo>
                    <a:pt x="263" y="100"/>
                  </a:lnTo>
                  <a:lnTo>
                    <a:pt x="250" y="104"/>
                  </a:lnTo>
                  <a:lnTo>
                    <a:pt x="236" y="107"/>
                  </a:lnTo>
                  <a:lnTo>
                    <a:pt x="223" y="109"/>
                  </a:lnTo>
                  <a:lnTo>
                    <a:pt x="210" y="110"/>
                  </a:lnTo>
                  <a:lnTo>
                    <a:pt x="193" y="113"/>
                  </a:lnTo>
                  <a:lnTo>
                    <a:pt x="178" y="114"/>
                  </a:lnTo>
                  <a:lnTo>
                    <a:pt x="161" y="114"/>
                  </a:lnTo>
                  <a:lnTo>
                    <a:pt x="145" y="114"/>
                  </a:lnTo>
                  <a:lnTo>
                    <a:pt x="129" y="113"/>
                  </a:lnTo>
                  <a:lnTo>
                    <a:pt x="114" y="110"/>
                  </a:lnTo>
                  <a:lnTo>
                    <a:pt x="98" y="109"/>
                  </a:lnTo>
                  <a:lnTo>
                    <a:pt x="85" y="107"/>
                  </a:lnTo>
                  <a:lnTo>
                    <a:pt x="71" y="104"/>
                  </a:lnTo>
                  <a:lnTo>
                    <a:pt x="58" y="100"/>
                  </a:lnTo>
                  <a:lnTo>
                    <a:pt x="49" y="96"/>
                  </a:lnTo>
                  <a:lnTo>
                    <a:pt x="37" y="93"/>
                  </a:lnTo>
                  <a:lnTo>
                    <a:pt x="29" y="89"/>
                  </a:lnTo>
                  <a:lnTo>
                    <a:pt x="20" y="84"/>
                  </a:lnTo>
                  <a:lnTo>
                    <a:pt x="13" y="78"/>
                  </a:lnTo>
                  <a:lnTo>
                    <a:pt x="8" y="73"/>
                  </a:lnTo>
                  <a:lnTo>
                    <a:pt x="4" y="67"/>
                  </a:lnTo>
                  <a:lnTo>
                    <a:pt x="2" y="62"/>
                  </a:lnTo>
                  <a:lnTo>
                    <a:pt x="0" y="56"/>
                  </a:lnTo>
                  <a:lnTo>
                    <a:pt x="2" y="51"/>
                  </a:lnTo>
                  <a:lnTo>
                    <a:pt x="4" y="45"/>
                  </a:lnTo>
                  <a:lnTo>
                    <a:pt x="8" y="40"/>
                  </a:lnTo>
                  <a:lnTo>
                    <a:pt x="13" y="34"/>
                  </a:lnTo>
                  <a:lnTo>
                    <a:pt x="20" y="29"/>
                  </a:lnTo>
                  <a:lnTo>
                    <a:pt x="29" y="23"/>
                  </a:lnTo>
                  <a:lnTo>
                    <a:pt x="37" y="21"/>
                  </a:lnTo>
                  <a:lnTo>
                    <a:pt x="49" y="16"/>
                  </a:lnTo>
                  <a:lnTo>
                    <a:pt x="58" y="12"/>
                  </a:lnTo>
                  <a:lnTo>
                    <a:pt x="71" y="8"/>
                  </a:lnTo>
                  <a:lnTo>
                    <a:pt x="85" y="7"/>
                  </a:lnTo>
                  <a:lnTo>
                    <a:pt x="98" y="4"/>
                  </a:lnTo>
                  <a:lnTo>
                    <a:pt x="114" y="1"/>
                  </a:lnTo>
                  <a:lnTo>
                    <a:pt x="129" y="1"/>
                  </a:lnTo>
                  <a:lnTo>
                    <a:pt x="145" y="0"/>
                  </a:lnTo>
                  <a:lnTo>
                    <a:pt x="161" y="0"/>
                  </a:lnTo>
                </a:path>
              </a:pathLst>
            </a:custGeom>
            <a:gradFill rotWithShape="0">
              <a:gsLst>
                <a:gs pos="0">
                  <a:srgbClr val="FFFFFF"/>
                </a:gs>
                <a:gs pos="100000">
                  <a:srgbClr val="919191"/>
                </a:gs>
              </a:gsLst>
              <a:path path="rect">
                <a:fillToRect l="50000" t="50000" r="50000" b="50000"/>
              </a:path>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21578" name="Freeform 29"/>
            <p:cNvSpPr>
              <a:spLocks/>
            </p:cNvSpPr>
            <p:nvPr/>
          </p:nvSpPr>
          <p:spPr bwMode="gray">
            <a:xfrm>
              <a:off x="3102" y="2647"/>
              <a:ext cx="287" cy="46"/>
            </a:xfrm>
            <a:custGeom>
              <a:avLst/>
              <a:gdLst>
                <a:gd name="T0" fmla="*/ 248 w 322"/>
                <a:gd name="T1" fmla="*/ 31 h 63"/>
                <a:gd name="T2" fmla="*/ 240 w 322"/>
                <a:gd name="T3" fmla="*/ 26 h 63"/>
                <a:gd name="T4" fmla="*/ 229 w 322"/>
                <a:gd name="T5" fmla="*/ 23 h 63"/>
                <a:gd name="T6" fmla="*/ 215 w 322"/>
                <a:gd name="T7" fmla="*/ 20 h 63"/>
                <a:gd name="T8" fmla="*/ 199 w 322"/>
                <a:gd name="T9" fmla="*/ 17 h 63"/>
                <a:gd name="T10" fmla="*/ 180 w 322"/>
                <a:gd name="T11" fmla="*/ 15 h 63"/>
                <a:gd name="T12" fmla="*/ 160 w 322"/>
                <a:gd name="T13" fmla="*/ 12 h 63"/>
                <a:gd name="T14" fmla="*/ 138 w 322"/>
                <a:gd name="T15" fmla="*/ 12 h 63"/>
                <a:gd name="T16" fmla="*/ 117 w 322"/>
                <a:gd name="T17" fmla="*/ 12 h 63"/>
                <a:gd name="T18" fmla="*/ 94 w 322"/>
                <a:gd name="T19" fmla="*/ 12 h 63"/>
                <a:gd name="T20" fmla="*/ 74 w 322"/>
                <a:gd name="T21" fmla="*/ 15 h 63"/>
                <a:gd name="T22" fmla="*/ 55 w 322"/>
                <a:gd name="T23" fmla="*/ 17 h 63"/>
                <a:gd name="T24" fmla="*/ 39 w 322"/>
                <a:gd name="T25" fmla="*/ 20 h 63"/>
                <a:gd name="T26" fmla="*/ 25 w 322"/>
                <a:gd name="T27" fmla="*/ 23 h 63"/>
                <a:gd name="T28" fmla="*/ 14 w 322"/>
                <a:gd name="T29" fmla="*/ 26 h 63"/>
                <a:gd name="T30" fmla="*/ 6 w 322"/>
                <a:gd name="T31" fmla="*/ 31 h 63"/>
                <a:gd name="T32" fmla="*/ 3 w 322"/>
                <a:gd name="T33" fmla="*/ 33 h 63"/>
                <a:gd name="T34" fmla="*/ 0 w 322"/>
                <a:gd name="T35" fmla="*/ 28 h 63"/>
                <a:gd name="T36" fmla="*/ 0 w 322"/>
                <a:gd name="T37" fmla="*/ 25 h 63"/>
                <a:gd name="T38" fmla="*/ 4 w 322"/>
                <a:gd name="T39" fmla="*/ 20 h 63"/>
                <a:gd name="T40" fmla="*/ 15 w 322"/>
                <a:gd name="T41" fmla="*/ 15 h 63"/>
                <a:gd name="T42" fmla="*/ 29 w 322"/>
                <a:gd name="T43" fmla="*/ 9 h 63"/>
                <a:gd name="T44" fmla="*/ 46 w 322"/>
                <a:gd name="T45" fmla="*/ 6 h 63"/>
                <a:gd name="T46" fmla="*/ 68 w 322"/>
                <a:gd name="T47" fmla="*/ 3 h 63"/>
                <a:gd name="T48" fmla="*/ 88 w 322"/>
                <a:gd name="T49" fmla="*/ 1 h 63"/>
                <a:gd name="T50" fmla="*/ 115 w 322"/>
                <a:gd name="T51" fmla="*/ 0 h 63"/>
                <a:gd name="T52" fmla="*/ 142 w 322"/>
                <a:gd name="T53" fmla="*/ 0 h 63"/>
                <a:gd name="T54" fmla="*/ 165 w 322"/>
                <a:gd name="T55" fmla="*/ 1 h 63"/>
                <a:gd name="T56" fmla="*/ 187 w 322"/>
                <a:gd name="T57" fmla="*/ 3 h 63"/>
                <a:gd name="T58" fmla="*/ 208 w 322"/>
                <a:gd name="T59" fmla="*/ 5 h 63"/>
                <a:gd name="T60" fmla="*/ 226 w 322"/>
                <a:gd name="T61" fmla="*/ 9 h 63"/>
                <a:gd name="T62" fmla="*/ 240 w 322"/>
                <a:gd name="T63" fmla="*/ 13 h 63"/>
                <a:gd name="T64" fmla="*/ 249 w 322"/>
                <a:gd name="T65" fmla="*/ 18 h 63"/>
                <a:gd name="T66" fmla="*/ 253 w 322"/>
                <a:gd name="T67" fmla="*/ 25 h 63"/>
                <a:gd name="T68" fmla="*/ 255 w 322"/>
                <a:gd name="T69" fmla="*/ 28 h 63"/>
                <a:gd name="T70" fmla="*/ 252 w 322"/>
                <a:gd name="T71" fmla="*/ 33 h 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2" h="63">
                  <a:moveTo>
                    <a:pt x="317" y="62"/>
                  </a:moveTo>
                  <a:lnTo>
                    <a:pt x="312" y="57"/>
                  </a:lnTo>
                  <a:lnTo>
                    <a:pt x="308" y="53"/>
                  </a:lnTo>
                  <a:lnTo>
                    <a:pt x="302" y="49"/>
                  </a:lnTo>
                  <a:lnTo>
                    <a:pt x="294" y="47"/>
                  </a:lnTo>
                  <a:lnTo>
                    <a:pt x="288" y="42"/>
                  </a:lnTo>
                  <a:lnTo>
                    <a:pt x="280" y="39"/>
                  </a:lnTo>
                  <a:lnTo>
                    <a:pt x="270" y="37"/>
                  </a:lnTo>
                  <a:lnTo>
                    <a:pt x="260" y="32"/>
                  </a:lnTo>
                  <a:lnTo>
                    <a:pt x="250" y="32"/>
                  </a:lnTo>
                  <a:lnTo>
                    <a:pt x="239" y="28"/>
                  </a:lnTo>
                  <a:lnTo>
                    <a:pt x="227" y="27"/>
                  </a:lnTo>
                  <a:lnTo>
                    <a:pt x="214" y="25"/>
                  </a:lnTo>
                  <a:lnTo>
                    <a:pt x="202" y="23"/>
                  </a:lnTo>
                  <a:lnTo>
                    <a:pt x="188" y="22"/>
                  </a:lnTo>
                  <a:lnTo>
                    <a:pt x="174" y="22"/>
                  </a:lnTo>
                  <a:lnTo>
                    <a:pt x="161" y="22"/>
                  </a:lnTo>
                  <a:lnTo>
                    <a:pt x="147" y="22"/>
                  </a:lnTo>
                  <a:lnTo>
                    <a:pt x="133" y="22"/>
                  </a:lnTo>
                  <a:lnTo>
                    <a:pt x="119" y="23"/>
                  </a:lnTo>
                  <a:lnTo>
                    <a:pt x="106" y="25"/>
                  </a:lnTo>
                  <a:lnTo>
                    <a:pt x="93" y="27"/>
                  </a:lnTo>
                  <a:lnTo>
                    <a:pt x="81" y="28"/>
                  </a:lnTo>
                  <a:lnTo>
                    <a:pt x="70" y="32"/>
                  </a:lnTo>
                  <a:lnTo>
                    <a:pt x="60" y="33"/>
                  </a:lnTo>
                  <a:lnTo>
                    <a:pt x="49" y="37"/>
                  </a:lnTo>
                  <a:lnTo>
                    <a:pt x="40" y="39"/>
                  </a:lnTo>
                  <a:lnTo>
                    <a:pt x="31" y="42"/>
                  </a:lnTo>
                  <a:lnTo>
                    <a:pt x="25" y="47"/>
                  </a:lnTo>
                  <a:lnTo>
                    <a:pt x="18" y="49"/>
                  </a:lnTo>
                  <a:lnTo>
                    <a:pt x="12" y="54"/>
                  </a:lnTo>
                  <a:lnTo>
                    <a:pt x="8" y="59"/>
                  </a:lnTo>
                  <a:lnTo>
                    <a:pt x="4" y="62"/>
                  </a:lnTo>
                  <a:lnTo>
                    <a:pt x="3" y="61"/>
                  </a:lnTo>
                  <a:lnTo>
                    <a:pt x="2" y="57"/>
                  </a:lnTo>
                  <a:lnTo>
                    <a:pt x="0" y="54"/>
                  </a:lnTo>
                  <a:lnTo>
                    <a:pt x="0" y="52"/>
                  </a:lnTo>
                  <a:lnTo>
                    <a:pt x="0" y="47"/>
                  </a:lnTo>
                  <a:lnTo>
                    <a:pt x="3" y="40"/>
                  </a:lnTo>
                  <a:lnTo>
                    <a:pt x="6" y="37"/>
                  </a:lnTo>
                  <a:lnTo>
                    <a:pt x="12" y="32"/>
                  </a:lnTo>
                  <a:lnTo>
                    <a:pt x="19" y="27"/>
                  </a:lnTo>
                  <a:lnTo>
                    <a:pt x="27" y="23"/>
                  </a:lnTo>
                  <a:lnTo>
                    <a:pt x="37" y="18"/>
                  </a:lnTo>
                  <a:lnTo>
                    <a:pt x="46" y="15"/>
                  </a:lnTo>
                  <a:lnTo>
                    <a:pt x="58" y="11"/>
                  </a:lnTo>
                  <a:lnTo>
                    <a:pt x="71" y="9"/>
                  </a:lnTo>
                  <a:lnTo>
                    <a:pt x="85" y="6"/>
                  </a:lnTo>
                  <a:lnTo>
                    <a:pt x="98" y="5"/>
                  </a:lnTo>
                  <a:lnTo>
                    <a:pt x="111" y="1"/>
                  </a:lnTo>
                  <a:lnTo>
                    <a:pt x="128" y="1"/>
                  </a:lnTo>
                  <a:lnTo>
                    <a:pt x="145" y="0"/>
                  </a:lnTo>
                  <a:lnTo>
                    <a:pt x="161" y="0"/>
                  </a:lnTo>
                  <a:lnTo>
                    <a:pt x="178" y="0"/>
                  </a:lnTo>
                  <a:lnTo>
                    <a:pt x="192" y="1"/>
                  </a:lnTo>
                  <a:lnTo>
                    <a:pt x="207" y="1"/>
                  </a:lnTo>
                  <a:lnTo>
                    <a:pt x="223" y="3"/>
                  </a:lnTo>
                  <a:lnTo>
                    <a:pt x="236" y="6"/>
                  </a:lnTo>
                  <a:lnTo>
                    <a:pt x="250" y="8"/>
                  </a:lnTo>
                  <a:lnTo>
                    <a:pt x="261" y="10"/>
                  </a:lnTo>
                  <a:lnTo>
                    <a:pt x="274" y="14"/>
                  </a:lnTo>
                  <a:lnTo>
                    <a:pt x="284" y="16"/>
                  </a:lnTo>
                  <a:lnTo>
                    <a:pt x="294" y="22"/>
                  </a:lnTo>
                  <a:lnTo>
                    <a:pt x="302" y="25"/>
                  </a:lnTo>
                  <a:lnTo>
                    <a:pt x="308" y="30"/>
                  </a:lnTo>
                  <a:lnTo>
                    <a:pt x="313" y="34"/>
                  </a:lnTo>
                  <a:lnTo>
                    <a:pt x="317" y="40"/>
                  </a:lnTo>
                  <a:lnTo>
                    <a:pt x="319" y="46"/>
                  </a:lnTo>
                  <a:lnTo>
                    <a:pt x="321" y="52"/>
                  </a:lnTo>
                  <a:lnTo>
                    <a:pt x="321" y="54"/>
                  </a:lnTo>
                  <a:lnTo>
                    <a:pt x="319" y="57"/>
                  </a:lnTo>
                  <a:lnTo>
                    <a:pt x="318" y="61"/>
                  </a:lnTo>
                  <a:lnTo>
                    <a:pt x="317" y="62"/>
                  </a:lnTo>
                </a:path>
              </a:pathLst>
            </a:custGeom>
            <a:gradFill rotWithShape="0">
              <a:gsLst>
                <a:gs pos="0">
                  <a:srgbClr val="919191"/>
                </a:gs>
                <a:gs pos="100000">
                  <a:srgbClr val="FFFFFF"/>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grpSp>
      <p:grpSp>
        <p:nvGrpSpPr>
          <p:cNvPr id="21515" name="Group 30"/>
          <p:cNvGrpSpPr>
            <a:grpSpLocks/>
          </p:cNvGrpSpPr>
          <p:nvPr>
            <p:custDataLst>
              <p:tags r:id="rId3"/>
            </p:custDataLst>
          </p:nvPr>
        </p:nvGrpSpPr>
        <p:grpSpPr bwMode="auto">
          <a:xfrm>
            <a:off x="4519247" y="5227260"/>
            <a:ext cx="643087" cy="446191"/>
            <a:chOff x="2950" y="2599"/>
            <a:chExt cx="594" cy="566"/>
          </a:xfrm>
        </p:grpSpPr>
        <p:sp>
          <p:nvSpPr>
            <p:cNvPr id="21569" name="Freeform 31"/>
            <p:cNvSpPr>
              <a:spLocks/>
            </p:cNvSpPr>
            <p:nvPr/>
          </p:nvSpPr>
          <p:spPr bwMode="gray">
            <a:xfrm>
              <a:off x="3031" y="2688"/>
              <a:ext cx="513" cy="477"/>
            </a:xfrm>
            <a:custGeom>
              <a:avLst/>
              <a:gdLst>
                <a:gd name="T0" fmla="*/ 0 w 575"/>
                <a:gd name="T1" fmla="*/ 0 h 651"/>
                <a:gd name="T2" fmla="*/ 457 w 575"/>
                <a:gd name="T3" fmla="*/ 0 h 651"/>
                <a:gd name="T4" fmla="*/ 457 w 575"/>
                <a:gd name="T5" fmla="*/ 282 h 651"/>
                <a:gd name="T6" fmla="*/ 454 w 575"/>
                <a:gd name="T7" fmla="*/ 290 h 651"/>
                <a:gd name="T8" fmla="*/ 451 w 575"/>
                <a:gd name="T9" fmla="*/ 297 h 651"/>
                <a:gd name="T10" fmla="*/ 443 w 575"/>
                <a:gd name="T11" fmla="*/ 303 h 651"/>
                <a:gd name="T12" fmla="*/ 435 w 575"/>
                <a:gd name="T13" fmla="*/ 308 h 651"/>
                <a:gd name="T14" fmla="*/ 424 w 575"/>
                <a:gd name="T15" fmla="*/ 314 h 651"/>
                <a:gd name="T16" fmla="*/ 410 w 575"/>
                <a:gd name="T17" fmla="*/ 320 h 651"/>
                <a:gd name="T18" fmla="*/ 395 w 575"/>
                <a:gd name="T19" fmla="*/ 325 h 651"/>
                <a:gd name="T20" fmla="*/ 378 w 575"/>
                <a:gd name="T21" fmla="*/ 330 h 651"/>
                <a:gd name="T22" fmla="*/ 360 w 575"/>
                <a:gd name="T23" fmla="*/ 334 h 651"/>
                <a:gd name="T24" fmla="*/ 339 w 575"/>
                <a:gd name="T25" fmla="*/ 338 h 651"/>
                <a:gd name="T26" fmla="*/ 317 w 575"/>
                <a:gd name="T27" fmla="*/ 341 h 651"/>
                <a:gd name="T28" fmla="*/ 294 w 575"/>
                <a:gd name="T29" fmla="*/ 344 h 651"/>
                <a:gd name="T30" fmla="*/ 269 w 575"/>
                <a:gd name="T31" fmla="*/ 346 h 651"/>
                <a:gd name="T32" fmla="*/ 245 w 575"/>
                <a:gd name="T33" fmla="*/ 349 h 651"/>
                <a:gd name="T34" fmla="*/ 218 w 575"/>
                <a:gd name="T35" fmla="*/ 349 h 651"/>
                <a:gd name="T36" fmla="*/ 192 w 575"/>
                <a:gd name="T37" fmla="*/ 349 h 651"/>
                <a:gd name="T38" fmla="*/ 178 w 575"/>
                <a:gd name="T39" fmla="*/ 349 h 651"/>
                <a:gd name="T40" fmla="*/ 164 w 575"/>
                <a:gd name="T41" fmla="*/ 349 h 651"/>
                <a:gd name="T42" fmla="*/ 152 w 575"/>
                <a:gd name="T43" fmla="*/ 349 h 651"/>
                <a:gd name="T44" fmla="*/ 137 w 575"/>
                <a:gd name="T45" fmla="*/ 349 h 651"/>
                <a:gd name="T46" fmla="*/ 126 w 575"/>
                <a:gd name="T47" fmla="*/ 346 h 651"/>
                <a:gd name="T48" fmla="*/ 112 w 575"/>
                <a:gd name="T49" fmla="*/ 346 h 651"/>
                <a:gd name="T50" fmla="*/ 100 w 575"/>
                <a:gd name="T51" fmla="*/ 345 h 651"/>
                <a:gd name="T52" fmla="*/ 87 w 575"/>
                <a:gd name="T53" fmla="*/ 344 h 651"/>
                <a:gd name="T54" fmla="*/ 77 w 575"/>
                <a:gd name="T55" fmla="*/ 342 h 651"/>
                <a:gd name="T56" fmla="*/ 64 w 575"/>
                <a:gd name="T57" fmla="*/ 339 h 651"/>
                <a:gd name="T58" fmla="*/ 54 w 575"/>
                <a:gd name="T59" fmla="*/ 339 h 651"/>
                <a:gd name="T60" fmla="*/ 41 w 575"/>
                <a:gd name="T61" fmla="*/ 336 h 651"/>
                <a:gd name="T62" fmla="*/ 30 w 575"/>
                <a:gd name="T63" fmla="*/ 334 h 651"/>
                <a:gd name="T64" fmla="*/ 21 w 575"/>
                <a:gd name="T65" fmla="*/ 333 h 651"/>
                <a:gd name="T66" fmla="*/ 10 w 575"/>
                <a:gd name="T67" fmla="*/ 330 h 651"/>
                <a:gd name="T68" fmla="*/ 1 w 575"/>
                <a:gd name="T69" fmla="*/ 326 h 651"/>
                <a:gd name="T70" fmla="*/ 0 w 575"/>
                <a:gd name="T71" fmla="*/ 0 h 65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75" h="651">
                  <a:moveTo>
                    <a:pt x="0" y="0"/>
                  </a:moveTo>
                  <a:lnTo>
                    <a:pt x="574" y="0"/>
                  </a:lnTo>
                  <a:lnTo>
                    <a:pt x="574" y="526"/>
                  </a:lnTo>
                  <a:lnTo>
                    <a:pt x="571" y="540"/>
                  </a:lnTo>
                  <a:lnTo>
                    <a:pt x="566" y="553"/>
                  </a:lnTo>
                  <a:lnTo>
                    <a:pt x="557" y="564"/>
                  </a:lnTo>
                  <a:lnTo>
                    <a:pt x="547" y="574"/>
                  </a:lnTo>
                  <a:lnTo>
                    <a:pt x="532" y="584"/>
                  </a:lnTo>
                  <a:lnTo>
                    <a:pt x="515" y="596"/>
                  </a:lnTo>
                  <a:lnTo>
                    <a:pt x="497" y="605"/>
                  </a:lnTo>
                  <a:lnTo>
                    <a:pt x="475" y="614"/>
                  </a:lnTo>
                  <a:lnTo>
                    <a:pt x="452" y="622"/>
                  </a:lnTo>
                  <a:lnTo>
                    <a:pt x="426" y="629"/>
                  </a:lnTo>
                  <a:lnTo>
                    <a:pt x="398" y="635"/>
                  </a:lnTo>
                  <a:lnTo>
                    <a:pt x="370" y="641"/>
                  </a:lnTo>
                  <a:lnTo>
                    <a:pt x="339" y="644"/>
                  </a:lnTo>
                  <a:lnTo>
                    <a:pt x="308" y="649"/>
                  </a:lnTo>
                  <a:lnTo>
                    <a:pt x="274" y="650"/>
                  </a:lnTo>
                  <a:lnTo>
                    <a:pt x="241" y="650"/>
                  </a:lnTo>
                  <a:lnTo>
                    <a:pt x="223" y="650"/>
                  </a:lnTo>
                  <a:lnTo>
                    <a:pt x="206" y="650"/>
                  </a:lnTo>
                  <a:lnTo>
                    <a:pt x="191" y="650"/>
                  </a:lnTo>
                  <a:lnTo>
                    <a:pt x="173" y="649"/>
                  </a:lnTo>
                  <a:lnTo>
                    <a:pt x="158" y="644"/>
                  </a:lnTo>
                  <a:lnTo>
                    <a:pt x="141" y="644"/>
                  </a:lnTo>
                  <a:lnTo>
                    <a:pt x="125" y="643"/>
                  </a:lnTo>
                  <a:lnTo>
                    <a:pt x="109" y="640"/>
                  </a:lnTo>
                  <a:lnTo>
                    <a:pt x="96" y="638"/>
                  </a:lnTo>
                  <a:lnTo>
                    <a:pt x="81" y="632"/>
                  </a:lnTo>
                  <a:lnTo>
                    <a:pt x="67" y="631"/>
                  </a:lnTo>
                  <a:lnTo>
                    <a:pt x="52" y="626"/>
                  </a:lnTo>
                  <a:lnTo>
                    <a:pt x="38" y="622"/>
                  </a:lnTo>
                  <a:lnTo>
                    <a:pt x="26" y="619"/>
                  </a:lnTo>
                  <a:lnTo>
                    <a:pt x="12" y="614"/>
                  </a:lnTo>
                  <a:lnTo>
                    <a:pt x="1" y="608"/>
                  </a:lnTo>
                  <a:lnTo>
                    <a:pt x="0" y="0"/>
                  </a:lnTo>
                </a:path>
              </a:pathLst>
            </a:custGeom>
            <a:gradFill rotWithShape="0">
              <a:gsLst>
                <a:gs pos="0">
                  <a:srgbClr val="FFFFFF"/>
                </a:gs>
                <a:gs pos="100000">
                  <a:srgbClr val="919191"/>
                </a:gs>
              </a:gsLst>
              <a:lin ang="0" scaled="1"/>
            </a:gradFill>
            <a:ln>
              <a:noFill/>
            </a:ln>
            <a:extLst>
              <a:ext uri="{91240B29-F687-4F45-9708-019B960494DF}">
                <a14:hiddenLine xmlns:a14="http://schemas.microsoft.com/office/drawing/2010/main" w="25400" cap="rnd" cmpd="sng">
                  <a:solidFill>
                    <a:srgbClr val="000000"/>
                  </a:solidFill>
                  <a:prstDash val="solid"/>
                  <a:round/>
                  <a:headEnd type="none" w="med" len="med"/>
                  <a:tailEnd type="none" w="med" len="med"/>
                </a14:hiddenLine>
              </a:ext>
            </a:extLst>
          </p:spPr>
          <p:txBody>
            <a:bodyPr/>
            <a:lstStyle/>
            <a:p>
              <a:endParaRPr lang="en-US"/>
            </a:p>
          </p:txBody>
        </p:sp>
        <p:sp>
          <p:nvSpPr>
            <p:cNvPr id="21570" name="Freeform 32"/>
            <p:cNvSpPr>
              <a:spLocks/>
            </p:cNvSpPr>
            <p:nvPr/>
          </p:nvSpPr>
          <p:spPr bwMode="gray">
            <a:xfrm>
              <a:off x="2950" y="2688"/>
              <a:ext cx="155" cy="447"/>
            </a:xfrm>
            <a:custGeom>
              <a:avLst/>
              <a:gdLst>
                <a:gd name="T0" fmla="*/ 258 w 90"/>
                <a:gd name="T1" fmla="*/ 0 h 610"/>
                <a:gd name="T2" fmla="*/ 264 w 90"/>
                <a:gd name="T3" fmla="*/ 327 h 610"/>
                <a:gd name="T4" fmla="*/ 205 w 90"/>
                <a:gd name="T5" fmla="*/ 323 h 610"/>
                <a:gd name="T6" fmla="*/ 152 w 90"/>
                <a:gd name="T7" fmla="*/ 317 h 610"/>
                <a:gd name="T8" fmla="*/ 110 w 90"/>
                <a:gd name="T9" fmla="*/ 312 h 610"/>
                <a:gd name="T10" fmla="*/ 71 w 90"/>
                <a:gd name="T11" fmla="*/ 307 h 610"/>
                <a:gd name="T12" fmla="*/ 38 w 90"/>
                <a:gd name="T13" fmla="*/ 301 h 610"/>
                <a:gd name="T14" fmla="*/ 16 w 90"/>
                <a:gd name="T15" fmla="*/ 296 h 610"/>
                <a:gd name="T16" fmla="*/ 3 w 90"/>
                <a:gd name="T17" fmla="*/ 290 h 610"/>
                <a:gd name="T18" fmla="*/ 0 w 90"/>
                <a:gd name="T19" fmla="*/ 283 h 610"/>
                <a:gd name="T20" fmla="*/ 0 w 90"/>
                <a:gd name="T21" fmla="*/ 0 h 610"/>
                <a:gd name="T22" fmla="*/ 258 w 90"/>
                <a:gd name="T23" fmla="*/ 0 h 6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0" h="610">
                  <a:moveTo>
                    <a:pt x="87" y="0"/>
                  </a:moveTo>
                  <a:lnTo>
                    <a:pt x="89" y="609"/>
                  </a:lnTo>
                  <a:lnTo>
                    <a:pt x="69" y="602"/>
                  </a:lnTo>
                  <a:lnTo>
                    <a:pt x="51" y="591"/>
                  </a:lnTo>
                  <a:lnTo>
                    <a:pt x="37" y="582"/>
                  </a:lnTo>
                  <a:lnTo>
                    <a:pt x="24" y="572"/>
                  </a:lnTo>
                  <a:lnTo>
                    <a:pt x="13" y="561"/>
                  </a:lnTo>
                  <a:lnTo>
                    <a:pt x="5" y="551"/>
                  </a:lnTo>
                  <a:lnTo>
                    <a:pt x="1" y="541"/>
                  </a:lnTo>
                  <a:lnTo>
                    <a:pt x="0" y="527"/>
                  </a:lnTo>
                  <a:lnTo>
                    <a:pt x="0" y="0"/>
                  </a:lnTo>
                  <a:lnTo>
                    <a:pt x="87" y="0"/>
                  </a:lnTo>
                </a:path>
              </a:pathLst>
            </a:custGeom>
            <a:gradFill rotWithShape="0">
              <a:gsLst>
                <a:gs pos="0">
                  <a:srgbClr val="919191"/>
                </a:gs>
                <a:gs pos="100000">
                  <a:srgbClr val="FFFFFF"/>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21571" name="Freeform 33"/>
            <p:cNvSpPr>
              <a:spLocks/>
            </p:cNvSpPr>
            <p:nvPr/>
          </p:nvSpPr>
          <p:spPr bwMode="gray">
            <a:xfrm>
              <a:off x="2950" y="2599"/>
              <a:ext cx="594" cy="179"/>
            </a:xfrm>
            <a:custGeom>
              <a:avLst/>
              <a:gdLst>
                <a:gd name="T0" fmla="*/ 291 w 666"/>
                <a:gd name="T1" fmla="*/ 0 h 244"/>
                <a:gd name="T2" fmla="*/ 342 w 666"/>
                <a:gd name="T3" fmla="*/ 3 h 244"/>
                <a:gd name="T4" fmla="*/ 391 w 666"/>
                <a:gd name="T5" fmla="*/ 7 h 244"/>
                <a:gd name="T6" fmla="*/ 432 w 666"/>
                <a:gd name="T7" fmla="*/ 15 h 244"/>
                <a:gd name="T8" fmla="*/ 467 w 666"/>
                <a:gd name="T9" fmla="*/ 24 h 244"/>
                <a:gd name="T10" fmla="*/ 497 w 666"/>
                <a:gd name="T11" fmla="*/ 34 h 244"/>
                <a:gd name="T12" fmla="*/ 517 w 666"/>
                <a:gd name="T13" fmla="*/ 45 h 244"/>
                <a:gd name="T14" fmla="*/ 527 w 666"/>
                <a:gd name="T15" fmla="*/ 59 h 244"/>
                <a:gd name="T16" fmla="*/ 527 w 666"/>
                <a:gd name="T17" fmla="*/ 72 h 244"/>
                <a:gd name="T18" fmla="*/ 517 w 666"/>
                <a:gd name="T19" fmla="*/ 85 h 244"/>
                <a:gd name="T20" fmla="*/ 497 w 666"/>
                <a:gd name="T21" fmla="*/ 96 h 244"/>
                <a:gd name="T22" fmla="*/ 467 w 666"/>
                <a:gd name="T23" fmla="*/ 106 h 244"/>
                <a:gd name="T24" fmla="*/ 432 w 666"/>
                <a:gd name="T25" fmla="*/ 116 h 244"/>
                <a:gd name="T26" fmla="*/ 391 w 666"/>
                <a:gd name="T27" fmla="*/ 123 h 244"/>
                <a:gd name="T28" fmla="*/ 342 w 666"/>
                <a:gd name="T29" fmla="*/ 128 h 244"/>
                <a:gd name="T30" fmla="*/ 291 w 666"/>
                <a:gd name="T31" fmla="*/ 131 h 244"/>
                <a:gd name="T32" fmla="*/ 238 w 666"/>
                <a:gd name="T33" fmla="*/ 131 h 244"/>
                <a:gd name="T34" fmla="*/ 186 w 666"/>
                <a:gd name="T35" fmla="*/ 128 h 244"/>
                <a:gd name="T36" fmla="*/ 137 w 666"/>
                <a:gd name="T37" fmla="*/ 123 h 244"/>
                <a:gd name="T38" fmla="*/ 95 w 666"/>
                <a:gd name="T39" fmla="*/ 116 h 244"/>
                <a:gd name="T40" fmla="*/ 60 w 666"/>
                <a:gd name="T41" fmla="*/ 106 h 244"/>
                <a:gd name="T42" fmla="*/ 33 w 666"/>
                <a:gd name="T43" fmla="*/ 96 h 244"/>
                <a:gd name="T44" fmla="*/ 11 w 666"/>
                <a:gd name="T45" fmla="*/ 85 h 244"/>
                <a:gd name="T46" fmla="*/ 1 w 666"/>
                <a:gd name="T47" fmla="*/ 72 h 244"/>
                <a:gd name="T48" fmla="*/ 1 w 666"/>
                <a:gd name="T49" fmla="*/ 59 h 244"/>
                <a:gd name="T50" fmla="*/ 11 w 666"/>
                <a:gd name="T51" fmla="*/ 45 h 244"/>
                <a:gd name="T52" fmla="*/ 33 w 666"/>
                <a:gd name="T53" fmla="*/ 34 h 244"/>
                <a:gd name="T54" fmla="*/ 60 w 666"/>
                <a:gd name="T55" fmla="*/ 24 h 244"/>
                <a:gd name="T56" fmla="*/ 95 w 666"/>
                <a:gd name="T57" fmla="*/ 15 h 244"/>
                <a:gd name="T58" fmla="*/ 137 w 666"/>
                <a:gd name="T59" fmla="*/ 7 h 244"/>
                <a:gd name="T60" fmla="*/ 186 w 666"/>
                <a:gd name="T61" fmla="*/ 3 h 244"/>
                <a:gd name="T62" fmla="*/ 238 w 666"/>
                <a:gd name="T63" fmla="*/ 0 h 2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66" h="244">
                  <a:moveTo>
                    <a:pt x="333" y="0"/>
                  </a:moveTo>
                  <a:lnTo>
                    <a:pt x="366" y="0"/>
                  </a:lnTo>
                  <a:lnTo>
                    <a:pt x="399" y="1"/>
                  </a:lnTo>
                  <a:lnTo>
                    <a:pt x="430" y="6"/>
                  </a:lnTo>
                  <a:lnTo>
                    <a:pt x="461" y="9"/>
                  </a:lnTo>
                  <a:lnTo>
                    <a:pt x="491" y="14"/>
                  </a:lnTo>
                  <a:lnTo>
                    <a:pt x="517" y="22"/>
                  </a:lnTo>
                  <a:lnTo>
                    <a:pt x="543" y="27"/>
                  </a:lnTo>
                  <a:lnTo>
                    <a:pt x="568" y="35"/>
                  </a:lnTo>
                  <a:lnTo>
                    <a:pt x="588" y="45"/>
                  </a:lnTo>
                  <a:lnTo>
                    <a:pt x="606" y="55"/>
                  </a:lnTo>
                  <a:lnTo>
                    <a:pt x="624" y="64"/>
                  </a:lnTo>
                  <a:lnTo>
                    <a:pt x="638" y="75"/>
                  </a:lnTo>
                  <a:lnTo>
                    <a:pt x="650" y="85"/>
                  </a:lnTo>
                  <a:lnTo>
                    <a:pt x="657" y="98"/>
                  </a:lnTo>
                  <a:lnTo>
                    <a:pt x="663" y="110"/>
                  </a:lnTo>
                  <a:lnTo>
                    <a:pt x="665" y="122"/>
                  </a:lnTo>
                  <a:lnTo>
                    <a:pt x="663" y="133"/>
                  </a:lnTo>
                  <a:lnTo>
                    <a:pt x="657" y="145"/>
                  </a:lnTo>
                  <a:lnTo>
                    <a:pt x="650" y="158"/>
                  </a:lnTo>
                  <a:lnTo>
                    <a:pt x="638" y="168"/>
                  </a:lnTo>
                  <a:lnTo>
                    <a:pt x="624" y="179"/>
                  </a:lnTo>
                  <a:lnTo>
                    <a:pt x="606" y="191"/>
                  </a:lnTo>
                  <a:lnTo>
                    <a:pt x="588" y="198"/>
                  </a:lnTo>
                  <a:lnTo>
                    <a:pt x="568" y="208"/>
                  </a:lnTo>
                  <a:lnTo>
                    <a:pt x="543" y="216"/>
                  </a:lnTo>
                  <a:lnTo>
                    <a:pt x="517" y="223"/>
                  </a:lnTo>
                  <a:lnTo>
                    <a:pt x="491" y="227"/>
                  </a:lnTo>
                  <a:lnTo>
                    <a:pt x="461" y="233"/>
                  </a:lnTo>
                  <a:lnTo>
                    <a:pt x="430" y="237"/>
                  </a:lnTo>
                  <a:lnTo>
                    <a:pt x="399" y="240"/>
                  </a:lnTo>
                  <a:lnTo>
                    <a:pt x="366" y="243"/>
                  </a:lnTo>
                  <a:lnTo>
                    <a:pt x="333" y="243"/>
                  </a:lnTo>
                  <a:lnTo>
                    <a:pt x="299" y="243"/>
                  </a:lnTo>
                  <a:lnTo>
                    <a:pt x="267" y="240"/>
                  </a:lnTo>
                  <a:lnTo>
                    <a:pt x="233" y="237"/>
                  </a:lnTo>
                  <a:lnTo>
                    <a:pt x="202" y="233"/>
                  </a:lnTo>
                  <a:lnTo>
                    <a:pt x="173" y="227"/>
                  </a:lnTo>
                  <a:lnTo>
                    <a:pt x="146" y="223"/>
                  </a:lnTo>
                  <a:lnTo>
                    <a:pt x="120" y="216"/>
                  </a:lnTo>
                  <a:lnTo>
                    <a:pt x="96" y="208"/>
                  </a:lnTo>
                  <a:lnTo>
                    <a:pt x="75" y="198"/>
                  </a:lnTo>
                  <a:lnTo>
                    <a:pt x="55" y="191"/>
                  </a:lnTo>
                  <a:lnTo>
                    <a:pt x="41" y="179"/>
                  </a:lnTo>
                  <a:lnTo>
                    <a:pt x="26" y="168"/>
                  </a:lnTo>
                  <a:lnTo>
                    <a:pt x="14" y="158"/>
                  </a:lnTo>
                  <a:lnTo>
                    <a:pt x="7" y="145"/>
                  </a:lnTo>
                  <a:lnTo>
                    <a:pt x="1" y="133"/>
                  </a:lnTo>
                  <a:lnTo>
                    <a:pt x="0" y="122"/>
                  </a:lnTo>
                  <a:lnTo>
                    <a:pt x="1" y="110"/>
                  </a:lnTo>
                  <a:lnTo>
                    <a:pt x="7" y="98"/>
                  </a:lnTo>
                  <a:lnTo>
                    <a:pt x="14" y="85"/>
                  </a:lnTo>
                  <a:lnTo>
                    <a:pt x="26" y="75"/>
                  </a:lnTo>
                  <a:lnTo>
                    <a:pt x="41" y="64"/>
                  </a:lnTo>
                  <a:lnTo>
                    <a:pt x="55" y="55"/>
                  </a:lnTo>
                  <a:lnTo>
                    <a:pt x="75" y="45"/>
                  </a:lnTo>
                  <a:lnTo>
                    <a:pt x="96" y="35"/>
                  </a:lnTo>
                  <a:lnTo>
                    <a:pt x="120" y="27"/>
                  </a:lnTo>
                  <a:lnTo>
                    <a:pt x="146" y="22"/>
                  </a:lnTo>
                  <a:lnTo>
                    <a:pt x="173" y="14"/>
                  </a:lnTo>
                  <a:lnTo>
                    <a:pt x="202" y="9"/>
                  </a:lnTo>
                  <a:lnTo>
                    <a:pt x="233" y="6"/>
                  </a:lnTo>
                  <a:lnTo>
                    <a:pt x="267" y="1"/>
                  </a:lnTo>
                  <a:lnTo>
                    <a:pt x="299" y="0"/>
                  </a:lnTo>
                  <a:lnTo>
                    <a:pt x="333" y="0"/>
                  </a:lnTo>
                </a:path>
              </a:pathLst>
            </a:custGeom>
            <a:gradFill rotWithShape="0">
              <a:gsLst>
                <a:gs pos="0">
                  <a:srgbClr val="FFFFFF"/>
                </a:gs>
                <a:gs pos="100000">
                  <a:srgbClr val="676767"/>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21572" name="Freeform 34"/>
            <p:cNvSpPr>
              <a:spLocks/>
            </p:cNvSpPr>
            <p:nvPr/>
          </p:nvSpPr>
          <p:spPr bwMode="gray">
            <a:xfrm>
              <a:off x="3102" y="2647"/>
              <a:ext cx="287" cy="84"/>
            </a:xfrm>
            <a:custGeom>
              <a:avLst/>
              <a:gdLst>
                <a:gd name="T0" fmla="*/ 142 w 322"/>
                <a:gd name="T1" fmla="*/ 0 h 115"/>
                <a:gd name="T2" fmla="*/ 167 w 322"/>
                <a:gd name="T3" fmla="*/ 1 h 115"/>
                <a:gd name="T4" fmla="*/ 187 w 322"/>
                <a:gd name="T5" fmla="*/ 4 h 115"/>
                <a:gd name="T6" fmla="*/ 209 w 322"/>
                <a:gd name="T7" fmla="*/ 7 h 115"/>
                <a:gd name="T8" fmla="*/ 226 w 322"/>
                <a:gd name="T9" fmla="*/ 11 h 115"/>
                <a:gd name="T10" fmla="*/ 240 w 322"/>
                <a:gd name="T11" fmla="*/ 15 h 115"/>
                <a:gd name="T12" fmla="*/ 249 w 322"/>
                <a:gd name="T13" fmla="*/ 21 h 115"/>
                <a:gd name="T14" fmla="*/ 255 w 322"/>
                <a:gd name="T15" fmla="*/ 27 h 115"/>
                <a:gd name="T16" fmla="*/ 255 w 322"/>
                <a:gd name="T17" fmla="*/ 33 h 115"/>
                <a:gd name="T18" fmla="*/ 249 w 322"/>
                <a:gd name="T19" fmla="*/ 39 h 115"/>
                <a:gd name="T20" fmla="*/ 240 w 322"/>
                <a:gd name="T21" fmla="*/ 45 h 115"/>
                <a:gd name="T22" fmla="*/ 226 w 322"/>
                <a:gd name="T23" fmla="*/ 50 h 115"/>
                <a:gd name="T24" fmla="*/ 209 w 322"/>
                <a:gd name="T25" fmla="*/ 53 h 115"/>
                <a:gd name="T26" fmla="*/ 187 w 322"/>
                <a:gd name="T27" fmla="*/ 57 h 115"/>
                <a:gd name="T28" fmla="*/ 167 w 322"/>
                <a:gd name="T29" fmla="*/ 58 h 115"/>
                <a:gd name="T30" fmla="*/ 142 w 322"/>
                <a:gd name="T31" fmla="*/ 61 h 115"/>
                <a:gd name="T32" fmla="*/ 115 w 322"/>
                <a:gd name="T33" fmla="*/ 61 h 115"/>
                <a:gd name="T34" fmla="*/ 91 w 322"/>
                <a:gd name="T35" fmla="*/ 58 h 115"/>
                <a:gd name="T36" fmla="*/ 68 w 322"/>
                <a:gd name="T37" fmla="*/ 57 h 115"/>
                <a:gd name="T38" fmla="*/ 46 w 322"/>
                <a:gd name="T39" fmla="*/ 53 h 115"/>
                <a:gd name="T40" fmla="*/ 29 w 322"/>
                <a:gd name="T41" fmla="*/ 50 h 115"/>
                <a:gd name="T42" fmla="*/ 16 w 322"/>
                <a:gd name="T43" fmla="*/ 45 h 115"/>
                <a:gd name="T44" fmla="*/ 6 w 322"/>
                <a:gd name="T45" fmla="*/ 39 h 115"/>
                <a:gd name="T46" fmla="*/ 2 w 322"/>
                <a:gd name="T47" fmla="*/ 33 h 115"/>
                <a:gd name="T48" fmla="*/ 2 w 322"/>
                <a:gd name="T49" fmla="*/ 27 h 115"/>
                <a:gd name="T50" fmla="*/ 6 w 322"/>
                <a:gd name="T51" fmla="*/ 21 h 115"/>
                <a:gd name="T52" fmla="*/ 16 w 322"/>
                <a:gd name="T53" fmla="*/ 15 h 115"/>
                <a:gd name="T54" fmla="*/ 29 w 322"/>
                <a:gd name="T55" fmla="*/ 11 h 115"/>
                <a:gd name="T56" fmla="*/ 46 w 322"/>
                <a:gd name="T57" fmla="*/ 7 h 115"/>
                <a:gd name="T58" fmla="*/ 68 w 322"/>
                <a:gd name="T59" fmla="*/ 4 h 115"/>
                <a:gd name="T60" fmla="*/ 91 w 322"/>
                <a:gd name="T61" fmla="*/ 1 h 115"/>
                <a:gd name="T62" fmla="*/ 115 w 322"/>
                <a:gd name="T63" fmla="*/ 0 h 1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2" h="115">
                  <a:moveTo>
                    <a:pt x="161" y="0"/>
                  </a:moveTo>
                  <a:lnTo>
                    <a:pt x="178" y="0"/>
                  </a:lnTo>
                  <a:lnTo>
                    <a:pt x="193" y="1"/>
                  </a:lnTo>
                  <a:lnTo>
                    <a:pt x="210" y="1"/>
                  </a:lnTo>
                  <a:lnTo>
                    <a:pt x="223" y="4"/>
                  </a:lnTo>
                  <a:lnTo>
                    <a:pt x="236" y="7"/>
                  </a:lnTo>
                  <a:lnTo>
                    <a:pt x="250" y="8"/>
                  </a:lnTo>
                  <a:lnTo>
                    <a:pt x="263" y="12"/>
                  </a:lnTo>
                  <a:lnTo>
                    <a:pt x="274" y="16"/>
                  </a:lnTo>
                  <a:lnTo>
                    <a:pt x="284" y="21"/>
                  </a:lnTo>
                  <a:lnTo>
                    <a:pt x="294" y="23"/>
                  </a:lnTo>
                  <a:lnTo>
                    <a:pt x="302" y="29"/>
                  </a:lnTo>
                  <a:lnTo>
                    <a:pt x="309" y="34"/>
                  </a:lnTo>
                  <a:lnTo>
                    <a:pt x="313" y="40"/>
                  </a:lnTo>
                  <a:lnTo>
                    <a:pt x="318" y="45"/>
                  </a:lnTo>
                  <a:lnTo>
                    <a:pt x="321" y="51"/>
                  </a:lnTo>
                  <a:lnTo>
                    <a:pt x="321" y="56"/>
                  </a:lnTo>
                  <a:lnTo>
                    <a:pt x="321" y="62"/>
                  </a:lnTo>
                  <a:lnTo>
                    <a:pt x="318" y="67"/>
                  </a:lnTo>
                  <a:lnTo>
                    <a:pt x="313" y="73"/>
                  </a:lnTo>
                  <a:lnTo>
                    <a:pt x="309" y="78"/>
                  </a:lnTo>
                  <a:lnTo>
                    <a:pt x="302" y="84"/>
                  </a:lnTo>
                  <a:lnTo>
                    <a:pt x="294" y="89"/>
                  </a:lnTo>
                  <a:lnTo>
                    <a:pt x="284" y="93"/>
                  </a:lnTo>
                  <a:lnTo>
                    <a:pt x="274" y="96"/>
                  </a:lnTo>
                  <a:lnTo>
                    <a:pt x="263" y="100"/>
                  </a:lnTo>
                  <a:lnTo>
                    <a:pt x="250" y="104"/>
                  </a:lnTo>
                  <a:lnTo>
                    <a:pt x="236" y="107"/>
                  </a:lnTo>
                  <a:lnTo>
                    <a:pt x="223" y="109"/>
                  </a:lnTo>
                  <a:lnTo>
                    <a:pt x="210" y="110"/>
                  </a:lnTo>
                  <a:lnTo>
                    <a:pt x="193" y="113"/>
                  </a:lnTo>
                  <a:lnTo>
                    <a:pt x="178" y="114"/>
                  </a:lnTo>
                  <a:lnTo>
                    <a:pt x="161" y="114"/>
                  </a:lnTo>
                  <a:lnTo>
                    <a:pt x="145" y="114"/>
                  </a:lnTo>
                  <a:lnTo>
                    <a:pt x="129" y="113"/>
                  </a:lnTo>
                  <a:lnTo>
                    <a:pt x="114" y="110"/>
                  </a:lnTo>
                  <a:lnTo>
                    <a:pt x="98" y="109"/>
                  </a:lnTo>
                  <a:lnTo>
                    <a:pt x="85" y="107"/>
                  </a:lnTo>
                  <a:lnTo>
                    <a:pt x="71" y="104"/>
                  </a:lnTo>
                  <a:lnTo>
                    <a:pt x="58" y="100"/>
                  </a:lnTo>
                  <a:lnTo>
                    <a:pt x="49" y="96"/>
                  </a:lnTo>
                  <a:lnTo>
                    <a:pt x="37" y="93"/>
                  </a:lnTo>
                  <a:lnTo>
                    <a:pt x="29" y="89"/>
                  </a:lnTo>
                  <a:lnTo>
                    <a:pt x="20" y="84"/>
                  </a:lnTo>
                  <a:lnTo>
                    <a:pt x="13" y="78"/>
                  </a:lnTo>
                  <a:lnTo>
                    <a:pt x="8" y="73"/>
                  </a:lnTo>
                  <a:lnTo>
                    <a:pt x="4" y="67"/>
                  </a:lnTo>
                  <a:lnTo>
                    <a:pt x="2" y="62"/>
                  </a:lnTo>
                  <a:lnTo>
                    <a:pt x="0" y="56"/>
                  </a:lnTo>
                  <a:lnTo>
                    <a:pt x="2" y="51"/>
                  </a:lnTo>
                  <a:lnTo>
                    <a:pt x="4" y="45"/>
                  </a:lnTo>
                  <a:lnTo>
                    <a:pt x="8" y="40"/>
                  </a:lnTo>
                  <a:lnTo>
                    <a:pt x="13" y="34"/>
                  </a:lnTo>
                  <a:lnTo>
                    <a:pt x="20" y="29"/>
                  </a:lnTo>
                  <a:lnTo>
                    <a:pt x="29" y="23"/>
                  </a:lnTo>
                  <a:lnTo>
                    <a:pt x="37" y="21"/>
                  </a:lnTo>
                  <a:lnTo>
                    <a:pt x="49" y="16"/>
                  </a:lnTo>
                  <a:lnTo>
                    <a:pt x="58" y="12"/>
                  </a:lnTo>
                  <a:lnTo>
                    <a:pt x="71" y="8"/>
                  </a:lnTo>
                  <a:lnTo>
                    <a:pt x="85" y="7"/>
                  </a:lnTo>
                  <a:lnTo>
                    <a:pt x="98" y="4"/>
                  </a:lnTo>
                  <a:lnTo>
                    <a:pt x="114" y="1"/>
                  </a:lnTo>
                  <a:lnTo>
                    <a:pt x="129" y="1"/>
                  </a:lnTo>
                  <a:lnTo>
                    <a:pt x="145" y="0"/>
                  </a:lnTo>
                  <a:lnTo>
                    <a:pt x="161" y="0"/>
                  </a:lnTo>
                </a:path>
              </a:pathLst>
            </a:custGeom>
            <a:gradFill rotWithShape="0">
              <a:gsLst>
                <a:gs pos="0">
                  <a:srgbClr val="FFFFFF"/>
                </a:gs>
                <a:gs pos="100000">
                  <a:srgbClr val="919191"/>
                </a:gs>
              </a:gsLst>
              <a:path path="rect">
                <a:fillToRect l="50000" t="50000" r="50000" b="50000"/>
              </a:path>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21573" name="Freeform 35"/>
            <p:cNvSpPr>
              <a:spLocks/>
            </p:cNvSpPr>
            <p:nvPr/>
          </p:nvSpPr>
          <p:spPr bwMode="gray">
            <a:xfrm>
              <a:off x="3102" y="2647"/>
              <a:ext cx="287" cy="46"/>
            </a:xfrm>
            <a:custGeom>
              <a:avLst/>
              <a:gdLst>
                <a:gd name="T0" fmla="*/ 248 w 322"/>
                <a:gd name="T1" fmla="*/ 31 h 63"/>
                <a:gd name="T2" fmla="*/ 240 w 322"/>
                <a:gd name="T3" fmla="*/ 26 h 63"/>
                <a:gd name="T4" fmla="*/ 229 w 322"/>
                <a:gd name="T5" fmla="*/ 23 h 63"/>
                <a:gd name="T6" fmla="*/ 215 w 322"/>
                <a:gd name="T7" fmla="*/ 20 h 63"/>
                <a:gd name="T8" fmla="*/ 199 w 322"/>
                <a:gd name="T9" fmla="*/ 17 h 63"/>
                <a:gd name="T10" fmla="*/ 180 w 322"/>
                <a:gd name="T11" fmla="*/ 15 h 63"/>
                <a:gd name="T12" fmla="*/ 160 w 322"/>
                <a:gd name="T13" fmla="*/ 12 h 63"/>
                <a:gd name="T14" fmla="*/ 138 w 322"/>
                <a:gd name="T15" fmla="*/ 12 h 63"/>
                <a:gd name="T16" fmla="*/ 117 w 322"/>
                <a:gd name="T17" fmla="*/ 12 h 63"/>
                <a:gd name="T18" fmla="*/ 94 w 322"/>
                <a:gd name="T19" fmla="*/ 12 h 63"/>
                <a:gd name="T20" fmla="*/ 74 w 322"/>
                <a:gd name="T21" fmla="*/ 15 h 63"/>
                <a:gd name="T22" fmla="*/ 55 w 322"/>
                <a:gd name="T23" fmla="*/ 17 h 63"/>
                <a:gd name="T24" fmla="*/ 39 w 322"/>
                <a:gd name="T25" fmla="*/ 20 h 63"/>
                <a:gd name="T26" fmla="*/ 25 w 322"/>
                <a:gd name="T27" fmla="*/ 23 h 63"/>
                <a:gd name="T28" fmla="*/ 14 w 322"/>
                <a:gd name="T29" fmla="*/ 26 h 63"/>
                <a:gd name="T30" fmla="*/ 6 w 322"/>
                <a:gd name="T31" fmla="*/ 31 h 63"/>
                <a:gd name="T32" fmla="*/ 3 w 322"/>
                <a:gd name="T33" fmla="*/ 33 h 63"/>
                <a:gd name="T34" fmla="*/ 0 w 322"/>
                <a:gd name="T35" fmla="*/ 28 h 63"/>
                <a:gd name="T36" fmla="*/ 0 w 322"/>
                <a:gd name="T37" fmla="*/ 25 h 63"/>
                <a:gd name="T38" fmla="*/ 4 w 322"/>
                <a:gd name="T39" fmla="*/ 20 h 63"/>
                <a:gd name="T40" fmla="*/ 15 w 322"/>
                <a:gd name="T41" fmla="*/ 15 h 63"/>
                <a:gd name="T42" fmla="*/ 29 w 322"/>
                <a:gd name="T43" fmla="*/ 9 h 63"/>
                <a:gd name="T44" fmla="*/ 46 w 322"/>
                <a:gd name="T45" fmla="*/ 6 h 63"/>
                <a:gd name="T46" fmla="*/ 68 w 322"/>
                <a:gd name="T47" fmla="*/ 3 h 63"/>
                <a:gd name="T48" fmla="*/ 88 w 322"/>
                <a:gd name="T49" fmla="*/ 1 h 63"/>
                <a:gd name="T50" fmla="*/ 115 w 322"/>
                <a:gd name="T51" fmla="*/ 0 h 63"/>
                <a:gd name="T52" fmla="*/ 142 w 322"/>
                <a:gd name="T53" fmla="*/ 0 h 63"/>
                <a:gd name="T54" fmla="*/ 165 w 322"/>
                <a:gd name="T55" fmla="*/ 1 h 63"/>
                <a:gd name="T56" fmla="*/ 187 w 322"/>
                <a:gd name="T57" fmla="*/ 3 h 63"/>
                <a:gd name="T58" fmla="*/ 208 w 322"/>
                <a:gd name="T59" fmla="*/ 5 h 63"/>
                <a:gd name="T60" fmla="*/ 226 w 322"/>
                <a:gd name="T61" fmla="*/ 9 h 63"/>
                <a:gd name="T62" fmla="*/ 240 w 322"/>
                <a:gd name="T63" fmla="*/ 13 h 63"/>
                <a:gd name="T64" fmla="*/ 249 w 322"/>
                <a:gd name="T65" fmla="*/ 18 h 63"/>
                <a:gd name="T66" fmla="*/ 253 w 322"/>
                <a:gd name="T67" fmla="*/ 25 h 63"/>
                <a:gd name="T68" fmla="*/ 255 w 322"/>
                <a:gd name="T69" fmla="*/ 28 h 63"/>
                <a:gd name="T70" fmla="*/ 252 w 322"/>
                <a:gd name="T71" fmla="*/ 33 h 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2" h="63">
                  <a:moveTo>
                    <a:pt x="317" y="62"/>
                  </a:moveTo>
                  <a:lnTo>
                    <a:pt x="312" y="57"/>
                  </a:lnTo>
                  <a:lnTo>
                    <a:pt x="308" y="53"/>
                  </a:lnTo>
                  <a:lnTo>
                    <a:pt x="302" y="49"/>
                  </a:lnTo>
                  <a:lnTo>
                    <a:pt x="294" y="47"/>
                  </a:lnTo>
                  <a:lnTo>
                    <a:pt x="288" y="42"/>
                  </a:lnTo>
                  <a:lnTo>
                    <a:pt x="280" y="39"/>
                  </a:lnTo>
                  <a:lnTo>
                    <a:pt x="270" y="37"/>
                  </a:lnTo>
                  <a:lnTo>
                    <a:pt x="260" y="32"/>
                  </a:lnTo>
                  <a:lnTo>
                    <a:pt x="250" y="32"/>
                  </a:lnTo>
                  <a:lnTo>
                    <a:pt x="239" y="28"/>
                  </a:lnTo>
                  <a:lnTo>
                    <a:pt x="227" y="27"/>
                  </a:lnTo>
                  <a:lnTo>
                    <a:pt x="214" y="25"/>
                  </a:lnTo>
                  <a:lnTo>
                    <a:pt x="202" y="23"/>
                  </a:lnTo>
                  <a:lnTo>
                    <a:pt x="188" y="22"/>
                  </a:lnTo>
                  <a:lnTo>
                    <a:pt x="174" y="22"/>
                  </a:lnTo>
                  <a:lnTo>
                    <a:pt x="161" y="22"/>
                  </a:lnTo>
                  <a:lnTo>
                    <a:pt x="147" y="22"/>
                  </a:lnTo>
                  <a:lnTo>
                    <a:pt x="133" y="22"/>
                  </a:lnTo>
                  <a:lnTo>
                    <a:pt x="119" y="23"/>
                  </a:lnTo>
                  <a:lnTo>
                    <a:pt x="106" y="25"/>
                  </a:lnTo>
                  <a:lnTo>
                    <a:pt x="93" y="27"/>
                  </a:lnTo>
                  <a:lnTo>
                    <a:pt x="81" y="28"/>
                  </a:lnTo>
                  <a:lnTo>
                    <a:pt x="70" y="32"/>
                  </a:lnTo>
                  <a:lnTo>
                    <a:pt x="60" y="33"/>
                  </a:lnTo>
                  <a:lnTo>
                    <a:pt x="49" y="37"/>
                  </a:lnTo>
                  <a:lnTo>
                    <a:pt x="40" y="39"/>
                  </a:lnTo>
                  <a:lnTo>
                    <a:pt x="31" y="42"/>
                  </a:lnTo>
                  <a:lnTo>
                    <a:pt x="25" y="47"/>
                  </a:lnTo>
                  <a:lnTo>
                    <a:pt x="18" y="49"/>
                  </a:lnTo>
                  <a:lnTo>
                    <a:pt x="12" y="54"/>
                  </a:lnTo>
                  <a:lnTo>
                    <a:pt x="8" y="59"/>
                  </a:lnTo>
                  <a:lnTo>
                    <a:pt x="4" y="62"/>
                  </a:lnTo>
                  <a:lnTo>
                    <a:pt x="3" y="61"/>
                  </a:lnTo>
                  <a:lnTo>
                    <a:pt x="2" y="57"/>
                  </a:lnTo>
                  <a:lnTo>
                    <a:pt x="0" y="54"/>
                  </a:lnTo>
                  <a:lnTo>
                    <a:pt x="0" y="52"/>
                  </a:lnTo>
                  <a:lnTo>
                    <a:pt x="0" y="47"/>
                  </a:lnTo>
                  <a:lnTo>
                    <a:pt x="3" y="40"/>
                  </a:lnTo>
                  <a:lnTo>
                    <a:pt x="6" y="37"/>
                  </a:lnTo>
                  <a:lnTo>
                    <a:pt x="12" y="32"/>
                  </a:lnTo>
                  <a:lnTo>
                    <a:pt x="19" y="27"/>
                  </a:lnTo>
                  <a:lnTo>
                    <a:pt x="27" y="23"/>
                  </a:lnTo>
                  <a:lnTo>
                    <a:pt x="37" y="18"/>
                  </a:lnTo>
                  <a:lnTo>
                    <a:pt x="46" y="15"/>
                  </a:lnTo>
                  <a:lnTo>
                    <a:pt x="58" y="11"/>
                  </a:lnTo>
                  <a:lnTo>
                    <a:pt x="71" y="9"/>
                  </a:lnTo>
                  <a:lnTo>
                    <a:pt x="85" y="6"/>
                  </a:lnTo>
                  <a:lnTo>
                    <a:pt x="98" y="5"/>
                  </a:lnTo>
                  <a:lnTo>
                    <a:pt x="111" y="1"/>
                  </a:lnTo>
                  <a:lnTo>
                    <a:pt x="128" y="1"/>
                  </a:lnTo>
                  <a:lnTo>
                    <a:pt x="145" y="0"/>
                  </a:lnTo>
                  <a:lnTo>
                    <a:pt x="161" y="0"/>
                  </a:lnTo>
                  <a:lnTo>
                    <a:pt x="178" y="0"/>
                  </a:lnTo>
                  <a:lnTo>
                    <a:pt x="192" y="1"/>
                  </a:lnTo>
                  <a:lnTo>
                    <a:pt x="207" y="1"/>
                  </a:lnTo>
                  <a:lnTo>
                    <a:pt x="223" y="3"/>
                  </a:lnTo>
                  <a:lnTo>
                    <a:pt x="236" y="6"/>
                  </a:lnTo>
                  <a:lnTo>
                    <a:pt x="250" y="8"/>
                  </a:lnTo>
                  <a:lnTo>
                    <a:pt x="261" y="10"/>
                  </a:lnTo>
                  <a:lnTo>
                    <a:pt x="274" y="14"/>
                  </a:lnTo>
                  <a:lnTo>
                    <a:pt x="284" y="16"/>
                  </a:lnTo>
                  <a:lnTo>
                    <a:pt x="294" y="22"/>
                  </a:lnTo>
                  <a:lnTo>
                    <a:pt x="302" y="25"/>
                  </a:lnTo>
                  <a:lnTo>
                    <a:pt x="308" y="30"/>
                  </a:lnTo>
                  <a:lnTo>
                    <a:pt x="313" y="34"/>
                  </a:lnTo>
                  <a:lnTo>
                    <a:pt x="317" y="40"/>
                  </a:lnTo>
                  <a:lnTo>
                    <a:pt x="319" y="46"/>
                  </a:lnTo>
                  <a:lnTo>
                    <a:pt x="321" y="52"/>
                  </a:lnTo>
                  <a:lnTo>
                    <a:pt x="321" y="54"/>
                  </a:lnTo>
                  <a:lnTo>
                    <a:pt x="319" y="57"/>
                  </a:lnTo>
                  <a:lnTo>
                    <a:pt x="318" y="61"/>
                  </a:lnTo>
                  <a:lnTo>
                    <a:pt x="317" y="62"/>
                  </a:lnTo>
                </a:path>
              </a:pathLst>
            </a:custGeom>
            <a:gradFill rotWithShape="0">
              <a:gsLst>
                <a:gs pos="0">
                  <a:srgbClr val="919191"/>
                </a:gs>
                <a:gs pos="100000">
                  <a:srgbClr val="FFFFFF"/>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grpSp>
      <p:grpSp>
        <p:nvGrpSpPr>
          <p:cNvPr id="21516" name="Group 36"/>
          <p:cNvGrpSpPr>
            <a:grpSpLocks/>
          </p:cNvGrpSpPr>
          <p:nvPr>
            <p:custDataLst>
              <p:tags r:id="rId4"/>
            </p:custDataLst>
          </p:nvPr>
        </p:nvGrpSpPr>
        <p:grpSpPr bwMode="auto">
          <a:xfrm>
            <a:off x="3671325" y="5251079"/>
            <a:ext cx="643087" cy="446190"/>
            <a:chOff x="2950" y="2599"/>
            <a:chExt cx="594" cy="566"/>
          </a:xfrm>
        </p:grpSpPr>
        <p:sp>
          <p:nvSpPr>
            <p:cNvPr id="21564" name="Freeform 37"/>
            <p:cNvSpPr>
              <a:spLocks/>
            </p:cNvSpPr>
            <p:nvPr/>
          </p:nvSpPr>
          <p:spPr bwMode="gray">
            <a:xfrm>
              <a:off x="3031" y="2688"/>
              <a:ext cx="513" cy="477"/>
            </a:xfrm>
            <a:custGeom>
              <a:avLst/>
              <a:gdLst>
                <a:gd name="T0" fmla="*/ 0 w 575"/>
                <a:gd name="T1" fmla="*/ 0 h 651"/>
                <a:gd name="T2" fmla="*/ 457 w 575"/>
                <a:gd name="T3" fmla="*/ 0 h 651"/>
                <a:gd name="T4" fmla="*/ 457 w 575"/>
                <a:gd name="T5" fmla="*/ 282 h 651"/>
                <a:gd name="T6" fmla="*/ 454 w 575"/>
                <a:gd name="T7" fmla="*/ 290 h 651"/>
                <a:gd name="T8" fmla="*/ 451 w 575"/>
                <a:gd name="T9" fmla="*/ 297 h 651"/>
                <a:gd name="T10" fmla="*/ 443 w 575"/>
                <a:gd name="T11" fmla="*/ 303 h 651"/>
                <a:gd name="T12" fmla="*/ 435 w 575"/>
                <a:gd name="T13" fmla="*/ 308 h 651"/>
                <a:gd name="T14" fmla="*/ 424 w 575"/>
                <a:gd name="T15" fmla="*/ 314 h 651"/>
                <a:gd name="T16" fmla="*/ 410 w 575"/>
                <a:gd name="T17" fmla="*/ 320 h 651"/>
                <a:gd name="T18" fmla="*/ 395 w 575"/>
                <a:gd name="T19" fmla="*/ 325 h 651"/>
                <a:gd name="T20" fmla="*/ 378 w 575"/>
                <a:gd name="T21" fmla="*/ 330 h 651"/>
                <a:gd name="T22" fmla="*/ 360 w 575"/>
                <a:gd name="T23" fmla="*/ 334 h 651"/>
                <a:gd name="T24" fmla="*/ 339 w 575"/>
                <a:gd name="T25" fmla="*/ 338 h 651"/>
                <a:gd name="T26" fmla="*/ 317 w 575"/>
                <a:gd name="T27" fmla="*/ 341 h 651"/>
                <a:gd name="T28" fmla="*/ 294 w 575"/>
                <a:gd name="T29" fmla="*/ 344 h 651"/>
                <a:gd name="T30" fmla="*/ 269 w 575"/>
                <a:gd name="T31" fmla="*/ 346 h 651"/>
                <a:gd name="T32" fmla="*/ 245 w 575"/>
                <a:gd name="T33" fmla="*/ 349 h 651"/>
                <a:gd name="T34" fmla="*/ 218 w 575"/>
                <a:gd name="T35" fmla="*/ 349 h 651"/>
                <a:gd name="T36" fmla="*/ 192 w 575"/>
                <a:gd name="T37" fmla="*/ 349 h 651"/>
                <a:gd name="T38" fmla="*/ 178 w 575"/>
                <a:gd name="T39" fmla="*/ 349 h 651"/>
                <a:gd name="T40" fmla="*/ 164 w 575"/>
                <a:gd name="T41" fmla="*/ 349 h 651"/>
                <a:gd name="T42" fmla="*/ 152 w 575"/>
                <a:gd name="T43" fmla="*/ 349 h 651"/>
                <a:gd name="T44" fmla="*/ 137 w 575"/>
                <a:gd name="T45" fmla="*/ 349 h 651"/>
                <a:gd name="T46" fmla="*/ 126 w 575"/>
                <a:gd name="T47" fmla="*/ 346 h 651"/>
                <a:gd name="T48" fmla="*/ 112 w 575"/>
                <a:gd name="T49" fmla="*/ 346 h 651"/>
                <a:gd name="T50" fmla="*/ 100 w 575"/>
                <a:gd name="T51" fmla="*/ 345 h 651"/>
                <a:gd name="T52" fmla="*/ 87 w 575"/>
                <a:gd name="T53" fmla="*/ 344 h 651"/>
                <a:gd name="T54" fmla="*/ 77 w 575"/>
                <a:gd name="T55" fmla="*/ 342 h 651"/>
                <a:gd name="T56" fmla="*/ 64 w 575"/>
                <a:gd name="T57" fmla="*/ 339 h 651"/>
                <a:gd name="T58" fmla="*/ 54 w 575"/>
                <a:gd name="T59" fmla="*/ 339 h 651"/>
                <a:gd name="T60" fmla="*/ 41 w 575"/>
                <a:gd name="T61" fmla="*/ 336 h 651"/>
                <a:gd name="T62" fmla="*/ 30 w 575"/>
                <a:gd name="T63" fmla="*/ 334 h 651"/>
                <a:gd name="T64" fmla="*/ 21 w 575"/>
                <a:gd name="T65" fmla="*/ 333 h 651"/>
                <a:gd name="T66" fmla="*/ 10 w 575"/>
                <a:gd name="T67" fmla="*/ 330 h 651"/>
                <a:gd name="T68" fmla="*/ 1 w 575"/>
                <a:gd name="T69" fmla="*/ 326 h 651"/>
                <a:gd name="T70" fmla="*/ 0 w 575"/>
                <a:gd name="T71" fmla="*/ 0 h 65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75" h="651">
                  <a:moveTo>
                    <a:pt x="0" y="0"/>
                  </a:moveTo>
                  <a:lnTo>
                    <a:pt x="574" y="0"/>
                  </a:lnTo>
                  <a:lnTo>
                    <a:pt x="574" y="526"/>
                  </a:lnTo>
                  <a:lnTo>
                    <a:pt x="571" y="540"/>
                  </a:lnTo>
                  <a:lnTo>
                    <a:pt x="566" y="553"/>
                  </a:lnTo>
                  <a:lnTo>
                    <a:pt x="557" y="564"/>
                  </a:lnTo>
                  <a:lnTo>
                    <a:pt x="547" y="574"/>
                  </a:lnTo>
                  <a:lnTo>
                    <a:pt x="532" y="584"/>
                  </a:lnTo>
                  <a:lnTo>
                    <a:pt x="515" y="596"/>
                  </a:lnTo>
                  <a:lnTo>
                    <a:pt x="497" y="605"/>
                  </a:lnTo>
                  <a:lnTo>
                    <a:pt x="475" y="614"/>
                  </a:lnTo>
                  <a:lnTo>
                    <a:pt x="452" y="622"/>
                  </a:lnTo>
                  <a:lnTo>
                    <a:pt x="426" y="629"/>
                  </a:lnTo>
                  <a:lnTo>
                    <a:pt x="398" y="635"/>
                  </a:lnTo>
                  <a:lnTo>
                    <a:pt x="370" y="641"/>
                  </a:lnTo>
                  <a:lnTo>
                    <a:pt x="339" y="644"/>
                  </a:lnTo>
                  <a:lnTo>
                    <a:pt x="308" y="649"/>
                  </a:lnTo>
                  <a:lnTo>
                    <a:pt x="274" y="650"/>
                  </a:lnTo>
                  <a:lnTo>
                    <a:pt x="241" y="650"/>
                  </a:lnTo>
                  <a:lnTo>
                    <a:pt x="223" y="650"/>
                  </a:lnTo>
                  <a:lnTo>
                    <a:pt x="206" y="650"/>
                  </a:lnTo>
                  <a:lnTo>
                    <a:pt x="191" y="650"/>
                  </a:lnTo>
                  <a:lnTo>
                    <a:pt x="173" y="649"/>
                  </a:lnTo>
                  <a:lnTo>
                    <a:pt x="158" y="644"/>
                  </a:lnTo>
                  <a:lnTo>
                    <a:pt x="141" y="644"/>
                  </a:lnTo>
                  <a:lnTo>
                    <a:pt x="125" y="643"/>
                  </a:lnTo>
                  <a:lnTo>
                    <a:pt x="109" y="640"/>
                  </a:lnTo>
                  <a:lnTo>
                    <a:pt x="96" y="638"/>
                  </a:lnTo>
                  <a:lnTo>
                    <a:pt x="81" y="632"/>
                  </a:lnTo>
                  <a:lnTo>
                    <a:pt x="67" y="631"/>
                  </a:lnTo>
                  <a:lnTo>
                    <a:pt x="52" y="626"/>
                  </a:lnTo>
                  <a:lnTo>
                    <a:pt x="38" y="622"/>
                  </a:lnTo>
                  <a:lnTo>
                    <a:pt x="26" y="619"/>
                  </a:lnTo>
                  <a:lnTo>
                    <a:pt x="12" y="614"/>
                  </a:lnTo>
                  <a:lnTo>
                    <a:pt x="1" y="608"/>
                  </a:lnTo>
                  <a:lnTo>
                    <a:pt x="0" y="0"/>
                  </a:lnTo>
                </a:path>
              </a:pathLst>
            </a:custGeom>
            <a:gradFill rotWithShape="0">
              <a:gsLst>
                <a:gs pos="0">
                  <a:srgbClr val="FFFFFF"/>
                </a:gs>
                <a:gs pos="100000">
                  <a:srgbClr val="919191"/>
                </a:gs>
              </a:gsLst>
              <a:lin ang="0" scaled="1"/>
            </a:gradFill>
            <a:ln>
              <a:noFill/>
            </a:ln>
            <a:extLst>
              <a:ext uri="{91240B29-F687-4F45-9708-019B960494DF}">
                <a14:hiddenLine xmlns:a14="http://schemas.microsoft.com/office/drawing/2010/main" w="25400" cap="rnd" cmpd="sng">
                  <a:solidFill>
                    <a:srgbClr val="000000"/>
                  </a:solidFill>
                  <a:prstDash val="solid"/>
                  <a:round/>
                  <a:headEnd type="none" w="med" len="med"/>
                  <a:tailEnd type="none" w="med" len="med"/>
                </a14:hiddenLine>
              </a:ext>
            </a:extLst>
          </p:spPr>
          <p:txBody>
            <a:bodyPr/>
            <a:lstStyle/>
            <a:p>
              <a:endParaRPr lang="en-US"/>
            </a:p>
          </p:txBody>
        </p:sp>
        <p:sp>
          <p:nvSpPr>
            <p:cNvPr id="21565" name="Freeform 38"/>
            <p:cNvSpPr>
              <a:spLocks/>
            </p:cNvSpPr>
            <p:nvPr/>
          </p:nvSpPr>
          <p:spPr bwMode="gray">
            <a:xfrm>
              <a:off x="2950" y="2688"/>
              <a:ext cx="155" cy="447"/>
            </a:xfrm>
            <a:custGeom>
              <a:avLst/>
              <a:gdLst>
                <a:gd name="T0" fmla="*/ 258 w 90"/>
                <a:gd name="T1" fmla="*/ 0 h 610"/>
                <a:gd name="T2" fmla="*/ 264 w 90"/>
                <a:gd name="T3" fmla="*/ 327 h 610"/>
                <a:gd name="T4" fmla="*/ 205 w 90"/>
                <a:gd name="T5" fmla="*/ 323 h 610"/>
                <a:gd name="T6" fmla="*/ 152 w 90"/>
                <a:gd name="T7" fmla="*/ 317 h 610"/>
                <a:gd name="T8" fmla="*/ 110 w 90"/>
                <a:gd name="T9" fmla="*/ 312 h 610"/>
                <a:gd name="T10" fmla="*/ 71 w 90"/>
                <a:gd name="T11" fmla="*/ 307 h 610"/>
                <a:gd name="T12" fmla="*/ 38 w 90"/>
                <a:gd name="T13" fmla="*/ 301 h 610"/>
                <a:gd name="T14" fmla="*/ 16 w 90"/>
                <a:gd name="T15" fmla="*/ 296 h 610"/>
                <a:gd name="T16" fmla="*/ 3 w 90"/>
                <a:gd name="T17" fmla="*/ 290 h 610"/>
                <a:gd name="T18" fmla="*/ 0 w 90"/>
                <a:gd name="T19" fmla="*/ 283 h 610"/>
                <a:gd name="T20" fmla="*/ 0 w 90"/>
                <a:gd name="T21" fmla="*/ 0 h 610"/>
                <a:gd name="T22" fmla="*/ 258 w 90"/>
                <a:gd name="T23" fmla="*/ 0 h 6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0" h="610">
                  <a:moveTo>
                    <a:pt x="87" y="0"/>
                  </a:moveTo>
                  <a:lnTo>
                    <a:pt x="89" y="609"/>
                  </a:lnTo>
                  <a:lnTo>
                    <a:pt x="69" y="602"/>
                  </a:lnTo>
                  <a:lnTo>
                    <a:pt x="51" y="591"/>
                  </a:lnTo>
                  <a:lnTo>
                    <a:pt x="37" y="582"/>
                  </a:lnTo>
                  <a:lnTo>
                    <a:pt x="24" y="572"/>
                  </a:lnTo>
                  <a:lnTo>
                    <a:pt x="13" y="561"/>
                  </a:lnTo>
                  <a:lnTo>
                    <a:pt x="5" y="551"/>
                  </a:lnTo>
                  <a:lnTo>
                    <a:pt x="1" y="541"/>
                  </a:lnTo>
                  <a:lnTo>
                    <a:pt x="0" y="527"/>
                  </a:lnTo>
                  <a:lnTo>
                    <a:pt x="0" y="0"/>
                  </a:lnTo>
                  <a:lnTo>
                    <a:pt x="87" y="0"/>
                  </a:lnTo>
                </a:path>
              </a:pathLst>
            </a:custGeom>
            <a:gradFill rotWithShape="0">
              <a:gsLst>
                <a:gs pos="0">
                  <a:srgbClr val="919191"/>
                </a:gs>
                <a:gs pos="100000">
                  <a:srgbClr val="FFFFFF"/>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21566" name="Freeform 39"/>
            <p:cNvSpPr>
              <a:spLocks/>
            </p:cNvSpPr>
            <p:nvPr/>
          </p:nvSpPr>
          <p:spPr bwMode="gray">
            <a:xfrm>
              <a:off x="2950" y="2599"/>
              <a:ext cx="594" cy="179"/>
            </a:xfrm>
            <a:custGeom>
              <a:avLst/>
              <a:gdLst>
                <a:gd name="T0" fmla="*/ 291 w 666"/>
                <a:gd name="T1" fmla="*/ 0 h 244"/>
                <a:gd name="T2" fmla="*/ 342 w 666"/>
                <a:gd name="T3" fmla="*/ 3 h 244"/>
                <a:gd name="T4" fmla="*/ 391 w 666"/>
                <a:gd name="T5" fmla="*/ 7 h 244"/>
                <a:gd name="T6" fmla="*/ 432 w 666"/>
                <a:gd name="T7" fmla="*/ 15 h 244"/>
                <a:gd name="T8" fmla="*/ 467 w 666"/>
                <a:gd name="T9" fmla="*/ 24 h 244"/>
                <a:gd name="T10" fmla="*/ 497 w 666"/>
                <a:gd name="T11" fmla="*/ 34 h 244"/>
                <a:gd name="T12" fmla="*/ 517 w 666"/>
                <a:gd name="T13" fmla="*/ 45 h 244"/>
                <a:gd name="T14" fmla="*/ 527 w 666"/>
                <a:gd name="T15" fmla="*/ 59 h 244"/>
                <a:gd name="T16" fmla="*/ 527 w 666"/>
                <a:gd name="T17" fmla="*/ 72 h 244"/>
                <a:gd name="T18" fmla="*/ 517 w 666"/>
                <a:gd name="T19" fmla="*/ 85 h 244"/>
                <a:gd name="T20" fmla="*/ 497 w 666"/>
                <a:gd name="T21" fmla="*/ 96 h 244"/>
                <a:gd name="T22" fmla="*/ 467 w 666"/>
                <a:gd name="T23" fmla="*/ 106 h 244"/>
                <a:gd name="T24" fmla="*/ 432 w 666"/>
                <a:gd name="T25" fmla="*/ 116 h 244"/>
                <a:gd name="T26" fmla="*/ 391 w 666"/>
                <a:gd name="T27" fmla="*/ 123 h 244"/>
                <a:gd name="T28" fmla="*/ 342 w 666"/>
                <a:gd name="T29" fmla="*/ 128 h 244"/>
                <a:gd name="T30" fmla="*/ 291 w 666"/>
                <a:gd name="T31" fmla="*/ 131 h 244"/>
                <a:gd name="T32" fmla="*/ 238 w 666"/>
                <a:gd name="T33" fmla="*/ 131 h 244"/>
                <a:gd name="T34" fmla="*/ 186 w 666"/>
                <a:gd name="T35" fmla="*/ 128 h 244"/>
                <a:gd name="T36" fmla="*/ 137 w 666"/>
                <a:gd name="T37" fmla="*/ 123 h 244"/>
                <a:gd name="T38" fmla="*/ 95 w 666"/>
                <a:gd name="T39" fmla="*/ 116 h 244"/>
                <a:gd name="T40" fmla="*/ 60 w 666"/>
                <a:gd name="T41" fmla="*/ 106 h 244"/>
                <a:gd name="T42" fmla="*/ 33 w 666"/>
                <a:gd name="T43" fmla="*/ 96 h 244"/>
                <a:gd name="T44" fmla="*/ 11 w 666"/>
                <a:gd name="T45" fmla="*/ 85 h 244"/>
                <a:gd name="T46" fmla="*/ 1 w 666"/>
                <a:gd name="T47" fmla="*/ 72 h 244"/>
                <a:gd name="T48" fmla="*/ 1 w 666"/>
                <a:gd name="T49" fmla="*/ 59 h 244"/>
                <a:gd name="T50" fmla="*/ 11 w 666"/>
                <a:gd name="T51" fmla="*/ 45 h 244"/>
                <a:gd name="T52" fmla="*/ 33 w 666"/>
                <a:gd name="T53" fmla="*/ 34 h 244"/>
                <a:gd name="T54" fmla="*/ 60 w 666"/>
                <a:gd name="T55" fmla="*/ 24 h 244"/>
                <a:gd name="T56" fmla="*/ 95 w 666"/>
                <a:gd name="T57" fmla="*/ 15 h 244"/>
                <a:gd name="T58" fmla="*/ 137 w 666"/>
                <a:gd name="T59" fmla="*/ 7 h 244"/>
                <a:gd name="T60" fmla="*/ 186 w 666"/>
                <a:gd name="T61" fmla="*/ 3 h 244"/>
                <a:gd name="T62" fmla="*/ 238 w 666"/>
                <a:gd name="T63" fmla="*/ 0 h 2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66" h="244">
                  <a:moveTo>
                    <a:pt x="333" y="0"/>
                  </a:moveTo>
                  <a:lnTo>
                    <a:pt x="366" y="0"/>
                  </a:lnTo>
                  <a:lnTo>
                    <a:pt x="399" y="1"/>
                  </a:lnTo>
                  <a:lnTo>
                    <a:pt x="430" y="6"/>
                  </a:lnTo>
                  <a:lnTo>
                    <a:pt x="461" y="9"/>
                  </a:lnTo>
                  <a:lnTo>
                    <a:pt x="491" y="14"/>
                  </a:lnTo>
                  <a:lnTo>
                    <a:pt x="517" y="22"/>
                  </a:lnTo>
                  <a:lnTo>
                    <a:pt x="543" y="27"/>
                  </a:lnTo>
                  <a:lnTo>
                    <a:pt x="568" y="35"/>
                  </a:lnTo>
                  <a:lnTo>
                    <a:pt x="588" y="45"/>
                  </a:lnTo>
                  <a:lnTo>
                    <a:pt x="606" y="55"/>
                  </a:lnTo>
                  <a:lnTo>
                    <a:pt x="624" y="64"/>
                  </a:lnTo>
                  <a:lnTo>
                    <a:pt x="638" y="75"/>
                  </a:lnTo>
                  <a:lnTo>
                    <a:pt x="650" y="85"/>
                  </a:lnTo>
                  <a:lnTo>
                    <a:pt x="657" y="98"/>
                  </a:lnTo>
                  <a:lnTo>
                    <a:pt x="663" y="110"/>
                  </a:lnTo>
                  <a:lnTo>
                    <a:pt x="665" y="122"/>
                  </a:lnTo>
                  <a:lnTo>
                    <a:pt x="663" y="133"/>
                  </a:lnTo>
                  <a:lnTo>
                    <a:pt x="657" y="145"/>
                  </a:lnTo>
                  <a:lnTo>
                    <a:pt x="650" y="158"/>
                  </a:lnTo>
                  <a:lnTo>
                    <a:pt x="638" y="168"/>
                  </a:lnTo>
                  <a:lnTo>
                    <a:pt x="624" y="179"/>
                  </a:lnTo>
                  <a:lnTo>
                    <a:pt x="606" y="191"/>
                  </a:lnTo>
                  <a:lnTo>
                    <a:pt x="588" y="198"/>
                  </a:lnTo>
                  <a:lnTo>
                    <a:pt x="568" y="208"/>
                  </a:lnTo>
                  <a:lnTo>
                    <a:pt x="543" y="216"/>
                  </a:lnTo>
                  <a:lnTo>
                    <a:pt x="517" y="223"/>
                  </a:lnTo>
                  <a:lnTo>
                    <a:pt x="491" y="227"/>
                  </a:lnTo>
                  <a:lnTo>
                    <a:pt x="461" y="233"/>
                  </a:lnTo>
                  <a:lnTo>
                    <a:pt x="430" y="237"/>
                  </a:lnTo>
                  <a:lnTo>
                    <a:pt x="399" y="240"/>
                  </a:lnTo>
                  <a:lnTo>
                    <a:pt x="366" y="243"/>
                  </a:lnTo>
                  <a:lnTo>
                    <a:pt x="333" y="243"/>
                  </a:lnTo>
                  <a:lnTo>
                    <a:pt x="299" y="243"/>
                  </a:lnTo>
                  <a:lnTo>
                    <a:pt x="267" y="240"/>
                  </a:lnTo>
                  <a:lnTo>
                    <a:pt x="233" y="237"/>
                  </a:lnTo>
                  <a:lnTo>
                    <a:pt x="202" y="233"/>
                  </a:lnTo>
                  <a:lnTo>
                    <a:pt x="173" y="227"/>
                  </a:lnTo>
                  <a:lnTo>
                    <a:pt x="146" y="223"/>
                  </a:lnTo>
                  <a:lnTo>
                    <a:pt x="120" y="216"/>
                  </a:lnTo>
                  <a:lnTo>
                    <a:pt x="96" y="208"/>
                  </a:lnTo>
                  <a:lnTo>
                    <a:pt x="75" y="198"/>
                  </a:lnTo>
                  <a:lnTo>
                    <a:pt x="55" y="191"/>
                  </a:lnTo>
                  <a:lnTo>
                    <a:pt x="41" y="179"/>
                  </a:lnTo>
                  <a:lnTo>
                    <a:pt x="26" y="168"/>
                  </a:lnTo>
                  <a:lnTo>
                    <a:pt x="14" y="158"/>
                  </a:lnTo>
                  <a:lnTo>
                    <a:pt x="7" y="145"/>
                  </a:lnTo>
                  <a:lnTo>
                    <a:pt x="1" y="133"/>
                  </a:lnTo>
                  <a:lnTo>
                    <a:pt x="0" y="122"/>
                  </a:lnTo>
                  <a:lnTo>
                    <a:pt x="1" y="110"/>
                  </a:lnTo>
                  <a:lnTo>
                    <a:pt x="7" y="98"/>
                  </a:lnTo>
                  <a:lnTo>
                    <a:pt x="14" y="85"/>
                  </a:lnTo>
                  <a:lnTo>
                    <a:pt x="26" y="75"/>
                  </a:lnTo>
                  <a:lnTo>
                    <a:pt x="41" y="64"/>
                  </a:lnTo>
                  <a:lnTo>
                    <a:pt x="55" y="55"/>
                  </a:lnTo>
                  <a:lnTo>
                    <a:pt x="75" y="45"/>
                  </a:lnTo>
                  <a:lnTo>
                    <a:pt x="96" y="35"/>
                  </a:lnTo>
                  <a:lnTo>
                    <a:pt x="120" y="27"/>
                  </a:lnTo>
                  <a:lnTo>
                    <a:pt x="146" y="22"/>
                  </a:lnTo>
                  <a:lnTo>
                    <a:pt x="173" y="14"/>
                  </a:lnTo>
                  <a:lnTo>
                    <a:pt x="202" y="9"/>
                  </a:lnTo>
                  <a:lnTo>
                    <a:pt x="233" y="6"/>
                  </a:lnTo>
                  <a:lnTo>
                    <a:pt x="267" y="1"/>
                  </a:lnTo>
                  <a:lnTo>
                    <a:pt x="299" y="0"/>
                  </a:lnTo>
                  <a:lnTo>
                    <a:pt x="333" y="0"/>
                  </a:lnTo>
                </a:path>
              </a:pathLst>
            </a:custGeom>
            <a:gradFill rotWithShape="0">
              <a:gsLst>
                <a:gs pos="0">
                  <a:srgbClr val="FFFFFF"/>
                </a:gs>
                <a:gs pos="100000">
                  <a:srgbClr val="676767"/>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21567" name="Freeform 40"/>
            <p:cNvSpPr>
              <a:spLocks/>
            </p:cNvSpPr>
            <p:nvPr/>
          </p:nvSpPr>
          <p:spPr bwMode="gray">
            <a:xfrm>
              <a:off x="3102" y="2647"/>
              <a:ext cx="287" cy="84"/>
            </a:xfrm>
            <a:custGeom>
              <a:avLst/>
              <a:gdLst>
                <a:gd name="T0" fmla="*/ 142 w 322"/>
                <a:gd name="T1" fmla="*/ 0 h 115"/>
                <a:gd name="T2" fmla="*/ 167 w 322"/>
                <a:gd name="T3" fmla="*/ 1 h 115"/>
                <a:gd name="T4" fmla="*/ 187 w 322"/>
                <a:gd name="T5" fmla="*/ 4 h 115"/>
                <a:gd name="T6" fmla="*/ 209 w 322"/>
                <a:gd name="T7" fmla="*/ 7 h 115"/>
                <a:gd name="T8" fmla="*/ 226 w 322"/>
                <a:gd name="T9" fmla="*/ 11 h 115"/>
                <a:gd name="T10" fmla="*/ 240 w 322"/>
                <a:gd name="T11" fmla="*/ 15 h 115"/>
                <a:gd name="T12" fmla="*/ 249 w 322"/>
                <a:gd name="T13" fmla="*/ 21 h 115"/>
                <a:gd name="T14" fmla="*/ 255 w 322"/>
                <a:gd name="T15" fmla="*/ 27 h 115"/>
                <a:gd name="T16" fmla="*/ 255 w 322"/>
                <a:gd name="T17" fmla="*/ 33 h 115"/>
                <a:gd name="T18" fmla="*/ 249 w 322"/>
                <a:gd name="T19" fmla="*/ 39 h 115"/>
                <a:gd name="T20" fmla="*/ 240 w 322"/>
                <a:gd name="T21" fmla="*/ 45 h 115"/>
                <a:gd name="T22" fmla="*/ 226 w 322"/>
                <a:gd name="T23" fmla="*/ 50 h 115"/>
                <a:gd name="T24" fmla="*/ 209 w 322"/>
                <a:gd name="T25" fmla="*/ 53 h 115"/>
                <a:gd name="T26" fmla="*/ 187 w 322"/>
                <a:gd name="T27" fmla="*/ 57 h 115"/>
                <a:gd name="T28" fmla="*/ 167 w 322"/>
                <a:gd name="T29" fmla="*/ 58 h 115"/>
                <a:gd name="T30" fmla="*/ 142 w 322"/>
                <a:gd name="T31" fmla="*/ 61 h 115"/>
                <a:gd name="T32" fmla="*/ 115 w 322"/>
                <a:gd name="T33" fmla="*/ 61 h 115"/>
                <a:gd name="T34" fmla="*/ 91 w 322"/>
                <a:gd name="T35" fmla="*/ 58 h 115"/>
                <a:gd name="T36" fmla="*/ 68 w 322"/>
                <a:gd name="T37" fmla="*/ 57 h 115"/>
                <a:gd name="T38" fmla="*/ 46 w 322"/>
                <a:gd name="T39" fmla="*/ 53 h 115"/>
                <a:gd name="T40" fmla="*/ 29 w 322"/>
                <a:gd name="T41" fmla="*/ 50 h 115"/>
                <a:gd name="T42" fmla="*/ 16 w 322"/>
                <a:gd name="T43" fmla="*/ 45 h 115"/>
                <a:gd name="T44" fmla="*/ 6 w 322"/>
                <a:gd name="T45" fmla="*/ 39 h 115"/>
                <a:gd name="T46" fmla="*/ 2 w 322"/>
                <a:gd name="T47" fmla="*/ 33 h 115"/>
                <a:gd name="T48" fmla="*/ 2 w 322"/>
                <a:gd name="T49" fmla="*/ 27 h 115"/>
                <a:gd name="T50" fmla="*/ 6 w 322"/>
                <a:gd name="T51" fmla="*/ 21 h 115"/>
                <a:gd name="T52" fmla="*/ 16 w 322"/>
                <a:gd name="T53" fmla="*/ 15 h 115"/>
                <a:gd name="T54" fmla="*/ 29 w 322"/>
                <a:gd name="T55" fmla="*/ 11 h 115"/>
                <a:gd name="T56" fmla="*/ 46 w 322"/>
                <a:gd name="T57" fmla="*/ 7 h 115"/>
                <a:gd name="T58" fmla="*/ 68 w 322"/>
                <a:gd name="T59" fmla="*/ 4 h 115"/>
                <a:gd name="T60" fmla="*/ 91 w 322"/>
                <a:gd name="T61" fmla="*/ 1 h 115"/>
                <a:gd name="T62" fmla="*/ 115 w 322"/>
                <a:gd name="T63" fmla="*/ 0 h 1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2" h="115">
                  <a:moveTo>
                    <a:pt x="161" y="0"/>
                  </a:moveTo>
                  <a:lnTo>
                    <a:pt x="178" y="0"/>
                  </a:lnTo>
                  <a:lnTo>
                    <a:pt x="193" y="1"/>
                  </a:lnTo>
                  <a:lnTo>
                    <a:pt x="210" y="1"/>
                  </a:lnTo>
                  <a:lnTo>
                    <a:pt x="223" y="4"/>
                  </a:lnTo>
                  <a:lnTo>
                    <a:pt x="236" y="7"/>
                  </a:lnTo>
                  <a:lnTo>
                    <a:pt x="250" y="8"/>
                  </a:lnTo>
                  <a:lnTo>
                    <a:pt x="263" y="12"/>
                  </a:lnTo>
                  <a:lnTo>
                    <a:pt x="274" y="16"/>
                  </a:lnTo>
                  <a:lnTo>
                    <a:pt x="284" y="21"/>
                  </a:lnTo>
                  <a:lnTo>
                    <a:pt x="294" y="23"/>
                  </a:lnTo>
                  <a:lnTo>
                    <a:pt x="302" y="29"/>
                  </a:lnTo>
                  <a:lnTo>
                    <a:pt x="309" y="34"/>
                  </a:lnTo>
                  <a:lnTo>
                    <a:pt x="313" y="40"/>
                  </a:lnTo>
                  <a:lnTo>
                    <a:pt x="318" y="45"/>
                  </a:lnTo>
                  <a:lnTo>
                    <a:pt x="321" y="51"/>
                  </a:lnTo>
                  <a:lnTo>
                    <a:pt x="321" y="56"/>
                  </a:lnTo>
                  <a:lnTo>
                    <a:pt x="321" y="62"/>
                  </a:lnTo>
                  <a:lnTo>
                    <a:pt x="318" y="67"/>
                  </a:lnTo>
                  <a:lnTo>
                    <a:pt x="313" y="73"/>
                  </a:lnTo>
                  <a:lnTo>
                    <a:pt x="309" y="78"/>
                  </a:lnTo>
                  <a:lnTo>
                    <a:pt x="302" y="84"/>
                  </a:lnTo>
                  <a:lnTo>
                    <a:pt x="294" y="89"/>
                  </a:lnTo>
                  <a:lnTo>
                    <a:pt x="284" y="93"/>
                  </a:lnTo>
                  <a:lnTo>
                    <a:pt x="274" y="96"/>
                  </a:lnTo>
                  <a:lnTo>
                    <a:pt x="263" y="100"/>
                  </a:lnTo>
                  <a:lnTo>
                    <a:pt x="250" y="104"/>
                  </a:lnTo>
                  <a:lnTo>
                    <a:pt x="236" y="107"/>
                  </a:lnTo>
                  <a:lnTo>
                    <a:pt x="223" y="109"/>
                  </a:lnTo>
                  <a:lnTo>
                    <a:pt x="210" y="110"/>
                  </a:lnTo>
                  <a:lnTo>
                    <a:pt x="193" y="113"/>
                  </a:lnTo>
                  <a:lnTo>
                    <a:pt x="178" y="114"/>
                  </a:lnTo>
                  <a:lnTo>
                    <a:pt x="161" y="114"/>
                  </a:lnTo>
                  <a:lnTo>
                    <a:pt x="145" y="114"/>
                  </a:lnTo>
                  <a:lnTo>
                    <a:pt x="129" y="113"/>
                  </a:lnTo>
                  <a:lnTo>
                    <a:pt x="114" y="110"/>
                  </a:lnTo>
                  <a:lnTo>
                    <a:pt x="98" y="109"/>
                  </a:lnTo>
                  <a:lnTo>
                    <a:pt x="85" y="107"/>
                  </a:lnTo>
                  <a:lnTo>
                    <a:pt x="71" y="104"/>
                  </a:lnTo>
                  <a:lnTo>
                    <a:pt x="58" y="100"/>
                  </a:lnTo>
                  <a:lnTo>
                    <a:pt x="49" y="96"/>
                  </a:lnTo>
                  <a:lnTo>
                    <a:pt x="37" y="93"/>
                  </a:lnTo>
                  <a:lnTo>
                    <a:pt x="29" y="89"/>
                  </a:lnTo>
                  <a:lnTo>
                    <a:pt x="20" y="84"/>
                  </a:lnTo>
                  <a:lnTo>
                    <a:pt x="13" y="78"/>
                  </a:lnTo>
                  <a:lnTo>
                    <a:pt x="8" y="73"/>
                  </a:lnTo>
                  <a:lnTo>
                    <a:pt x="4" y="67"/>
                  </a:lnTo>
                  <a:lnTo>
                    <a:pt x="2" y="62"/>
                  </a:lnTo>
                  <a:lnTo>
                    <a:pt x="0" y="56"/>
                  </a:lnTo>
                  <a:lnTo>
                    <a:pt x="2" y="51"/>
                  </a:lnTo>
                  <a:lnTo>
                    <a:pt x="4" y="45"/>
                  </a:lnTo>
                  <a:lnTo>
                    <a:pt x="8" y="40"/>
                  </a:lnTo>
                  <a:lnTo>
                    <a:pt x="13" y="34"/>
                  </a:lnTo>
                  <a:lnTo>
                    <a:pt x="20" y="29"/>
                  </a:lnTo>
                  <a:lnTo>
                    <a:pt x="29" y="23"/>
                  </a:lnTo>
                  <a:lnTo>
                    <a:pt x="37" y="21"/>
                  </a:lnTo>
                  <a:lnTo>
                    <a:pt x="49" y="16"/>
                  </a:lnTo>
                  <a:lnTo>
                    <a:pt x="58" y="12"/>
                  </a:lnTo>
                  <a:lnTo>
                    <a:pt x="71" y="8"/>
                  </a:lnTo>
                  <a:lnTo>
                    <a:pt x="85" y="7"/>
                  </a:lnTo>
                  <a:lnTo>
                    <a:pt x="98" y="4"/>
                  </a:lnTo>
                  <a:lnTo>
                    <a:pt x="114" y="1"/>
                  </a:lnTo>
                  <a:lnTo>
                    <a:pt x="129" y="1"/>
                  </a:lnTo>
                  <a:lnTo>
                    <a:pt x="145" y="0"/>
                  </a:lnTo>
                  <a:lnTo>
                    <a:pt x="161" y="0"/>
                  </a:lnTo>
                </a:path>
              </a:pathLst>
            </a:custGeom>
            <a:gradFill rotWithShape="0">
              <a:gsLst>
                <a:gs pos="0">
                  <a:srgbClr val="FFFFFF"/>
                </a:gs>
                <a:gs pos="100000">
                  <a:srgbClr val="919191"/>
                </a:gs>
              </a:gsLst>
              <a:path path="rect">
                <a:fillToRect l="50000" t="50000" r="50000" b="50000"/>
              </a:path>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21568" name="Freeform 41"/>
            <p:cNvSpPr>
              <a:spLocks/>
            </p:cNvSpPr>
            <p:nvPr/>
          </p:nvSpPr>
          <p:spPr bwMode="gray">
            <a:xfrm>
              <a:off x="3102" y="2647"/>
              <a:ext cx="287" cy="46"/>
            </a:xfrm>
            <a:custGeom>
              <a:avLst/>
              <a:gdLst>
                <a:gd name="T0" fmla="*/ 248 w 322"/>
                <a:gd name="T1" fmla="*/ 31 h 63"/>
                <a:gd name="T2" fmla="*/ 240 w 322"/>
                <a:gd name="T3" fmla="*/ 26 h 63"/>
                <a:gd name="T4" fmla="*/ 229 w 322"/>
                <a:gd name="T5" fmla="*/ 23 h 63"/>
                <a:gd name="T6" fmla="*/ 215 w 322"/>
                <a:gd name="T7" fmla="*/ 20 h 63"/>
                <a:gd name="T8" fmla="*/ 199 w 322"/>
                <a:gd name="T9" fmla="*/ 17 h 63"/>
                <a:gd name="T10" fmla="*/ 180 w 322"/>
                <a:gd name="T11" fmla="*/ 15 h 63"/>
                <a:gd name="T12" fmla="*/ 160 w 322"/>
                <a:gd name="T13" fmla="*/ 12 h 63"/>
                <a:gd name="T14" fmla="*/ 138 w 322"/>
                <a:gd name="T15" fmla="*/ 12 h 63"/>
                <a:gd name="T16" fmla="*/ 117 w 322"/>
                <a:gd name="T17" fmla="*/ 12 h 63"/>
                <a:gd name="T18" fmla="*/ 94 w 322"/>
                <a:gd name="T19" fmla="*/ 12 h 63"/>
                <a:gd name="T20" fmla="*/ 74 w 322"/>
                <a:gd name="T21" fmla="*/ 15 h 63"/>
                <a:gd name="T22" fmla="*/ 55 w 322"/>
                <a:gd name="T23" fmla="*/ 17 h 63"/>
                <a:gd name="T24" fmla="*/ 39 w 322"/>
                <a:gd name="T25" fmla="*/ 20 h 63"/>
                <a:gd name="T26" fmla="*/ 25 w 322"/>
                <a:gd name="T27" fmla="*/ 23 h 63"/>
                <a:gd name="T28" fmla="*/ 14 w 322"/>
                <a:gd name="T29" fmla="*/ 26 h 63"/>
                <a:gd name="T30" fmla="*/ 6 w 322"/>
                <a:gd name="T31" fmla="*/ 31 h 63"/>
                <a:gd name="T32" fmla="*/ 3 w 322"/>
                <a:gd name="T33" fmla="*/ 33 h 63"/>
                <a:gd name="T34" fmla="*/ 0 w 322"/>
                <a:gd name="T35" fmla="*/ 28 h 63"/>
                <a:gd name="T36" fmla="*/ 0 w 322"/>
                <a:gd name="T37" fmla="*/ 25 h 63"/>
                <a:gd name="T38" fmla="*/ 4 w 322"/>
                <a:gd name="T39" fmla="*/ 20 h 63"/>
                <a:gd name="T40" fmla="*/ 15 w 322"/>
                <a:gd name="T41" fmla="*/ 15 h 63"/>
                <a:gd name="T42" fmla="*/ 29 w 322"/>
                <a:gd name="T43" fmla="*/ 9 h 63"/>
                <a:gd name="T44" fmla="*/ 46 w 322"/>
                <a:gd name="T45" fmla="*/ 6 h 63"/>
                <a:gd name="T46" fmla="*/ 68 w 322"/>
                <a:gd name="T47" fmla="*/ 3 h 63"/>
                <a:gd name="T48" fmla="*/ 88 w 322"/>
                <a:gd name="T49" fmla="*/ 1 h 63"/>
                <a:gd name="T50" fmla="*/ 115 w 322"/>
                <a:gd name="T51" fmla="*/ 0 h 63"/>
                <a:gd name="T52" fmla="*/ 142 w 322"/>
                <a:gd name="T53" fmla="*/ 0 h 63"/>
                <a:gd name="T54" fmla="*/ 165 w 322"/>
                <a:gd name="T55" fmla="*/ 1 h 63"/>
                <a:gd name="T56" fmla="*/ 187 w 322"/>
                <a:gd name="T57" fmla="*/ 3 h 63"/>
                <a:gd name="T58" fmla="*/ 208 w 322"/>
                <a:gd name="T59" fmla="*/ 5 h 63"/>
                <a:gd name="T60" fmla="*/ 226 w 322"/>
                <a:gd name="T61" fmla="*/ 9 h 63"/>
                <a:gd name="T62" fmla="*/ 240 w 322"/>
                <a:gd name="T63" fmla="*/ 13 h 63"/>
                <a:gd name="T64" fmla="*/ 249 w 322"/>
                <a:gd name="T65" fmla="*/ 18 h 63"/>
                <a:gd name="T66" fmla="*/ 253 w 322"/>
                <a:gd name="T67" fmla="*/ 25 h 63"/>
                <a:gd name="T68" fmla="*/ 255 w 322"/>
                <a:gd name="T69" fmla="*/ 28 h 63"/>
                <a:gd name="T70" fmla="*/ 252 w 322"/>
                <a:gd name="T71" fmla="*/ 33 h 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2" h="63">
                  <a:moveTo>
                    <a:pt x="317" y="62"/>
                  </a:moveTo>
                  <a:lnTo>
                    <a:pt x="312" y="57"/>
                  </a:lnTo>
                  <a:lnTo>
                    <a:pt x="308" y="53"/>
                  </a:lnTo>
                  <a:lnTo>
                    <a:pt x="302" y="49"/>
                  </a:lnTo>
                  <a:lnTo>
                    <a:pt x="294" y="47"/>
                  </a:lnTo>
                  <a:lnTo>
                    <a:pt x="288" y="42"/>
                  </a:lnTo>
                  <a:lnTo>
                    <a:pt x="280" y="39"/>
                  </a:lnTo>
                  <a:lnTo>
                    <a:pt x="270" y="37"/>
                  </a:lnTo>
                  <a:lnTo>
                    <a:pt x="260" y="32"/>
                  </a:lnTo>
                  <a:lnTo>
                    <a:pt x="250" y="32"/>
                  </a:lnTo>
                  <a:lnTo>
                    <a:pt x="239" y="28"/>
                  </a:lnTo>
                  <a:lnTo>
                    <a:pt x="227" y="27"/>
                  </a:lnTo>
                  <a:lnTo>
                    <a:pt x="214" y="25"/>
                  </a:lnTo>
                  <a:lnTo>
                    <a:pt x="202" y="23"/>
                  </a:lnTo>
                  <a:lnTo>
                    <a:pt x="188" y="22"/>
                  </a:lnTo>
                  <a:lnTo>
                    <a:pt x="174" y="22"/>
                  </a:lnTo>
                  <a:lnTo>
                    <a:pt x="161" y="22"/>
                  </a:lnTo>
                  <a:lnTo>
                    <a:pt x="147" y="22"/>
                  </a:lnTo>
                  <a:lnTo>
                    <a:pt x="133" y="22"/>
                  </a:lnTo>
                  <a:lnTo>
                    <a:pt x="119" y="23"/>
                  </a:lnTo>
                  <a:lnTo>
                    <a:pt x="106" y="25"/>
                  </a:lnTo>
                  <a:lnTo>
                    <a:pt x="93" y="27"/>
                  </a:lnTo>
                  <a:lnTo>
                    <a:pt x="81" y="28"/>
                  </a:lnTo>
                  <a:lnTo>
                    <a:pt x="70" y="32"/>
                  </a:lnTo>
                  <a:lnTo>
                    <a:pt x="60" y="33"/>
                  </a:lnTo>
                  <a:lnTo>
                    <a:pt x="49" y="37"/>
                  </a:lnTo>
                  <a:lnTo>
                    <a:pt x="40" y="39"/>
                  </a:lnTo>
                  <a:lnTo>
                    <a:pt x="31" y="42"/>
                  </a:lnTo>
                  <a:lnTo>
                    <a:pt x="25" y="47"/>
                  </a:lnTo>
                  <a:lnTo>
                    <a:pt x="18" y="49"/>
                  </a:lnTo>
                  <a:lnTo>
                    <a:pt x="12" y="54"/>
                  </a:lnTo>
                  <a:lnTo>
                    <a:pt x="8" y="59"/>
                  </a:lnTo>
                  <a:lnTo>
                    <a:pt x="4" y="62"/>
                  </a:lnTo>
                  <a:lnTo>
                    <a:pt x="3" y="61"/>
                  </a:lnTo>
                  <a:lnTo>
                    <a:pt x="2" y="57"/>
                  </a:lnTo>
                  <a:lnTo>
                    <a:pt x="0" y="54"/>
                  </a:lnTo>
                  <a:lnTo>
                    <a:pt x="0" y="52"/>
                  </a:lnTo>
                  <a:lnTo>
                    <a:pt x="0" y="47"/>
                  </a:lnTo>
                  <a:lnTo>
                    <a:pt x="3" y="40"/>
                  </a:lnTo>
                  <a:lnTo>
                    <a:pt x="6" y="37"/>
                  </a:lnTo>
                  <a:lnTo>
                    <a:pt x="12" y="32"/>
                  </a:lnTo>
                  <a:lnTo>
                    <a:pt x="19" y="27"/>
                  </a:lnTo>
                  <a:lnTo>
                    <a:pt x="27" y="23"/>
                  </a:lnTo>
                  <a:lnTo>
                    <a:pt x="37" y="18"/>
                  </a:lnTo>
                  <a:lnTo>
                    <a:pt x="46" y="15"/>
                  </a:lnTo>
                  <a:lnTo>
                    <a:pt x="58" y="11"/>
                  </a:lnTo>
                  <a:lnTo>
                    <a:pt x="71" y="9"/>
                  </a:lnTo>
                  <a:lnTo>
                    <a:pt x="85" y="6"/>
                  </a:lnTo>
                  <a:lnTo>
                    <a:pt x="98" y="5"/>
                  </a:lnTo>
                  <a:lnTo>
                    <a:pt x="111" y="1"/>
                  </a:lnTo>
                  <a:lnTo>
                    <a:pt x="128" y="1"/>
                  </a:lnTo>
                  <a:lnTo>
                    <a:pt x="145" y="0"/>
                  </a:lnTo>
                  <a:lnTo>
                    <a:pt x="161" y="0"/>
                  </a:lnTo>
                  <a:lnTo>
                    <a:pt x="178" y="0"/>
                  </a:lnTo>
                  <a:lnTo>
                    <a:pt x="192" y="1"/>
                  </a:lnTo>
                  <a:lnTo>
                    <a:pt x="207" y="1"/>
                  </a:lnTo>
                  <a:lnTo>
                    <a:pt x="223" y="3"/>
                  </a:lnTo>
                  <a:lnTo>
                    <a:pt x="236" y="6"/>
                  </a:lnTo>
                  <a:lnTo>
                    <a:pt x="250" y="8"/>
                  </a:lnTo>
                  <a:lnTo>
                    <a:pt x="261" y="10"/>
                  </a:lnTo>
                  <a:lnTo>
                    <a:pt x="274" y="14"/>
                  </a:lnTo>
                  <a:lnTo>
                    <a:pt x="284" y="16"/>
                  </a:lnTo>
                  <a:lnTo>
                    <a:pt x="294" y="22"/>
                  </a:lnTo>
                  <a:lnTo>
                    <a:pt x="302" y="25"/>
                  </a:lnTo>
                  <a:lnTo>
                    <a:pt x="308" y="30"/>
                  </a:lnTo>
                  <a:lnTo>
                    <a:pt x="313" y="34"/>
                  </a:lnTo>
                  <a:lnTo>
                    <a:pt x="317" y="40"/>
                  </a:lnTo>
                  <a:lnTo>
                    <a:pt x="319" y="46"/>
                  </a:lnTo>
                  <a:lnTo>
                    <a:pt x="321" y="52"/>
                  </a:lnTo>
                  <a:lnTo>
                    <a:pt x="321" y="54"/>
                  </a:lnTo>
                  <a:lnTo>
                    <a:pt x="319" y="57"/>
                  </a:lnTo>
                  <a:lnTo>
                    <a:pt x="318" y="61"/>
                  </a:lnTo>
                  <a:lnTo>
                    <a:pt x="317" y="62"/>
                  </a:lnTo>
                </a:path>
              </a:pathLst>
            </a:custGeom>
            <a:gradFill rotWithShape="0">
              <a:gsLst>
                <a:gs pos="0">
                  <a:srgbClr val="919191"/>
                </a:gs>
                <a:gs pos="100000">
                  <a:srgbClr val="FFFFFF"/>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grpSp>
      <p:sp>
        <p:nvSpPr>
          <p:cNvPr id="21517" name="Line 47"/>
          <p:cNvSpPr>
            <a:spLocks noChangeShapeType="1"/>
          </p:cNvSpPr>
          <p:nvPr/>
        </p:nvSpPr>
        <p:spPr bwMode="auto">
          <a:xfrm>
            <a:off x="5880050" y="1870508"/>
            <a:ext cx="75741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9960" tIns="46779" rIns="89960" bIns="46779">
            <a:spAutoFit/>
          </a:bodyPr>
          <a:lstStyle/>
          <a:p>
            <a:endParaRPr lang="en-US"/>
          </a:p>
        </p:txBody>
      </p:sp>
      <p:sp>
        <p:nvSpPr>
          <p:cNvPr id="21518" name="Text Box 50"/>
          <p:cNvSpPr txBox="1">
            <a:spLocks noChangeArrowheads="1"/>
          </p:cNvSpPr>
          <p:nvPr/>
        </p:nvSpPr>
        <p:spPr bwMode="auto">
          <a:xfrm>
            <a:off x="4884457" y="3887100"/>
            <a:ext cx="1325870" cy="30963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9960" tIns="46779" rIns="89960" bIns="46779">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sz="1400">
                <a:solidFill>
                  <a:schemeClr val="bg1"/>
                </a:solidFill>
              </a:rPr>
              <a:t> NLS Interface</a:t>
            </a:r>
          </a:p>
        </p:txBody>
      </p:sp>
      <p:sp>
        <p:nvSpPr>
          <p:cNvPr id="5" name="Rectangle 4"/>
          <p:cNvSpPr/>
          <p:nvPr/>
        </p:nvSpPr>
        <p:spPr bwMode="gray">
          <a:xfrm>
            <a:off x="6650165" y="1568813"/>
            <a:ext cx="2969312" cy="922552"/>
          </a:xfrm>
          <a:prstGeom prst="rect">
            <a:avLst/>
          </a:prstGeom>
          <a:solidFill>
            <a:srgbClr val="0070C0"/>
          </a:solidFill>
          <a:ln w="6350" algn="ctr">
            <a:noFill/>
            <a:miter lim="800000"/>
            <a:headEnd/>
            <a:tailEnd/>
          </a:ln>
        </p:spPr>
        <p:txBody>
          <a:bodyPr lIns="89960" tIns="71968" rIns="89960" bIns="71968" anchor="ctr"/>
          <a:lstStyle/>
          <a:p>
            <a:pPr algn="ctr" defTabSz="913965">
              <a:spcBef>
                <a:spcPct val="50000"/>
              </a:spcBef>
              <a:buClr>
                <a:srgbClr val="F0AB00"/>
              </a:buClr>
              <a:buSzPct val="80000"/>
              <a:defRPr/>
            </a:pPr>
            <a:endParaRPr lang="de-DE" kern="0" dirty="0">
              <a:ea typeface="Arial Unicode MS" pitchFamily="34" charset="-128"/>
              <a:cs typeface="Arial Unicode MS" pitchFamily="34" charset="-128"/>
            </a:endParaRPr>
          </a:p>
        </p:txBody>
      </p:sp>
      <p:sp>
        <p:nvSpPr>
          <p:cNvPr id="85" name="TextBox 84"/>
          <p:cNvSpPr txBox="1"/>
          <p:nvPr/>
        </p:nvSpPr>
        <p:spPr>
          <a:xfrm>
            <a:off x="6654929" y="1949902"/>
            <a:ext cx="2932791" cy="277877"/>
          </a:xfrm>
          <a:prstGeom prst="rect">
            <a:avLst/>
          </a:prstGeom>
          <a:solidFill>
            <a:srgbClr val="0070C0"/>
          </a:solidFill>
        </p:spPr>
        <p:txBody>
          <a:bodyPr lIns="91401" tIns="45699" rIns="91401" bIns="45699">
            <a:spAutoFit/>
          </a:bodyPr>
          <a:lstStyle/>
          <a:p>
            <a:pPr>
              <a:spcBef>
                <a:spcPct val="50000"/>
              </a:spcBef>
              <a:buClr>
                <a:srgbClr val="F0AB00"/>
              </a:buClr>
              <a:buSzPct val="80000"/>
              <a:defRPr/>
            </a:pPr>
            <a:r>
              <a:rPr lang="de-DE" sz="1200" b="1" kern="0" dirty="0" err="1">
                <a:solidFill>
                  <a:schemeClr val="bg1"/>
                </a:solidFill>
                <a:ea typeface="Arial Unicode MS" pitchFamily="34" charset="-128"/>
                <a:cs typeface="Arial Unicode MS" pitchFamily="34" charset="-128"/>
              </a:rPr>
              <a:t>Nearline</a:t>
            </a:r>
            <a:r>
              <a:rPr lang="de-DE" sz="1200" b="1" kern="0" dirty="0">
                <a:solidFill>
                  <a:schemeClr val="bg1"/>
                </a:solidFill>
                <a:ea typeface="Arial Unicode MS" pitchFamily="34" charset="-128"/>
                <a:cs typeface="Arial Unicode MS" pitchFamily="34" charset="-128"/>
              </a:rPr>
              <a:t> Adapter (ABAP </a:t>
            </a:r>
            <a:r>
              <a:rPr lang="de-DE" sz="1200" b="1" kern="0" dirty="0" err="1">
                <a:solidFill>
                  <a:schemeClr val="bg1"/>
                </a:solidFill>
                <a:ea typeface="Arial Unicode MS" pitchFamily="34" charset="-128"/>
                <a:cs typeface="Arial Unicode MS" pitchFamily="34" charset="-128"/>
              </a:rPr>
              <a:t>based</a:t>
            </a:r>
            <a:r>
              <a:rPr lang="de-DE" sz="1200" b="1" kern="0" dirty="0">
                <a:solidFill>
                  <a:schemeClr val="bg1"/>
                </a:solidFill>
                <a:ea typeface="Arial Unicode MS" pitchFamily="34" charset="-128"/>
                <a:cs typeface="Arial Unicode MS" pitchFamily="34" charset="-128"/>
              </a:rPr>
              <a:t> )</a:t>
            </a:r>
          </a:p>
        </p:txBody>
      </p:sp>
      <p:sp>
        <p:nvSpPr>
          <p:cNvPr id="21524" name="Line 47"/>
          <p:cNvSpPr>
            <a:spLocks noChangeShapeType="1"/>
          </p:cNvSpPr>
          <p:nvPr/>
        </p:nvSpPr>
        <p:spPr bwMode="auto">
          <a:xfrm flipV="1">
            <a:off x="4269952" y="3780713"/>
            <a:ext cx="1625976" cy="1270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9960" tIns="46779" rIns="89960" bIns="46779">
            <a:spAutoFit/>
          </a:bodyPr>
          <a:lstStyle/>
          <a:p>
            <a:endParaRPr lang="en-US"/>
          </a:p>
        </p:txBody>
      </p:sp>
      <p:sp>
        <p:nvSpPr>
          <p:cNvPr id="21525" name="Line 47"/>
          <p:cNvSpPr>
            <a:spLocks noChangeShapeType="1"/>
          </p:cNvSpPr>
          <p:nvPr/>
        </p:nvSpPr>
        <p:spPr bwMode="auto">
          <a:xfrm flipV="1">
            <a:off x="5892753" y="1868921"/>
            <a:ext cx="0" cy="19070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9960" tIns="46779" rIns="89960" bIns="46779">
            <a:spAutoFit/>
          </a:bodyPr>
          <a:lstStyle/>
          <a:p>
            <a:endParaRPr lang="en-US"/>
          </a:p>
        </p:txBody>
      </p:sp>
      <p:sp>
        <p:nvSpPr>
          <p:cNvPr id="6" name="TextBox 5"/>
          <p:cNvSpPr txBox="1"/>
          <p:nvPr/>
        </p:nvSpPr>
        <p:spPr>
          <a:xfrm>
            <a:off x="2856750" y="1440197"/>
            <a:ext cx="627207" cy="415530"/>
          </a:xfrm>
          <a:prstGeom prst="rect">
            <a:avLst/>
          </a:prstGeom>
          <a:noFill/>
        </p:spPr>
        <p:txBody>
          <a:bodyPr lIns="91401" tIns="45699" rIns="91401" bIns="45699">
            <a:spAutoFit/>
          </a:bodyPr>
          <a:lstStyle/>
          <a:p>
            <a:pPr>
              <a:spcBef>
                <a:spcPct val="50000"/>
              </a:spcBef>
              <a:buClr>
                <a:srgbClr val="F0AB00"/>
              </a:buClr>
              <a:buSzPct val="80000"/>
              <a:defRPr/>
            </a:pPr>
            <a:r>
              <a:rPr lang="de-DE" kern="0" dirty="0">
                <a:ea typeface="Arial Unicode MS" pitchFamily="34" charset="-128"/>
                <a:cs typeface="Arial Unicode MS" pitchFamily="34" charset="-128"/>
              </a:rPr>
              <a:t>BW</a:t>
            </a:r>
          </a:p>
        </p:txBody>
      </p:sp>
      <p:sp>
        <p:nvSpPr>
          <p:cNvPr id="111" name="Rectangle 110"/>
          <p:cNvSpPr/>
          <p:nvPr/>
        </p:nvSpPr>
        <p:spPr bwMode="gray">
          <a:xfrm>
            <a:off x="6659692" y="2639036"/>
            <a:ext cx="2948670" cy="1106744"/>
          </a:xfrm>
          <a:prstGeom prst="rect">
            <a:avLst/>
          </a:prstGeom>
          <a:solidFill>
            <a:srgbClr val="0070C0"/>
          </a:solidFill>
          <a:ln w="6350" algn="ctr">
            <a:noFill/>
            <a:miter lim="800000"/>
            <a:headEnd/>
            <a:tailEnd/>
          </a:ln>
        </p:spPr>
        <p:txBody>
          <a:bodyPr lIns="89960" tIns="71968" rIns="89960" bIns="71968" anchor="b"/>
          <a:lstStyle/>
          <a:p>
            <a:pPr>
              <a:spcBef>
                <a:spcPct val="50000"/>
              </a:spcBef>
              <a:buClr>
                <a:srgbClr val="F0AB00"/>
              </a:buClr>
              <a:buSzPct val="80000"/>
              <a:defRPr/>
            </a:pPr>
            <a:r>
              <a:rPr lang="de-DE" sz="1200" b="1" kern="0" dirty="0">
                <a:solidFill>
                  <a:schemeClr val="bg1"/>
                </a:solidFill>
                <a:ea typeface="Arial Unicode MS" pitchFamily="34" charset="-128"/>
                <a:cs typeface="Arial Unicode MS" pitchFamily="34" charset="-128"/>
              </a:rPr>
              <a:t>DBSL </a:t>
            </a:r>
            <a:r>
              <a:rPr lang="de-DE" sz="1200" b="1" kern="0" dirty="0" err="1">
                <a:solidFill>
                  <a:schemeClr val="bg1"/>
                </a:solidFill>
                <a:ea typeface="Arial Unicode MS" pitchFamily="34" charset="-128"/>
                <a:cs typeface="Arial Unicode MS" pitchFamily="34" charset="-128"/>
              </a:rPr>
              <a:t>for</a:t>
            </a:r>
            <a:r>
              <a:rPr lang="de-DE" sz="1200" b="1" kern="0" dirty="0">
                <a:solidFill>
                  <a:schemeClr val="bg1"/>
                </a:solidFill>
                <a:ea typeface="Arial Unicode MS" pitchFamily="34" charset="-128"/>
                <a:cs typeface="Arial Unicode MS" pitchFamily="34" charset="-128"/>
              </a:rPr>
              <a:t/>
            </a:r>
            <a:br>
              <a:rPr lang="de-DE" sz="1200" b="1" kern="0" dirty="0">
                <a:solidFill>
                  <a:schemeClr val="bg1"/>
                </a:solidFill>
                <a:ea typeface="Arial Unicode MS" pitchFamily="34" charset="-128"/>
                <a:cs typeface="Arial Unicode MS" pitchFamily="34" charset="-128"/>
              </a:rPr>
            </a:br>
            <a:r>
              <a:rPr lang="de-DE" sz="1200" b="1" kern="0" dirty="0" err="1">
                <a:solidFill>
                  <a:schemeClr val="bg1"/>
                </a:solidFill>
                <a:ea typeface="Arial Unicode MS" pitchFamily="34" charset="-128"/>
                <a:cs typeface="Arial Unicode MS" pitchFamily="34" charset="-128"/>
              </a:rPr>
              <a:t>Sybase</a:t>
            </a:r>
            <a:r>
              <a:rPr lang="de-DE" sz="1200" b="1" kern="0" dirty="0">
                <a:solidFill>
                  <a:schemeClr val="bg1"/>
                </a:solidFill>
                <a:ea typeface="Arial Unicode MS" pitchFamily="34" charset="-128"/>
                <a:cs typeface="Arial Unicode MS" pitchFamily="34" charset="-128"/>
              </a:rPr>
              <a:t> ASE (/w IQ ext.)</a:t>
            </a:r>
          </a:p>
          <a:p>
            <a:pPr>
              <a:spcBef>
                <a:spcPct val="50000"/>
              </a:spcBef>
              <a:buClr>
                <a:srgbClr val="F0AB00"/>
              </a:buClr>
              <a:buSzPct val="80000"/>
              <a:defRPr/>
            </a:pPr>
            <a:r>
              <a:rPr lang="de-DE" sz="1200" b="1" kern="0" dirty="0">
                <a:solidFill>
                  <a:schemeClr val="bg1"/>
                </a:solidFill>
                <a:ea typeface="Arial Unicode MS" pitchFamily="34" charset="-128"/>
                <a:cs typeface="Arial Unicode MS" pitchFamily="34" charset="-128"/>
              </a:rPr>
              <a:t>(Kernel </a:t>
            </a:r>
            <a:r>
              <a:rPr lang="de-DE" sz="1200" b="1" kern="0" dirty="0" err="1">
                <a:solidFill>
                  <a:schemeClr val="bg1"/>
                </a:solidFill>
                <a:ea typeface="Arial Unicode MS" pitchFamily="34" charset="-128"/>
                <a:cs typeface="Arial Unicode MS" pitchFamily="34" charset="-128"/>
              </a:rPr>
              <a:t>based</a:t>
            </a:r>
            <a:r>
              <a:rPr lang="de-DE" sz="1200" b="1" kern="0" dirty="0">
                <a:solidFill>
                  <a:schemeClr val="bg1"/>
                </a:solidFill>
                <a:ea typeface="Arial Unicode MS" pitchFamily="34" charset="-128"/>
                <a:cs typeface="Arial Unicode MS" pitchFamily="34" charset="-128"/>
              </a:rPr>
              <a:t>; Open SQL + Native IQ SQL via ADBC) </a:t>
            </a:r>
          </a:p>
        </p:txBody>
      </p:sp>
      <p:sp>
        <p:nvSpPr>
          <p:cNvPr id="115" name="TextBox 114"/>
          <p:cNvSpPr txBox="1"/>
          <p:nvPr/>
        </p:nvSpPr>
        <p:spPr>
          <a:xfrm>
            <a:off x="8504795" y="1565638"/>
            <a:ext cx="1114683" cy="277877"/>
          </a:xfrm>
          <a:prstGeom prst="rect">
            <a:avLst/>
          </a:prstGeom>
          <a:solidFill>
            <a:schemeClr val="accent1">
              <a:alpha val="80000"/>
            </a:schemeClr>
          </a:solidFill>
        </p:spPr>
        <p:txBody>
          <a:bodyPr lIns="91401" tIns="45699" rIns="91401" bIns="45699">
            <a:spAutoFit/>
          </a:bodyPr>
          <a:lstStyle/>
          <a:p>
            <a:pPr algn="ctr">
              <a:spcBef>
                <a:spcPct val="50000"/>
              </a:spcBef>
              <a:buClr>
                <a:srgbClr val="F0AB00"/>
              </a:buClr>
              <a:buSzPct val="80000"/>
              <a:defRPr/>
            </a:pPr>
            <a:r>
              <a:rPr lang="de-DE" sz="1200" kern="0" dirty="0">
                <a:ea typeface="Arial Unicode MS" pitchFamily="34" charset="-128"/>
                <a:cs typeface="Arial Unicode MS" pitchFamily="34" charset="-128"/>
              </a:rPr>
              <a:t>BW </a:t>
            </a:r>
            <a:r>
              <a:rPr lang="de-DE" sz="1200" kern="0" dirty="0" err="1">
                <a:ea typeface="Arial Unicode MS" pitchFamily="34" charset="-128"/>
                <a:cs typeface="Arial Unicode MS" pitchFamily="34" charset="-128"/>
              </a:rPr>
              <a:t>Porting</a:t>
            </a:r>
            <a:endParaRPr lang="de-DE" sz="1200" kern="0" dirty="0">
              <a:ea typeface="Arial Unicode MS" pitchFamily="34" charset="-128"/>
              <a:cs typeface="Arial Unicode MS" pitchFamily="34" charset="-128"/>
            </a:endParaRPr>
          </a:p>
        </p:txBody>
      </p:sp>
      <p:sp>
        <p:nvSpPr>
          <p:cNvPr id="83" name="TextBox 82"/>
          <p:cNvSpPr txBox="1"/>
          <p:nvPr/>
        </p:nvSpPr>
        <p:spPr>
          <a:xfrm>
            <a:off x="8184045" y="2635861"/>
            <a:ext cx="1435432" cy="277877"/>
          </a:xfrm>
          <a:prstGeom prst="rect">
            <a:avLst/>
          </a:prstGeom>
          <a:solidFill>
            <a:schemeClr val="accent1">
              <a:alpha val="80000"/>
            </a:schemeClr>
          </a:solidFill>
        </p:spPr>
        <p:txBody>
          <a:bodyPr lIns="91401" tIns="45699" rIns="91401" bIns="45699">
            <a:spAutoFit/>
          </a:bodyPr>
          <a:lstStyle/>
          <a:p>
            <a:pPr algn="ctr">
              <a:spcBef>
                <a:spcPct val="50000"/>
              </a:spcBef>
              <a:buClr>
                <a:srgbClr val="F0AB00"/>
              </a:buClr>
              <a:buSzPct val="80000"/>
              <a:defRPr/>
            </a:pPr>
            <a:r>
              <a:rPr lang="de-DE" sz="1200" kern="0" dirty="0">
                <a:ea typeface="Arial Unicode MS" pitchFamily="34" charset="-128"/>
                <a:cs typeface="Arial Unicode MS" pitchFamily="34" charset="-128"/>
              </a:rPr>
              <a:t>General </a:t>
            </a:r>
            <a:r>
              <a:rPr lang="de-DE" sz="1200" kern="0" dirty="0" err="1">
                <a:ea typeface="Arial Unicode MS" pitchFamily="34" charset="-128"/>
                <a:cs typeface="Arial Unicode MS" pitchFamily="34" charset="-128"/>
              </a:rPr>
              <a:t>Porting</a:t>
            </a:r>
            <a:endParaRPr lang="de-DE" sz="1200" kern="0" dirty="0">
              <a:ea typeface="Arial Unicode MS" pitchFamily="34" charset="-128"/>
              <a:cs typeface="Arial Unicode MS" pitchFamily="34" charset="-128"/>
            </a:endParaRPr>
          </a:p>
        </p:txBody>
      </p:sp>
      <p:sp>
        <p:nvSpPr>
          <p:cNvPr id="84" name="TextBox 83"/>
          <p:cNvSpPr txBox="1"/>
          <p:nvPr/>
        </p:nvSpPr>
        <p:spPr>
          <a:xfrm>
            <a:off x="8584187" y="3866459"/>
            <a:ext cx="1035290" cy="276289"/>
          </a:xfrm>
          <a:prstGeom prst="rect">
            <a:avLst/>
          </a:prstGeom>
          <a:solidFill>
            <a:schemeClr val="accent1">
              <a:alpha val="80000"/>
            </a:schemeClr>
          </a:solidFill>
        </p:spPr>
        <p:txBody>
          <a:bodyPr lIns="91401" tIns="45699" rIns="91401" bIns="45699">
            <a:spAutoFit/>
          </a:bodyPr>
          <a:lstStyle/>
          <a:p>
            <a:pPr algn="ctr">
              <a:spcBef>
                <a:spcPct val="50000"/>
              </a:spcBef>
              <a:buClr>
                <a:srgbClr val="F0AB00"/>
              </a:buClr>
              <a:buSzPct val="80000"/>
              <a:defRPr/>
            </a:pPr>
            <a:r>
              <a:rPr lang="de-DE" sz="1200" kern="0" dirty="0">
                <a:ea typeface="Arial Unicode MS" pitchFamily="34" charset="-128"/>
                <a:cs typeface="Arial Unicode MS" pitchFamily="34" charset="-128"/>
              </a:rPr>
              <a:t>DB Client</a:t>
            </a:r>
          </a:p>
        </p:txBody>
      </p:sp>
      <p:sp>
        <p:nvSpPr>
          <p:cNvPr id="21532" name="Line 46"/>
          <p:cNvSpPr>
            <a:spLocks noChangeShapeType="1"/>
          </p:cNvSpPr>
          <p:nvPr/>
        </p:nvSpPr>
        <p:spPr bwMode="auto">
          <a:xfrm>
            <a:off x="4254074" y="3525067"/>
            <a:ext cx="15879" cy="1706958"/>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89960" tIns="46779" rIns="89960" bIns="46779">
            <a:spAutoFit/>
          </a:bodyPr>
          <a:lstStyle/>
          <a:p>
            <a:endParaRPr lang="en-US"/>
          </a:p>
        </p:txBody>
      </p:sp>
      <p:sp>
        <p:nvSpPr>
          <p:cNvPr id="77" name="Title 4"/>
          <p:cNvSpPr txBox="1">
            <a:spLocks/>
          </p:cNvSpPr>
          <p:nvPr/>
        </p:nvSpPr>
        <p:spPr>
          <a:xfrm>
            <a:off x="1835751" y="277878"/>
            <a:ext cx="8498267" cy="757412"/>
          </a:xfrm>
          <a:prstGeom prst="rect">
            <a:avLst/>
          </a:prstGeom>
        </p:spPr>
        <p:txBody>
          <a:bodyPr lIns="76800" tIns="38400" rIns="76800" bIns="38400" anchor="ctr"/>
          <a:lstStyle>
            <a:lvl1pPr algn="l" defTabSz="1087856" rtl="0" eaLnBrk="1" latinLnBrk="0" hangingPunct="1">
              <a:spcBef>
                <a:spcPct val="0"/>
              </a:spcBef>
              <a:buNone/>
              <a:defRPr sz="2900" b="1" kern="1200">
                <a:solidFill>
                  <a:schemeClr val="accent2"/>
                </a:solidFill>
                <a:latin typeface="+mj-lt"/>
                <a:ea typeface="+mj-ea"/>
                <a:cs typeface="+mj-cs"/>
              </a:defRPr>
            </a:lvl1pPr>
          </a:lstStyle>
          <a:p>
            <a:pPr>
              <a:spcBef>
                <a:spcPct val="50000"/>
              </a:spcBef>
              <a:buClr>
                <a:srgbClr val="F0AB00"/>
              </a:buClr>
              <a:buSzPct val="80000"/>
              <a:defRPr/>
            </a:pPr>
            <a:r>
              <a:rPr lang="de-DE" sz="2901" dirty="0" smtClean="0"/>
              <a:t>BW ASE </a:t>
            </a:r>
            <a:r>
              <a:rPr lang="de-DE" sz="2901" dirty="0"/>
              <a:t>Implementation </a:t>
            </a:r>
            <a:r>
              <a:rPr lang="de-DE" sz="2901" dirty="0" err="1" smtClean="0"/>
              <a:t>with</a:t>
            </a:r>
            <a:r>
              <a:rPr lang="de-DE" sz="2901" dirty="0" smtClean="0"/>
              <a:t> NLS SAP </a:t>
            </a:r>
            <a:r>
              <a:rPr lang="de-DE" sz="2901" dirty="0"/>
              <a:t>IQ </a:t>
            </a:r>
            <a:r>
              <a:rPr lang="en-US" sz="2901" dirty="0"/>
              <a:t>(DBSL based solution)</a:t>
            </a:r>
            <a:endParaRPr lang="en-US" sz="2901" kern="0" dirty="0">
              <a:ea typeface="Arial Unicode MS" pitchFamily="34" charset="-128"/>
              <a:cs typeface="Arial Unicode MS" pitchFamily="34" charset="-128"/>
            </a:endParaRPr>
          </a:p>
        </p:txBody>
      </p:sp>
      <p:sp>
        <p:nvSpPr>
          <p:cNvPr id="49" name="Text Box 16"/>
          <p:cNvSpPr txBox="1">
            <a:spLocks noChangeArrowheads="1"/>
          </p:cNvSpPr>
          <p:nvPr/>
        </p:nvSpPr>
        <p:spPr bwMode="auto">
          <a:xfrm>
            <a:off x="6911369" y="4828495"/>
            <a:ext cx="2419910" cy="10797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89960" tIns="46779" rIns="89960" bIns="46779">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sz="1600" b="1" dirty="0" smtClean="0"/>
              <a:t>SAP IQ</a:t>
            </a:r>
            <a:endParaRPr lang="en-US" sz="1600" b="1" dirty="0"/>
          </a:p>
          <a:p>
            <a:pPr eaLnBrk="1" hangingPunct="1"/>
            <a:endParaRPr lang="en-US" sz="1600" dirty="0"/>
          </a:p>
          <a:p>
            <a:pPr eaLnBrk="1" hangingPunct="1"/>
            <a:endParaRPr lang="en-US" sz="1600" dirty="0"/>
          </a:p>
          <a:p>
            <a:pPr eaLnBrk="1" hangingPunct="1"/>
            <a:endParaRPr lang="en-US" sz="1600" dirty="0"/>
          </a:p>
        </p:txBody>
      </p:sp>
      <p:sp>
        <p:nvSpPr>
          <p:cNvPr id="21531" name="Line 47"/>
          <p:cNvSpPr>
            <a:spLocks noChangeShapeType="1"/>
          </p:cNvSpPr>
          <p:nvPr/>
        </p:nvSpPr>
        <p:spPr bwMode="auto">
          <a:xfrm>
            <a:off x="8717568" y="4315824"/>
            <a:ext cx="7940" cy="62562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89960" tIns="46779" rIns="89960" bIns="46779">
            <a:spAutoFit/>
          </a:bodyPr>
          <a:lstStyle/>
          <a:p>
            <a:endParaRPr lang="en-US"/>
          </a:p>
        </p:txBody>
      </p:sp>
      <p:grpSp>
        <p:nvGrpSpPr>
          <p:cNvPr id="50" name="Group 24"/>
          <p:cNvGrpSpPr>
            <a:grpSpLocks/>
          </p:cNvGrpSpPr>
          <p:nvPr>
            <p:custDataLst>
              <p:tags r:id="rId5"/>
            </p:custDataLst>
          </p:nvPr>
        </p:nvGrpSpPr>
        <p:grpSpPr bwMode="auto">
          <a:xfrm>
            <a:off x="8089170" y="5145274"/>
            <a:ext cx="643086" cy="446191"/>
            <a:chOff x="2950" y="2599"/>
            <a:chExt cx="594" cy="566"/>
          </a:xfrm>
        </p:grpSpPr>
        <p:sp>
          <p:nvSpPr>
            <p:cNvPr id="51" name="Freeform 25"/>
            <p:cNvSpPr>
              <a:spLocks/>
            </p:cNvSpPr>
            <p:nvPr/>
          </p:nvSpPr>
          <p:spPr bwMode="gray">
            <a:xfrm>
              <a:off x="3031" y="2688"/>
              <a:ext cx="513" cy="477"/>
            </a:xfrm>
            <a:custGeom>
              <a:avLst/>
              <a:gdLst>
                <a:gd name="T0" fmla="*/ 0 w 575"/>
                <a:gd name="T1" fmla="*/ 0 h 651"/>
                <a:gd name="T2" fmla="*/ 457 w 575"/>
                <a:gd name="T3" fmla="*/ 0 h 651"/>
                <a:gd name="T4" fmla="*/ 457 w 575"/>
                <a:gd name="T5" fmla="*/ 282 h 651"/>
                <a:gd name="T6" fmla="*/ 454 w 575"/>
                <a:gd name="T7" fmla="*/ 290 h 651"/>
                <a:gd name="T8" fmla="*/ 451 w 575"/>
                <a:gd name="T9" fmla="*/ 297 h 651"/>
                <a:gd name="T10" fmla="*/ 443 w 575"/>
                <a:gd name="T11" fmla="*/ 303 h 651"/>
                <a:gd name="T12" fmla="*/ 435 w 575"/>
                <a:gd name="T13" fmla="*/ 308 h 651"/>
                <a:gd name="T14" fmla="*/ 424 w 575"/>
                <a:gd name="T15" fmla="*/ 314 h 651"/>
                <a:gd name="T16" fmla="*/ 410 w 575"/>
                <a:gd name="T17" fmla="*/ 320 h 651"/>
                <a:gd name="T18" fmla="*/ 395 w 575"/>
                <a:gd name="T19" fmla="*/ 325 h 651"/>
                <a:gd name="T20" fmla="*/ 378 w 575"/>
                <a:gd name="T21" fmla="*/ 330 h 651"/>
                <a:gd name="T22" fmla="*/ 360 w 575"/>
                <a:gd name="T23" fmla="*/ 334 h 651"/>
                <a:gd name="T24" fmla="*/ 339 w 575"/>
                <a:gd name="T25" fmla="*/ 338 h 651"/>
                <a:gd name="T26" fmla="*/ 317 w 575"/>
                <a:gd name="T27" fmla="*/ 341 h 651"/>
                <a:gd name="T28" fmla="*/ 294 w 575"/>
                <a:gd name="T29" fmla="*/ 344 h 651"/>
                <a:gd name="T30" fmla="*/ 269 w 575"/>
                <a:gd name="T31" fmla="*/ 346 h 651"/>
                <a:gd name="T32" fmla="*/ 245 w 575"/>
                <a:gd name="T33" fmla="*/ 349 h 651"/>
                <a:gd name="T34" fmla="*/ 218 w 575"/>
                <a:gd name="T35" fmla="*/ 349 h 651"/>
                <a:gd name="T36" fmla="*/ 192 w 575"/>
                <a:gd name="T37" fmla="*/ 349 h 651"/>
                <a:gd name="T38" fmla="*/ 178 w 575"/>
                <a:gd name="T39" fmla="*/ 349 h 651"/>
                <a:gd name="T40" fmla="*/ 164 w 575"/>
                <a:gd name="T41" fmla="*/ 349 h 651"/>
                <a:gd name="T42" fmla="*/ 152 w 575"/>
                <a:gd name="T43" fmla="*/ 349 h 651"/>
                <a:gd name="T44" fmla="*/ 137 w 575"/>
                <a:gd name="T45" fmla="*/ 349 h 651"/>
                <a:gd name="T46" fmla="*/ 126 w 575"/>
                <a:gd name="T47" fmla="*/ 346 h 651"/>
                <a:gd name="T48" fmla="*/ 112 w 575"/>
                <a:gd name="T49" fmla="*/ 346 h 651"/>
                <a:gd name="T50" fmla="*/ 100 w 575"/>
                <a:gd name="T51" fmla="*/ 345 h 651"/>
                <a:gd name="T52" fmla="*/ 87 w 575"/>
                <a:gd name="T53" fmla="*/ 344 h 651"/>
                <a:gd name="T54" fmla="*/ 77 w 575"/>
                <a:gd name="T55" fmla="*/ 342 h 651"/>
                <a:gd name="T56" fmla="*/ 64 w 575"/>
                <a:gd name="T57" fmla="*/ 339 h 651"/>
                <a:gd name="T58" fmla="*/ 54 w 575"/>
                <a:gd name="T59" fmla="*/ 339 h 651"/>
                <a:gd name="T60" fmla="*/ 41 w 575"/>
                <a:gd name="T61" fmla="*/ 336 h 651"/>
                <a:gd name="T62" fmla="*/ 30 w 575"/>
                <a:gd name="T63" fmla="*/ 334 h 651"/>
                <a:gd name="T64" fmla="*/ 21 w 575"/>
                <a:gd name="T65" fmla="*/ 333 h 651"/>
                <a:gd name="T66" fmla="*/ 10 w 575"/>
                <a:gd name="T67" fmla="*/ 330 h 651"/>
                <a:gd name="T68" fmla="*/ 1 w 575"/>
                <a:gd name="T69" fmla="*/ 326 h 651"/>
                <a:gd name="T70" fmla="*/ 0 w 575"/>
                <a:gd name="T71" fmla="*/ 0 h 65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75" h="651">
                  <a:moveTo>
                    <a:pt x="0" y="0"/>
                  </a:moveTo>
                  <a:lnTo>
                    <a:pt x="574" y="0"/>
                  </a:lnTo>
                  <a:lnTo>
                    <a:pt x="574" y="526"/>
                  </a:lnTo>
                  <a:lnTo>
                    <a:pt x="571" y="540"/>
                  </a:lnTo>
                  <a:lnTo>
                    <a:pt x="566" y="553"/>
                  </a:lnTo>
                  <a:lnTo>
                    <a:pt x="557" y="564"/>
                  </a:lnTo>
                  <a:lnTo>
                    <a:pt x="547" y="574"/>
                  </a:lnTo>
                  <a:lnTo>
                    <a:pt x="532" y="584"/>
                  </a:lnTo>
                  <a:lnTo>
                    <a:pt x="515" y="596"/>
                  </a:lnTo>
                  <a:lnTo>
                    <a:pt x="497" y="605"/>
                  </a:lnTo>
                  <a:lnTo>
                    <a:pt x="475" y="614"/>
                  </a:lnTo>
                  <a:lnTo>
                    <a:pt x="452" y="622"/>
                  </a:lnTo>
                  <a:lnTo>
                    <a:pt x="426" y="629"/>
                  </a:lnTo>
                  <a:lnTo>
                    <a:pt x="398" y="635"/>
                  </a:lnTo>
                  <a:lnTo>
                    <a:pt x="370" y="641"/>
                  </a:lnTo>
                  <a:lnTo>
                    <a:pt x="339" y="644"/>
                  </a:lnTo>
                  <a:lnTo>
                    <a:pt x="308" y="649"/>
                  </a:lnTo>
                  <a:lnTo>
                    <a:pt x="274" y="650"/>
                  </a:lnTo>
                  <a:lnTo>
                    <a:pt x="241" y="650"/>
                  </a:lnTo>
                  <a:lnTo>
                    <a:pt x="223" y="650"/>
                  </a:lnTo>
                  <a:lnTo>
                    <a:pt x="206" y="650"/>
                  </a:lnTo>
                  <a:lnTo>
                    <a:pt x="191" y="650"/>
                  </a:lnTo>
                  <a:lnTo>
                    <a:pt x="173" y="649"/>
                  </a:lnTo>
                  <a:lnTo>
                    <a:pt x="158" y="644"/>
                  </a:lnTo>
                  <a:lnTo>
                    <a:pt x="141" y="644"/>
                  </a:lnTo>
                  <a:lnTo>
                    <a:pt x="125" y="643"/>
                  </a:lnTo>
                  <a:lnTo>
                    <a:pt x="109" y="640"/>
                  </a:lnTo>
                  <a:lnTo>
                    <a:pt x="96" y="638"/>
                  </a:lnTo>
                  <a:lnTo>
                    <a:pt x="81" y="632"/>
                  </a:lnTo>
                  <a:lnTo>
                    <a:pt x="67" y="631"/>
                  </a:lnTo>
                  <a:lnTo>
                    <a:pt x="52" y="626"/>
                  </a:lnTo>
                  <a:lnTo>
                    <a:pt x="38" y="622"/>
                  </a:lnTo>
                  <a:lnTo>
                    <a:pt x="26" y="619"/>
                  </a:lnTo>
                  <a:lnTo>
                    <a:pt x="12" y="614"/>
                  </a:lnTo>
                  <a:lnTo>
                    <a:pt x="1" y="608"/>
                  </a:lnTo>
                  <a:lnTo>
                    <a:pt x="0" y="0"/>
                  </a:lnTo>
                </a:path>
              </a:pathLst>
            </a:custGeom>
            <a:gradFill rotWithShape="0">
              <a:gsLst>
                <a:gs pos="0">
                  <a:srgbClr val="FFFFFF"/>
                </a:gs>
                <a:gs pos="100000">
                  <a:srgbClr val="919191"/>
                </a:gs>
              </a:gsLst>
              <a:lin ang="0" scaled="1"/>
            </a:gradFill>
            <a:ln>
              <a:noFill/>
            </a:ln>
            <a:extLst>
              <a:ext uri="{91240B29-F687-4F45-9708-019B960494DF}">
                <a14:hiddenLine xmlns:a14="http://schemas.microsoft.com/office/drawing/2010/main" w="25400" cap="rnd" cmpd="sng">
                  <a:solidFill>
                    <a:srgbClr val="000000"/>
                  </a:solidFill>
                  <a:prstDash val="solid"/>
                  <a:round/>
                  <a:headEnd type="none" w="med" len="med"/>
                  <a:tailEnd type="none" w="med" len="med"/>
                </a14:hiddenLine>
              </a:ext>
            </a:extLst>
          </p:spPr>
          <p:txBody>
            <a:bodyPr/>
            <a:lstStyle/>
            <a:p>
              <a:endParaRPr lang="en-US"/>
            </a:p>
          </p:txBody>
        </p:sp>
        <p:sp>
          <p:nvSpPr>
            <p:cNvPr id="52" name="Freeform 26"/>
            <p:cNvSpPr>
              <a:spLocks/>
            </p:cNvSpPr>
            <p:nvPr/>
          </p:nvSpPr>
          <p:spPr bwMode="gray">
            <a:xfrm>
              <a:off x="2950" y="2688"/>
              <a:ext cx="155" cy="447"/>
            </a:xfrm>
            <a:custGeom>
              <a:avLst/>
              <a:gdLst>
                <a:gd name="T0" fmla="*/ 258 w 90"/>
                <a:gd name="T1" fmla="*/ 0 h 610"/>
                <a:gd name="T2" fmla="*/ 264 w 90"/>
                <a:gd name="T3" fmla="*/ 327 h 610"/>
                <a:gd name="T4" fmla="*/ 205 w 90"/>
                <a:gd name="T5" fmla="*/ 323 h 610"/>
                <a:gd name="T6" fmla="*/ 152 w 90"/>
                <a:gd name="T7" fmla="*/ 317 h 610"/>
                <a:gd name="T8" fmla="*/ 110 w 90"/>
                <a:gd name="T9" fmla="*/ 312 h 610"/>
                <a:gd name="T10" fmla="*/ 71 w 90"/>
                <a:gd name="T11" fmla="*/ 307 h 610"/>
                <a:gd name="T12" fmla="*/ 38 w 90"/>
                <a:gd name="T13" fmla="*/ 301 h 610"/>
                <a:gd name="T14" fmla="*/ 16 w 90"/>
                <a:gd name="T15" fmla="*/ 296 h 610"/>
                <a:gd name="T16" fmla="*/ 3 w 90"/>
                <a:gd name="T17" fmla="*/ 290 h 610"/>
                <a:gd name="T18" fmla="*/ 0 w 90"/>
                <a:gd name="T19" fmla="*/ 283 h 610"/>
                <a:gd name="T20" fmla="*/ 0 w 90"/>
                <a:gd name="T21" fmla="*/ 0 h 610"/>
                <a:gd name="T22" fmla="*/ 258 w 90"/>
                <a:gd name="T23" fmla="*/ 0 h 6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0" h="610">
                  <a:moveTo>
                    <a:pt x="87" y="0"/>
                  </a:moveTo>
                  <a:lnTo>
                    <a:pt x="89" y="609"/>
                  </a:lnTo>
                  <a:lnTo>
                    <a:pt x="69" y="602"/>
                  </a:lnTo>
                  <a:lnTo>
                    <a:pt x="51" y="591"/>
                  </a:lnTo>
                  <a:lnTo>
                    <a:pt x="37" y="582"/>
                  </a:lnTo>
                  <a:lnTo>
                    <a:pt x="24" y="572"/>
                  </a:lnTo>
                  <a:lnTo>
                    <a:pt x="13" y="561"/>
                  </a:lnTo>
                  <a:lnTo>
                    <a:pt x="5" y="551"/>
                  </a:lnTo>
                  <a:lnTo>
                    <a:pt x="1" y="541"/>
                  </a:lnTo>
                  <a:lnTo>
                    <a:pt x="0" y="527"/>
                  </a:lnTo>
                  <a:lnTo>
                    <a:pt x="0" y="0"/>
                  </a:lnTo>
                  <a:lnTo>
                    <a:pt x="87" y="0"/>
                  </a:lnTo>
                </a:path>
              </a:pathLst>
            </a:custGeom>
            <a:gradFill rotWithShape="0">
              <a:gsLst>
                <a:gs pos="0">
                  <a:srgbClr val="919191"/>
                </a:gs>
                <a:gs pos="100000">
                  <a:srgbClr val="FFFFFF"/>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53" name="Freeform 27"/>
            <p:cNvSpPr>
              <a:spLocks/>
            </p:cNvSpPr>
            <p:nvPr/>
          </p:nvSpPr>
          <p:spPr bwMode="gray">
            <a:xfrm>
              <a:off x="2950" y="2599"/>
              <a:ext cx="594" cy="179"/>
            </a:xfrm>
            <a:custGeom>
              <a:avLst/>
              <a:gdLst>
                <a:gd name="T0" fmla="*/ 291 w 666"/>
                <a:gd name="T1" fmla="*/ 0 h 244"/>
                <a:gd name="T2" fmla="*/ 342 w 666"/>
                <a:gd name="T3" fmla="*/ 3 h 244"/>
                <a:gd name="T4" fmla="*/ 391 w 666"/>
                <a:gd name="T5" fmla="*/ 7 h 244"/>
                <a:gd name="T6" fmla="*/ 432 w 666"/>
                <a:gd name="T7" fmla="*/ 15 h 244"/>
                <a:gd name="T8" fmla="*/ 467 w 666"/>
                <a:gd name="T9" fmla="*/ 24 h 244"/>
                <a:gd name="T10" fmla="*/ 497 w 666"/>
                <a:gd name="T11" fmla="*/ 34 h 244"/>
                <a:gd name="T12" fmla="*/ 517 w 666"/>
                <a:gd name="T13" fmla="*/ 45 h 244"/>
                <a:gd name="T14" fmla="*/ 527 w 666"/>
                <a:gd name="T15" fmla="*/ 59 h 244"/>
                <a:gd name="T16" fmla="*/ 527 w 666"/>
                <a:gd name="T17" fmla="*/ 72 h 244"/>
                <a:gd name="T18" fmla="*/ 517 w 666"/>
                <a:gd name="T19" fmla="*/ 85 h 244"/>
                <a:gd name="T20" fmla="*/ 497 w 666"/>
                <a:gd name="T21" fmla="*/ 96 h 244"/>
                <a:gd name="T22" fmla="*/ 467 w 666"/>
                <a:gd name="T23" fmla="*/ 106 h 244"/>
                <a:gd name="T24" fmla="*/ 432 w 666"/>
                <a:gd name="T25" fmla="*/ 116 h 244"/>
                <a:gd name="T26" fmla="*/ 391 w 666"/>
                <a:gd name="T27" fmla="*/ 123 h 244"/>
                <a:gd name="T28" fmla="*/ 342 w 666"/>
                <a:gd name="T29" fmla="*/ 128 h 244"/>
                <a:gd name="T30" fmla="*/ 291 w 666"/>
                <a:gd name="T31" fmla="*/ 131 h 244"/>
                <a:gd name="T32" fmla="*/ 238 w 666"/>
                <a:gd name="T33" fmla="*/ 131 h 244"/>
                <a:gd name="T34" fmla="*/ 186 w 666"/>
                <a:gd name="T35" fmla="*/ 128 h 244"/>
                <a:gd name="T36" fmla="*/ 137 w 666"/>
                <a:gd name="T37" fmla="*/ 123 h 244"/>
                <a:gd name="T38" fmla="*/ 95 w 666"/>
                <a:gd name="T39" fmla="*/ 116 h 244"/>
                <a:gd name="T40" fmla="*/ 60 w 666"/>
                <a:gd name="T41" fmla="*/ 106 h 244"/>
                <a:gd name="T42" fmla="*/ 33 w 666"/>
                <a:gd name="T43" fmla="*/ 96 h 244"/>
                <a:gd name="T44" fmla="*/ 11 w 666"/>
                <a:gd name="T45" fmla="*/ 85 h 244"/>
                <a:gd name="T46" fmla="*/ 1 w 666"/>
                <a:gd name="T47" fmla="*/ 72 h 244"/>
                <a:gd name="T48" fmla="*/ 1 w 666"/>
                <a:gd name="T49" fmla="*/ 59 h 244"/>
                <a:gd name="T50" fmla="*/ 11 w 666"/>
                <a:gd name="T51" fmla="*/ 45 h 244"/>
                <a:gd name="T52" fmla="*/ 33 w 666"/>
                <a:gd name="T53" fmla="*/ 34 h 244"/>
                <a:gd name="T54" fmla="*/ 60 w 666"/>
                <a:gd name="T55" fmla="*/ 24 h 244"/>
                <a:gd name="T56" fmla="*/ 95 w 666"/>
                <a:gd name="T57" fmla="*/ 15 h 244"/>
                <a:gd name="T58" fmla="*/ 137 w 666"/>
                <a:gd name="T59" fmla="*/ 7 h 244"/>
                <a:gd name="T60" fmla="*/ 186 w 666"/>
                <a:gd name="T61" fmla="*/ 3 h 244"/>
                <a:gd name="T62" fmla="*/ 238 w 666"/>
                <a:gd name="T63" fmla="*/ 0 h 2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66" h="244">
                  <a:moveTo>
                    <a:pt x="333" y="0"/>
                  </a:moveTo>
                  <a:lnTo>
                    <a:pt x="366" y="0"/>
                  </a:lnTo>
                  <a:lnTo>
                    <a:pt x="399" y="1"/>
                  </a:lnTo>
                  <a:lnTo>
                    <a:pt x="430" y="6"/>
                  </a:lnTo>
                  <a:lnTo>
                    <a:pt x="461" y="9"/>
                  </a:lnTo>
                  <a:lnTo>
                    <a:pt x="491" y="14"/>
                  </a:lnTo>
                  <a:lnTo>
                    <a:pt x="517" y="22"/>
                  </a:lnTo>
                  <a:lnTo>
                    <a:pt x="543" y="27"/>
                  </a:lnTo>
                  <a:lnTo>
                    <a:pt x="568" y="35"/>
                  </a:lnTo>
                  <a:lnTo>
                    <a:pt x="588" y="45"/>
                  </a:lnTo>
                  <a:lnTo>
                    <a:pt x="606" y="55"/>
                  </a:lnTo>
                  <a:lnTo>
                    <a:pt x="624" y="64"/>
                  </a:lnTo>
                  <a:lnTo>
                    <a:pt x="638" y="75"/>
                  </a:lnTo>
                  <a:lnTo>
                    <a:pt x="650" y="85"/>
                  </a:lnTo>
                  <a:lnTo>
                    <a:pt x="657" y="98"/>
                  </a:lnTo>
                  <a:lnTo>
                    <a:pt x="663" y="110"/>
                  </a:lnTo>
                  <a:lnTo>
                    <a:pt x="665" y="122"/>
                  </a:lnTo>
                  <a:lnTo>
                    <a:pt x="663" y="133"/>
                  </a:lnTo>
                  <a:lnTo>
                    <a:pt x="657" y="145"/>
                  </a:lnTo>
                  <a:lnTo>
                    <a:pt x="650" y="158"/>
                  </a:lnTo>
                  <a:lnTo>
                    <a:pt x="638" y="168"/>
                  </a:lnTo>
                  <a:lnTo>
                    <a:pt x="624" y="179"/>
                  </a:lnTo>
                  <a:lnTo>
                    <a:pt x="606" y="191"/>
                  </a:lnTo>
                  <a:lnTo>
                    <a:pt x="588" y="198"/>
                  </a:lnTo>
                  <a:lnTo>
                    <a:pt x="568" y="208"/>
                  </a:lnTo>
                  <a:lnTo>
                    <a:pt x="543" y="216"/>
                  </a:lnTo>
                  <a:lnTo>
                    <a:pt x="517" y="223"/>
                  </a:lnTo>
                  <a:lnTo>
                    <a:pt x="491" y="227"/>
                  </a:lnTo>
                  <a:lnTo>
                    <a:pt x="461" y="233"/>
                  </a:lnTo>
                  <a:lnTo>
                    <a:pt x="430" y="237"/>
                  </a:lnTo>
                  <a:lnTo>
                    <a:pt x="399" y="240"/>
                  </a:lnTo>
                  <a:lnTo>
                    <a:pt x="366" y="243"/>
                  </a:lnTo>
                  <a:lnTo>
                    <a:pt x="333" y="243"/>
                  </a:lnTo>
                  <a:lnTo>
                    <a:pt x="299" y="243"/>
                  </a:lnTo>
                  <a:lnTo>
                    <a:pt x="267" y="240"/>
                  </a:lnTo>
                  <a:lnTo>
                    <a:pt x="233" y="237"/>
                  </a:lnTo>
                  <a:lnTo>
                    <a:pt x="202" y="233"/>
                  </a:lnTo>
                  <a:lnTo>
                    <a:pt x="173" y="227"/>
                  </a:lnTo>
                  <a:lnTo>
                    <a:pt x="146" y="223"/>
                  </a:lnTo>
                  <a:lnTo>
                    <a:pt x="120" y="216"/>
                  </a:lnTo>
                  <a:lnTo>
                    <a:pt x="96" y="208"/>
                  </a:lnTo>
                  <a:lnTo>
                    <a:pt x="75" y="198"/>
                  </a:lnTo>
                  <a:lnTo>
                    <a:pt x="55" y="191"/>
                  </a:lnTo>
                  <a:lnTo>
                    <a:pt x="41" y="179"/>
                  </a:lnTo>
                  <a:lnTo>
                    <a:pt x="26" y="168"/>
                  </a:lnTo>
                  <a:lnTo>
                    <a:pt x="14" y="158"/>
                  </a:lnTo>
                  <a:lnTo>
                    <a:pt x="7" y="145"/>
                  </a:lnTo>
                  <a:lnTo>
                    <a:pt x="1" y="133"/>
                  </a:lnTo>
                  <a:lnTo>
                    <a:pt x="0" y="122"/>
                  </a:lnTo>
                  <a:lnTo>
                    <a:pt x="1" y="110"/>
                  </a:lnTo>
                  <a:lnTo>
                    <a:pt x="7" y="98"/>
                  </a:lnTo>
                  <a:lnTo>
                    <a:pt x="14" y="85"/>
                  </a:lnTo>
                  <a:lnTo>
                    <a:pt x="26" y="75"/>
                  </a:lnTo>
                  <a:lnTo>
                    <a:pt x="41" y="64"/>
                  </a:lnTo>
                  <a:lnTo>
                    <a:pt x="55" y="55"/>
                  </a:lnTo>
                  <a:lnTo>
                    <a:pt x="75" y="45"/>
                  </a:lnTo>
                  <a:lnTo>
                    <a:pt x="96" y="35"/>
                  </a:lnTo>
                  <a:lnTo>
                    <a:pt x="120" y="27"/>
                  </a:lnTo>
                  <a:lnTo>
                    <a:pt x="146" y="22"/>
                  </a:lnTo>
                  <a:lnTo>
                    <a:pt x="173" y="14"/>
                  </a:lnTo>
                  <a:lnTo>
                    <a:pt x="202" y="9"/>
                  </a:lnTo>
                  <a:lnTo>
                    <a:pt x="233" y="6"/>
                  </a:lnTo>
                  <a:lnTo>
                    <a:pt x="267" y="1"/>
                  </a:lnTo>
                  <a:lnTo>
                    <a:pt x="299" y="0"/>
                  </a:lnTo>
                  <a:lnTo>
                    <a:pt x="333" y="0"/>
                  </a:lnTo>
                </a:path>
              </a:pathLst>
            </a:custGeom>
            <a:gradFill rotWithShape="0">
              <a:gsLst>
                <a:gs pos="0">
                  <a:srgbClr val="FFFFFF"/>
                </a:gs>
                <a:gs pos="100000">
                  <a:srgbClr val="676767"/>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54" name="Freeform 28"/>
            <p:cNvSpPr>
              <a:spLocks/>
            </p:cNvSpPr>
            <p:nvPr/>
          </p:nvSpPr>
          <p:spPr bwMode="gray">
            <a:xfrm>
              <a:off x="3102" y="2647"/>
              <a:ext cx="287" cy="84"/>
            </a:xfrm>
            <a:custGeom>
              <a:avLst/>
              <a:gdLst>
                <a:gd name="T0" fmla="*/ 142 w 322"/>
                <a:gd name="T1" fmla="*/ 0 h 115"/>
                <a:gd name="T2" fmla="*/ 167 w 322"/>
                <a:gd name="T3" fmla="*/ 1 h 115"/>
                <a:gd name="T4" fmla="*/ 187 w 322"/>
                <a:gd name="T5" fmla="*/ 4 h 115"/>
                <a:gd name="T6" fmla="*/ 209 w 322"/>
                <a:gd name="T7" fmla="*/ 7 h 115"/>
                <a:gd name="T8" fmla="*/ 226 w 322"/>
                <a:gd name="T9" fmla="*/ 11 h 115"/>
                <a:gd name="T10" fmla="*/ 240 w 322"/>
                <a:gd name="T11" fmla="*/ 15 h 115"/>
                <a:gd name="T12" fmla="*/ 249 w 322"/>
                <a:gd name="T13" fmla="*/ 21 h 115"/>
                <a:gd name="T14" fmla="*/ 255 w 322"/>
                <a:gd name="T15" fmla="*/ 27 h 115"/>
                <a:gd name="T16" fmla="*/ 255 w 322"/>
                <a:gd name="T17" fmla="*/ 33 h 115"/>
                <a:gd name="T18" fmla="*/ 249 w 322"/>
                <a:gd name="T19" fmla="*/ 39 h 115"/>
                <a:gd name="T20" fmla="*/ 240 w 322"/>
                <a:gd name="T21" fmla="*/ 45 h 115"/>
                <a:gd name="T22" fmla="*/ 226 w 322"/>
                <a:gd name="T23" fmla="*/ 50 h 115"/>
                <a:gd name="T24" fmla="*/ 209 w 322"/>
                <a:gd name="T25" fmla="*/ 53 h 115"/>
                <a:gd name="T26" fmla="*/ 187 w 322"/>
                <a:gd name="T27" fmla="*/ 57 h 115"/>
                <a:gd name="T28" fmla="*/ 167 w 322"/>
                <a:gd name="T29" fmla="*/ 58 h 115"/>
                <a:gd name="T30" fmla="*/ 142 w 322"/>
                <a:gd name="T31" fmla="*/ 61 h 115"/>
                <a:gd name="T32" fmla="*/ 115 w 322"/>
                <a:gd name="T33" fmla="*/ 61 h 115"/>
                <a:gd name="T34" fmla="*/ 91 w 322"/>
                <a:gd name="T35" fmla="*/ 58 h 115"/>
                <a:gd name="T36" fmla="*/ 68 w 322"/>
                <a:gd name="T37" fmla="*/ 57 h 115"/>
                <a:gd name="T38" fmla="*/ 46 w 322"/>
                <a:gd name="T39" fmla="*/ 53 h 115"/>
                <a:gd name="T40" fmla="*/ 29 w 322"/>
                <a:gd name="T41" fmla="*/ 50 h 115"/>
                <a:gd name="T42" fmla="*/ 16 w 322"/>
                <a:gd name="T43" fmla="*/ 45 h 115"/>
                <a:gd name="T44" fmla="*/ 6 w 322"/>
                <a:gd name="T45" fmla="*/ 39 h 115"/>
                <a:gd name="T46" fmla="*/ 2 w 322"/>
                <a:gd name="T47" fmla="*/ 33 h 115"/>
                <a:gd name="T48" fmla="*/ 2 w 322"/>
                <a:gd name="T49" fmla="*/ 27 h 115"/>
                <a:gd name="T50" fmla="*/ 6 w 322"/>
                <a:gd name="T51" fmla="*/ 21 h 115"/>
                <a:gd name="T52" fmla="*/ 16 w 322"/>
                <a:gd name="T53" fmla="*/ 15 h 115"/>
                <a:gd name="T54" fmla="*/ 29 w 322"/>
                <a:gd name="T55" fmla="*/ 11 h 115"/>
                <a:gd name="T56" fmla="*/ 46 w 322"/>
                <a:gd name="T57" fmla="*/ 7 h 115"/>
                <a:gd name="T58" fmla="*/ 68 w 322"/>
                <a:gd name="T59" fmla="*/ 4 h 115"/>
                <a:gd name="T60" fmla="*/ 91 w 322"/>
                <a:gd name="T61" fmla="*/ 1 h 115"/>
                <a:gd name="T62" fmla="*/ 115 w 322"/>
                <a:gd name="T63" fmla="*/ 0 h 1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2" h="115">
                  <a:moveTo>
                    <a:pt x="161" y="0"/>
                  </a:moveTo>
                  <a:lnTo>
                    <a:pt x="178" y="0"/>
                  </a:lnTo>
                  <a:lnTo>
                    <a:pt x="193" y="1"/>
                  </a:lnTo>
                  <a:lnTo>
                    <a:pt x="210" y="1"/>
                  </a:lnTo>
                  <a:lnTo>
                    <a:pt x="223" y="4"/>
                  </a:lnTo>
                  <a:lnTo>
                    <a:pt x="236" y="7"/>
                  </a:lnTo>
                  <a:lnTo>
                    <a:pt x="250" y="8"/>
                  </a:lnTo>
                  <a:lnTo>
                    <a:pt x="263" y="12"/>
                  </a:lnTo>
                  <a:lnTo>
                    <a:pt x="274" y="16"/>
                  </a:lnTo>
                  <a:lnTo>
                    <a:pt x="284" y="21"/>
                  </a:lnTo>
                  <a:lnTo>
                    <a:pt x="294" y="23"/>
                  </a:lnTo>
                  <a:lnTo>
                    <a:pt x="302" y="29"/>
                  </a:lnTo>
                  <a:lnTo>
                    <a:pt x="309" y="34"/>
                  </a:lnTo>
                  <a:lnTo>
                    <a:pt x="313" y="40"/>
                  </a:lnTo>
                  <a:lnTo>
                    <a:pt x="318" y="45"/>
                  </a:lnTo>
                  <a:lnTo>
                    <a:pt x="321" y="51"/>
                  </a:lnTo>
                  <a:lnTo>
                    <a:pt x="321" y="56"/>
                  </a:lnTo>
                  <a:lnTo>
                    <a:pt x="321" y="62"/>
                  </a:lnTo>
                  <a:lnTo>
                    <a:pt x="318" y="67"/>
                  </a:lnTo>
                  <a:lnTo>
                    <a:pt x="313" y="73"/>
                  </a:lnTo>
                  <a:lnTo>
                    <a:pt x="309" y="78"/>
                  </a:lnTo>
                  <a:lnTo>
                    <a:pt x="302" y="84"/>
                  </a:lnTo>
                  <a:lnTo>
                    <a:pt x="294" y="89"/>
                  </a:lnTo>
                  <a:lnTo>
                    <a:pt x="284" y="93"/>
                  </a:lnTo>
                  <a:lnTo>
                    <a:pt x="274" y="96"/>
                  </a:lnTo>
                  <a:lnTo>
                    <a:pt x="263" y="100"/>
                  </a:lnTo>
                  <a:lnTo>
                    <a:pt x="250" y="104"/>
                  </a:lnTo>
                  <a:lnTo>
                    <a:pt x="236" y="107"/>
                  </a:lnTo>
                  <a:lnTo>
                    <a:pt x="223" y="109"/>
                  </a:lnTo>
                  <a:lnTo>
                    <a:pt x="210" y="110"/>
                  </a:lnTo>
                  <a:lnTo>
                    <a:pt x="193" y="113"/>
                  </a:lnTo>
                  <a:lnTo>
                    <a:pt x="178" y="114"/>
                  </a:lnTo>
                  <a:lnTo>
                    <a:pt x="161" y="114"/>
                  </a:lnTo>
                  <a:lnTo>
                    <a:pt x="145" y="114"/>
                  </a:lnTo>
                  <a:lnTo>
                    <a:pt x="129" y="113"/>
                  </a:lnTo>
                  <a:lnTo>
                    <a:pt x="114" y="110"/>
                  </a:lnTo>
                  <a:lnTo>
                    <a:pt x="98" y="109"/>
                  </a:lnTo>
                  <a:lnTo>
                    <a:pt x="85" y="107"/>
                  </a:lnTo>
                  <a:lnTo>
                    <a:pt x="71" y="104"/>
                  </a:lnTo>
                  <a:lnTo>
                    <a:pt x="58" y="100"/>
                  </a:lnTo>
                  <a:lnTo>
                    <a:pt x="49" y="96"/>
                  </a:lnTo>
                  <a:lnTo>
                    <a:pt x="37" y="93"/>
                  </a:lnTo>
                  <a:lnTo>
                    <a:pt x="29" y="89"/>
                  </a:lnTo>
                  <a:lnTo>
                    <a:pt x="20" y="84"/>
                  </a:lnTo>
                  <a:lnTo>
                    <a:pt x="13" y="78"/>
                  </a:lnTo>
                  <a:lnTo>
                    <a:pt x="8" y="73"/>
                  </a:lnTo>
                  <a:lnTo>
                    <a:pt x="4" y="67"/>
                  </a:lnTo>
                  <a:lnTo>
                    <a:pt x="2" y="62"/>
                  </a:lnTo>
                  <a:lnTo>
                    <a:pt x="0" y="56"/>
                  </a:lnTo>
                  <a:lnTo>
                    <a:pt x="2" y="51"/>
                  </a:lnTo>
                  <a:lnTo>
                    <a:pt x="4" y="45"/>
                  </a:lnTo>
                  <a:lnTo>
                    <a:pt x="8" y="40"/>
                  </a:lnTo>
                  <a:lnTo>
                    <a:pt x="13" y="34"/>
                  </a:lnTo>
                  <a:lnTo>
                    <a:pt x="20" y="29"/>
                  </a:lnTo>
                  <a:lnTo>
                    <a:pt x="29" y="23"/>
                  </a:lnTo>
                  <a:lnTo>
                    <a:pt x="37" y="21"/>
                  </a:lnTo>
                  <a:lnTo>
                    <a:pt x="49" y="16"/>
                  </a:lnTo>
                  <a:lnTo>
                    <a:pt x="58" y="12"/>
                  </a:lnTo>
                  <a:lnTo>
                    <a:pt x="71" y="8"/>
                  </a:lnTo>
                  <a:lnTo>
                    <a:pt x="85" y="7"/>
                  </a:lnTo>
                  <a:lnTo>
                    <a:pt x="98" y="4"/>
                  </a:lnTo>
                  <a:lnTo>
                    <a:pt x="114" y="1"/>
                  </a:lnTo>
                  <a:lnTo>
                    <a:pt x="129" y="1"/>
                  </a:lnTo>
                  <a:lnTo>
                    <a:pt x="145" y="0"/>
                  </a:lnTo>
                  <a:lnTo>
                    <a:pt x="161" y="0"/>
                  </a:lnTo>
                </a:path>
              </a:pathLst>
            </a:custGeom>
            <a:gradFill rotWithShape="0">
              <a:gsLst>
                <a:gs pos="0">
                  <a:srgbClr val="FFFFFF"/>
                </a:gs>
                <a:gs pos="100000">
                  <a:srgbClr val="919191"/>
                </a:gs>
              </a:gsLst>
              <a:path path="rect">
                <a:fillToRect l="50000" t="50000" r="50000" b="50000"/>
              </a:path>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55" name="Freeform 29"/>
            <p:cNvSpPr>
              <a:spLocks/>
            </p:cNvSpPr>
            <p:nvPr/>
          </p:nvSpPr>
          <p:spPr bwMode="gray">
            <a:xfrm>
              <a:off x="3102" y="2647"/>
              <a:ext cx="287" cy="46"/>
            </a:xfrm>
            <a:custGeom>
              <a:avLst/>
              <a:gdLst>
                <a:gd name="T0" fmla="*/ 248 w 322"/>
                <a:gd name="T1" fmla="*/ 31 h 63"/>
                <a:gd name="T2" fmla="*/ 240 w 322"/>
                <a:gd name="T3" fmla="*/ 26 h 63"/>
                <a:gd name="T4" fmla="*/ 229 w 322"/>
                <a:gd name="T5" fmla="*/ 23 h 63"/>
                <a:gd name="T6" fmla="*/ 215 w 322"/>
                <a:gd name="T7" fmla="*/ 20 h 63"/>
                <a:gd name="T8" fmla="*/ 199 w 322"/>
                <a:gd name="T9" fmla="*/ 17 h 63"/>
                <a:gd name="T10" fmla="*/ 180 w 322"/>
                <a:gd name="T11" fmla="*/ 15 h 63"/>
                <a:gd name="T12" fmla="*/ 160 w 322"/>
                <a:gd name="T13" fmla="*/ 12 h 63"/>
                <a:gd name="T14" fmla="*/ 138 w 322"/>
                <a:gd name="T15" fmla="*/ 12 h 63"/>
                <a:gd name="T16" fmla="*/ 117 w 322"/>
                <a:gd name="T17" fmla="*/ 12 h 63"/>
                <a:gd name="T18" fmla="*/ 94 w 322"/>
                <a:gd name="T19" fmla="*/ 12 h 63"/>
                <a:gd name="T20" fmla="*/ 74 w 322"/>
                <a:gd name="T21" fmla="*/ 15 h 63"/>
                <a:gd name="T22" fmla="*/ 55 w 322"/>
                <a:gd name="T23" fmla="*/ 17 h 63"/>
                <a:gd name="T24" fmla="*/ 39 w 322"/>
                <a:gd name="T25" fmla="*/ 20 h 63"/>
                <a:gd name="T26" fmla="*/ 25 w 322"/>
                <a:gd name="T27" fmla="*/ 23 h 63"/>
                <a:gd name="T28" fmla="*/ 14 w 322"/>
                <a:gd name="T29" fmla="*/ 26 h 63"/>
                <a:gd name="T30" fmla="*/ 6 w 322"/>
                <a:gd name="T31" fmla="*/ 31 h 63"/>
                <a:gd name="T32" fmla="*/ 3 w 322"/>
                <a:gd name="T33" fmla="*/ 33 h 63"/>
                <a:gd name="T34" fmla="*/ 0 w 322"/>
                <a:gd name="T35" fmla="*/ 28 h 63"/>
                <a:gd name="T36" fmla="*/ 0 w 322"/>
                <a:gd name="T37" fmla="*/ 25 h 63"/>
                <a:gd name="T38" fmla="*/ 4 w 322"/>
                <a:gd name="T39" fmla="*/ 20 h 63"/>
                <a:gd name="T40" fmla="*/ 15 w 322"/>
                <a:gd name="T41" fmla="*/ 15 h 63"/>
                <a:gd name="T42" fmla="*/ 29 w 322"/>
                <a:gd name="T43" fmla="*/ 9 h 63"/>
                <a:gd name="T44" fmla="*/ 46 w 322"/>
                <a:gd name="T45" fmla="*/ 6 h 63"/>
                <a:gd name="T46" fmla="*/ 68 w 322"/>
                <a:gd name="T47" fmla="*/ 3 h 63"/>
                <a:gd name="T48" fmla="*/ 88 w 322"/>
                <a:gd name="T49" fmla="*/ 1 h 63"/>
                <a:gd name="T50" fmla="*/ 115 w 322"/>
                <a:gd name="T51" fmla="*/ 0 h 63"/>
                <a:gd name="T52" fmla="*/ 142 w 322"/>
                <a:gd name="T53" fmla="*/ 0 h 63"/>
                <a:gd name="T54" fmla="*/ 165 w 322"/>
                <a:gd name="T55" fmla="*/ 1 h 63"/>
                <a:gd name="T56" fmla="*/ 187 w 322"/>
                <a:gd name="T57" fmla="*/ 3 h 63"/>
                <a:gd name="T58" fmla="*/ 208 w 322"/>
                <a:gd name="T59" fmla="*/ 5 h 63"/>
                <a:gd name="T60" fmla="*/ 226 w 322"/>
                <a:gd name="T61" fmla="*/ 9 h 63"/>
                <a:gd name="T62" fmla="*/ 240 w 322"/>
                <a:gd name="T63" fmla="*/ 13 h 63"/>
                <a:gd name="T64" fmla="*/ 249 w 322"/>
                <a:gd name="T65" fmla="*/ 18 h 63"/>
                <a:gd name="T66" fmla="*/ 253 w 322"/>
                <a:gd name="T67" fmla="*/ 25 h 63"/>
                <a:gd name="T68" fmla="*/ 255 w 322"/>
                <a:gd name="T69" fmla="*/ 28 h 63"/>
                <a:gd name="T70" fmla="*/ 252 w 322"/>
                <a:gd name="T71" fmla="*/ 33 h 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2" h="63">
                  <a:moveTo>
                    <a:pt x="317" y="62"/>
                  </a:moveTo>
                  <a:lnTo>
                    <a:pt x="312" y="57"/>
                  </a:lnTo>
                  <a:lnTo>
                    <a:pt x="308" y="53"/>
                  </a:lnTo>
                  <a:lnTo>
                    <a:pt x="302" y="49"/>
                  </a:lnTo>
                  <a:lnTo>
                    <a:pt x="294" y="47"/>
                  </a:lnTo>
                  <a:lnTo>
                    <a:pt x="288" y="42"/>
                  </a:lnTo>
                  <a:lnTo>
                    <a:pt x="280" y="39"/>
                  </a:lnTo>
                  <a:lnTo>
                    <a:pt x="270" y="37"/>
                  </a:lnTo>
                  <a:lnTo>
                    <a:pt x="260" y="32"/>
                  </a:lnTo>
                  <a:lnTo>
                    <a:pt x="250" y="32"/>
                  </a:lnTo>
                  <a:lnTo>
                    <a:pt x="239" y="28"/>
                  </a:lnTo>
                  <a:lnTo>
                    <a:pt x="227" y="27"/>
                  </a:lnTo>
                  <a:lnTo>
                    <a:pt x="214" y="25"/>
                  </a:lnTo>
                  <a:lnTo>
                    <a:pt x="202" y="23"/>
                  </a:lnTo>
                  <a:lnTo>
                    <a:pt x="188" y="22"/>
                  </a:lnTo>
                  <a:lnTo>
                    <a:pt x="174" y="22"/>
                  </a:lnTo>
                  <a:lnTo>
                    <a:pt x="161" y="22"/>
                  </a:lnTo>
                  <a:lnTo>
                    <a:pt x="147" y="22"/>
                  </a:lnTo>
                  <a:lnTo>
                    <a:pt x="133" y="22"/>
                  </a:lnTo>
                  <a:lnTo>
                    <a:pt x="119" y="23"/>
                  </a:lnTo>
                  <a:lnTo>
                    <a:pt x="106" y="25"/>
                  </a:lnTo>
                  <a:lnTo>
                    <a:pt x="93" y="27"/>
                  </a:lnTo>
                  <a:lnTo>
                    <a:pt x="81" y="28"/>
                  </a:lnTo>
                  <a:lnTo>
                    <a:pt x="70" y="32"/>
                  </a:lnTo>
                  <a:lnTo>
                    <a:pt x="60" y="33"/>
                  </a:lnTo>
                  <a:lnTo>
                    <a:pt x="49" y="37"/>
                  </a:lnTo>
                  <a:lnTo>
                    <a:pt x="40" y="39"/>
                  </a:lnTo>
                  <a:lnTo>
                    <a:pt x="31" y="42"/>
                  </a:lnTo>
                  <a:lnTo>
                    <a:pt x="25" y="47"/>
                  </a:lnTo>
                  <a:lnTo>
                    <a:pt x="18" y="49"/>
                  </a:lnTo>
                  <a:lnTo>
                    <a:pt x="12" y="54"/>
                  </a:lnTo>
                  <a:lnTo>
                    <a:pt x="8" y="59"/>
                  </a:lnTo>
                  <a:lnTo>
                    <a:pt x="4" y="62"/>
                  </a:lnTo>
                  <a:lnTo>
                    <a:pt x="3" y="61"/>
                  </a:lnTo>
                  <a:lnTo>
                    <a:pt x="2" y="57"/>
                  </a:lnTo>
                  <a:lnTo>
                    <a:pt x="0" y="54"/>
                  </a:lnTo>
                  <a:lnTo>
                    <a:pt x="0" y="52"/>
                  </a:lnTo>
                  <a:lnTo>
                    <a:pt x="0" y="47"/>
                  </a:lnTo>
                  <a:lnTo>
                    <a:pt x="3" y="40"/>
                  </a:lnTo>
                  <a:lnTo>
                    <a:pt x="6" y="37"/>
                  </a:lnTo>
                  <a:lnTo>
                    <a:pt x="12" y="32"/>
                  </a:lnTo>
                  <a:lnTo>
                    <a:pt x="19" y="27"/>
                  </a:lnTo>
                  <a:lnTo>
                    <a:pt x="27" y="23"/>
                  </a:lnTo>
                  <a:lnTo>
                    <a:pt x="37" y="18"/>
                  </a:lnTo>
                  <a:lnTo>
                    <a:pt x="46" y="15"/>
                  </a:lnTo>
                  <a:lnTo>
                    <a:pt x="58" y="11"/>
                  </a:lnTo>
                  <a:lnTo>
                    <a:pt x="71" y="9"/>
                  </a:lnTo>
                  <a:lnTo>
                    <a:pt x="85" y="6"/>
                  </a:lnTo>
                  <a:lnTo>
                    <a:pt x="98" y="5"/>
                  </a:lnTo>
                  <a:lnTo>
                    <a:pt x="111" y="1"/>
                  </a:lnTo>
                  <a:lnTo>
                    <a:pt x="128" y="1"/>
                  </a:lnTo>
                  <a:lnTo>
                    <a:pt x="145" y="0"/>
                  </a:lnTo>
                  <a:lnTo>
                    <a:pt x="161" y="0"/>
                  </a:lnTo>
                  <a:lnTo>
                    <a:pt x="178" y="0"/>
                  </a:lnTo>
                  <a:lnTo>
                    <a:pt x="192" y="1"/>
                  </a:lnTo>
                  <a:lnTo>
                    <a:pt x="207" y="1"/>
                  </a:lnTo>
                  <a:lnTo>
                    <a:pt x="223" y="3"/>
                  </a:lnTo>
                  <a:lnTo>
                    <a:pt x="236" y="6"/>
                  </a:lnTo>
                  <a:lnTo>
                    <a:pt x="250" y="8"/>
                  </a:lnTo>
                  <a:lnTo>
                    <a:pt x="261" y="10"/>
                  </a:lnTo>
                  <a:lnTo>
                    <a:pt x="274" y="14"/>
                  </a:lnTo>
                  <a:lnTo>
                    <a:pt x="284" y="16"/>
                  </a:lnTo>
                  <a:lnTo>
                    <a:pt x="294" y="22"/>
                  </a:lnTo>
                  <a:lnTo>
                    <a:pt x="302" y="25"/>
                  </a:lnTo>
                  <a:lnTo>
                    <a:pt x="308" y="30"/>
                  </a:lnTo>
                  <a:lnTo>
                    <a:pt x="313" y="34"/>
                  </a:lnTo>
                  <a:lnTo>
                    <a:pt x="317" y="40"/>
                  </a:lnTo>
                  <a:lnTo>
                    <a:pt x="319" y="46"/>
                  </a:lnTo>
                  <a:lnTo>
                    <a:pt x="321" y="52"/>
                  </a:lnTo>
                  <a:lnTo>
                    <a:pt x="321" y="54"/>
                  </a:lnTo>
                  <a:lnTo>
                    <a:pt x="319" y="57"/>
                  </a:lnTo>
                  <a:lnTo>
                    <a:pt x="318" y="61"/>
                  </a:lnTo>
                  <a:lnTo>
                    <a:pt x="317" y="62"/>
                  </a:lnTo>
                </a:path>
              </a:pathLst>
            </a:custGeom>
            <a:gradFill rotWithShape="0">
              <a:gsLst>
                <a:gs pos="0">
                  <a:srgbClr val="919191"/>
                </a:gs>
                <a:gs pos="100000">
                  <a:srgbClr val="FFFFFF"/>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grpSp>
      <p:grpSp>
        <p:nvGrpSpPr>
          <p:cNvPr id="56" name="Group 30"/>
          <p:cNvGrpSpPr>
            <a:grpSpLocks/>
          </p:cNvGrpSpPr>
          <p:nvPr>
            <p:custDataLst>
              <p:tags r:id="rId6"/>
            </p:custDataLst>
          </p:nvPr>
        </p:nvGrpSpPr>
        <p:grpSpPr bwMode="auto">
          <a:xfrm>
            <a:off x="8529009" y="5297709"/>
            <a:ext cx="643087" cy="446191"/>
            <a:chOff x="2950" y="2599"/>
            <a:chExt cx="594" cy="566"/>
          </a:xfrm>
        </p:grpSpPr>
        <p:sp>
          <p:nvSpPr>
            <p:cNvPr id="57" name="Freeform 31"/>
            <p:cNvSpPr>
              <a:spLocks/>
            </p:cNvSpPr>
            <p:nvPr/>
          </p:nvSpPr>
          <p:spPr bwMode="gray">
            <a:xfrm>
              <a:off x="3031" y="2688"/>
              <a:ext cx="513" cy="477"/>
            </a:xfrm>
            <a:custGeom>
              <a:avLst/>
              <a:gdLst>
                <a:gd name="T0" fmla="*/ 0 w 575"/>
                <a:gd name="T1" fmla="*/ 0 h 651"/>
                <a:gd name="T2" fmla="*/ 457 w 575"/>
                <a:gd name="T3" fmla="*/ 0 h 651"/>
                <a:gd name="T4" fmla="*/ 457 w 575"/>
                <a:gd name="T5" fmla="*/ 282 h 651"/>
                <a:gd name="T6" fmla="*/ 454 w 575"/>
                <a:gd name="T7" fmla="*/ 290 h 651"/>
                <a:gd name="T8" fmla="*/ 451 w 575"/>
                <a:gd name="T9" fmla="*/ 297 h 651"/>
                <a:gd name="T10" fmla="*/ 443 w 575"/>
                <a:gd name="T11" fmla="*/ 303 h 651"/>
                <a:gd name="T12" fmla="*/ 435 w 575"/>
                <a:gd name="T13" fmla="*/ 308 h 651"/>
                <a:gd name="T14" fmla="*/ 424 w 575"/>
                <a:gd name="T15" fmla="*/ 314 h 651"/>
                <a:gd name="T16" fmla="*/ 410 w 575"/>
                <a:gd name="T17" fmla="*/ 320 h 651"/>
                <a:gd name="T18" fmla="*/ 395 w 575"/>
                <a:gd name="T19" fmla="*/ 325 h 651"/>
                <a:gd name="T20" fmla="*/ 378 w 575"/>
                <a:gd name="T21" fmla="*/ 330 h 651"/>
                <a:gd name="T22" fmla="*/ 360 w 575"/>
                <a:gd name="T23" fmla="*/ 334 h 651"/>
                <a:gd name="T24" fmla="*/ 339 w 575"/>
                <a:gd name="T25" fmla="*/ 338 h 651"/>
                <a:gd name="T26" fmla="*/ 317 w 575"/>
                <a:gd name="T27" fmla="*/ 341 h 651"/>
                <a:gd name="T28" fmla="*/ 294 w 575"/>
                <a:gd name="T29" fmla="*/ 344 h 651"/>
                <a:gd name="T30" fmla="*/ 269 w 575"/>
                <a:gd name="T31" fmla="*/ 346 h 651"/>
                <a:gd name="T32" fmla="*/ 245 w 575"/>
                <a:gd name="T33" fmla="*/ 349 h 651"/>
                <a:gd name="T34" fmla="*/ 218 w 575"/>
                <a:gd name="T35" fmla="*/ 349 h 651"/>
                <a:gd name="T36" fmla="*/ 192 w 575"/>
                <a:gd name="T37" fmla="*/ 349 h 651"/>
                <a:gd name="T38" fmla="*/ 178 w 575"/>
                <a:gd name="T39" fmla="*/ 349 h 651"/>
                <a:gd name="T40" fmla="*/ 164 w 575"/>
                <a:gd name="T41" fmla="*/ 349 h 651"/>
                <a:gd name="T42" fmla="*/ 152 w 575"/>
                <a:gd name="T43" fmla="*/ 349 h 651"/>
                <a:gd name="T44" fmla="*/ 137 w 575"/>
                <a:gd name="T45" fmla="*/ 349 h 651"/>
                <a:gd name="T46" fmla="*/ 126 w 575"/>
                <a:gd name="T47" fmla="*/ 346 h 651"/>
                <a:gd name="T48" fmla="*/ 112 w 575"/>
                <a:gd name="T49" fmla="*/ 346 h 651"/>
                <a:gd name="T50" fmla="*/ 100 w 575"/>
                <a:gd name="T51" fmla="*/ 345 h 651"/>
                <a:gd name="T52" fmla="*/ 87 w 575"/>
                <a:gd name="T53" fmla="*/ 344 h 651"/>
                <a:gd name="T54" fmla="*/ 77 w 575"/>
                <a:gd name="T55" fmla="*/ 342 h 651"/>
                <a:gd name="T56" fmla="*/ 64 w 575"/>
                <a:gd name="T57" fmla="*/ 339 h 651"/>
                <a:gd name="T58" fmla="*/ 54 w 575"/>
                <a:gd name="T59" fmla="*/ 339 h 651"/>
                <a:gd name="T60" fmla="*/ 41 w 575"/>
                <a:gd name="T61" fmla="*/ 336 h 651"/>
                <a:gd name="T62" fmla="*/ 30 w 575"/>
                <a:gd name="T63" fmla="*/ 334 h 651"/>
                <a:gd name="T64" fmla="*/ 21 w 575"/>
                <a:gd name="T65" fmla="*/ 333 h 651"/>
                <a:gd name="T66" fmla="*/ 10 w 575"/>
                <a:gd name="T67" fmla="*/ 330 h 651"/>
                <a:gd name="T68" fmla="*/ 1 w 575"/>
                <a:gd name="T69" fmla="*/ 326 h 651"/>
                <a:gd name="T70" fmla="*/ 0 w 575"/>
                <a:gd name="T71" fmla="*/ 0 h 65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75" h="651">
                  <a:moveTo>
                    <a:pt x="0" y="0"/>
                  </a:moveTo>
                  <a:lnTo>
                    <a:pt x="574" y="0"/>
                  </a:lnTo>
                  <a:lnTo>
                    <a:pt x="574" y="526"/>
                  </a:lnTo>
                  <a:lnTo>
                    <a:pt x="571" y="540"/>
                  </a:lnTo>
                  <a:lnTo>
                    <a:pt x="566" y="553"/>
                  </a:lnTo>
                  <a:lnTo>
                    <a:pt x="557" y="564"/>
                  </a:lnTo>
                  <a:lnTo>
                    <a:pt x="547" y="574"/>
                  </a:lnTo>
                  <a:lnTo>
                    <a:pt x="532" y="584"/>
                  </a:lnTo>
                  <a:lnTo>
                    <a:pt x="515" y="596"/>
                  </a:lnTo>
                  <a:lnTo>
                    <a:pt x="497" y="605"/>
                  </a:lnTo>
                  <a:lnTo>
                    <a:pt x="475" y="614"/>
                  </a:lnTo>
                  <a:lnTo>
                    <a:pt x="452" y="622"/>
                  </a:lnTo>
                  <a:lnTo>
                    <a:pt x="426" y="629"/>
                  </a:lnTo>
                  <a:lnTo>
                    <a:pt x="398" y="635"/>
                  </a:lnTo>
                  <a:lnTo>
                    <a:pt x="370" y="641"/>
                  </a:lnTo>
                  <a:lnTo>
                    <a:pt x="339" y="644"/>
                  </a:lnTo>
                  <a:lnTo>
                    <a:pt x="308" y="649"/>
                  </a:lnTo>
                  <a:lnTo>
                    <a:pt x="274" y="650"/>
                  </a:lnTo>
                  <a:lnTo>
                    <a:pt x="241" y="650"/>
                  </a:lnTo>
                  <a:lnTo>
                    <a:pt x="223" y="650"/>
                  </a:lnTo>
                  <a:lnTo>
                    <a:pt x="206" y="650"/>
                  </a:lnTo>
                  <a:lnTo>
                    <a:pt x="191" y="650"/>
                  </a:lnTo>
                  <a:lnTo>
                    <a:pt x="173" y="649"/>
                  </a:lnTo>
                  <a:lnTo>
                    <a:pt x="158" y="644"/>
                  </a:lnTo>
                  <a:lnTo>
                    <a:pt x="141" y="644"/>
                  </a:lnTo>
                  <a:lnTo>
                    <a:pt x="125" y="643"/>
                  </a:lnTo>
                  <a:lnTo>
                    <a:pt x="109" y="640"/>
                  </a:lnTo>
                  <a:lnTo>
                    <a:pt x="96" y="638"/>
                  </a:lnTo>
                  <a:lnTo>
                    <a:pt x="81" y="632"/>
                  </a:lnTo>
                  <a:lnTo>
                    <a:pt x="67" y="631"/>
                  </a:lnTo>
                  <a:lnTo>
                    <a:pt x="52" y="626"/>
                  </a:lnTo>
                  <a:lnTo>
                    <a:pt x="38" y="622"/>
                  </a:lnTo>
                  <a:lnTo>
                    <a:pt x="26" y="619"/>
                  </a:lnTo>
                  <a:lnTo>
                    <a:pt x="12" y="614"/>
                  </a:lnTo>
                  <a:lnTo>
                    <a:pt x="1" y="608"/>
                  </a:lnTo>
                  <a:lnTo>
                    <a:pt x="0" y="0"/>
                  </a:lnTo>
                </a:path>
              </a:pathLst>
            </a:custGeom>
            <a:gradFill rotWithShape="0">
              <a:gsLst>
                <a:gs pos="0">
                  <a:srgbClr val="FFFFFF"/>
                </a:gs>
                <a:gs pos="100000">
                  <a:srgbClr val="919191"/>
                </a:gs>
              </a:gsLst>
              <a:lin ang="0" scaled="1"/>
            </a:gradFill>
            <a:ln>
              <a:noFill/>
            </a:ln>
            <a:extLst>
              <a:ext uri="{91240B29-F687-4F45-9708-019B960494DF}">
                <a14:hiddenLine xmlns:a14="http://schemas.microsoft.com/office/drawing/2010/main" w="25400" cap="rnd" cmpd="sng">
                  <a:solidFill>
                    <a:srgbClr val="000000"/>
                  </a:solidFill>
                  <a:prstDash val="solid"/>
                  <a:round/>
                  <a:headEnd type="none" w="med" len="med"/>
                  <a:tailEnd type="none" w="med" len="med"/>
                </a14:hiddenLine>
              </a:ext>
            </a:extLst>
          </p:spPr>
          <p:txBody>
            <a:bodyPr/>
            <a:lstStyle/>
            <a:p>
              <a:endParaRPr lang="en-US"/>
            </a:p>
          </p:txBody>
        </p:sp>
        <p:sp>
          <p:nvSpPr>
            <p:cNvPr id="58" name="Freeform 32"/>
            <p:cNvSpPr>
              <a:spLocks/>
            </p:cNvSpPr>
            <p:nvPr/>
          </p:nvSpPr>
          <p:spPr bwMode="gray">
            <a:xfrm>
              <a:off x="2950" y="2688"/>
              <a:ext cx="155" cy="447"/>
            </a:xfrm>
            <a:custGeom>
              <a:avLst/>
              <a:gdLst>
                <a:gd name="T0" fmla="*/ 258 w 90"/>
                <a:gd name="T1" fmla="*/ 0 h 610"/>
                <a:gd name="T2" fmla="*/ 264 w 90"/>
                <a:gd name="T3" fmla="*/ 327 h 610"/>
                <a:gd name="T4" fmla="*/ 205 w 90"/>
                <a:gd name="T5" fmla="*/ 323 h 610"/>
                <a:gd name="T6" fmla="*/ 152 w 90"/>
                <a:gd name="T7" fmla="*/ 317 h 610"/>
                <a:gd name="T8" fmla="*/ 110 w 90"/>
                <a:gd name="T9" fmla="*/ 312 h 610"/>
                <a:gd name="T10" fmla="*/ 71 w 90"/>
                <a:gd name="T11" fmla="*/ 307 h 610"/>
                <a:gd name="T12" fmla="*/ 38 w 90"/>
                <a:gd name="T13" fmla="*/ 301 h 610"/>
                <a:gd name="T14" fmla="*/ 16 w 90"/>
                <a:gd name="T15" fmla="*/ 296 h 610"/>
                <a:gd name="T16" fmla="*/ 3 w 90"/>
                <a:gd name="T17" fmla="*/ 290 h 610"/>
                <a:gd name="T18" fmla="*/ 0 w 90"/>
                <a:gd name="T19" fmla="*/ 283 h 610"/>
                <a:gd name="T20" fmla="*/ 0 w 90"/>
                <a:gd name="T21" fmla="*/ 0 h 610"/>
                <a:gd name="T22" fmla="*/ 258 w 90"/>
                <a:gd name="T23" fmla="*/ 0 h 6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0" h="610">
                  <a:moveTo>
                    <a:pt x="87" y="0"/>
                  </a:moveTo>
                  <a:lnTo>
                    <a:pt x="89" y="609"/>
                  </a:lnTo>
                  <a:lnTo>
                    <a:pt x="69" y="602"/>
                  </a:lnTo>
                  <a:lnTo>
                    <a:pt x="51" y="591"/>
                  </a:lnTo>
                  <a:lnTo>
                    <a:pt x="37" y="582"/>
                  </a:lnTo>
                  <a:lnTo>
                    <a:pt x="24" y="572"/>
                  </a:lnTo>
                  <a:lnTo>
                    <a:pt x="13" y="561"/>
                  </a:lnTo>
                  <a:lnTo>
                    <a:pt x="5" y="551"/>
                  </a:lnTo>
                  <a:lnTo>
                    <a:pt x="1" y="541"/>
                  </a:lnTo>
                  <a:lnTo>
                    <a:pt x="0" y="527"/>
                  </a:lnTo>
                  <a:lnTo>
                    <a:pt x="0" y="0"/>
                  </a:lnTo>
                  <a:lnTo>
                    <a:pt x="87" y="0"/>
                  </a:lnTo>
                </a:path>
              </a:pathLst>
            </a:custGeom>
            <a:gradFill rotWithShape="0">
              <a:gsLst>
                <a:gs pos="0">
                  <a:srgbClr val="919191"/>
                </a:gs>
                <a:gs pos="100000">
                  <a:srgbClr val="FFFFFF"/>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59" name="Freeform 33"/>
            <p:cNvSpPr>
              <a:spLocks/>
            </p:cNvSpPr>
            <p:nvPr/>
          </p:nvSpPr>
          <p:spPr bwMode="gray">
            <a:xfrm>
              <a:off x="2950" y="2599"/>
              <a:ext cx="594" cy="179"/>
            </a:xfrm>
            <a:custGeom>
              <a:avLst/>
              <a:gdLst>
                <a:gd name="T0" fmla="*/ 291 w 666"/>
                <a:gd name="T1" fmla="*/ 0 h 244"/>
                <a:gd name="T2" fmla="*/ 342 w 666"/>
                <a:gd name="T3" fmla="*/ 3 h 244"/>
                <a:gd name="T4" fmla="*/ 391 w 666"/>
                <a:gd name="T5" fmla="*/ 7 h 244"/>
                <a:gd name="T6" fmla="*/ 432 w 666"/>
                <a:gd name="T7" fmla="*/ 15 h 244"/>
                <a:gd name="T8" fmla="*/ 467 w 666"/>
                <a:gd name="T9" fmla="*/ 24 h 244"/>
                <a:gd name="T10" fmla="*/ 497 w 666"/>
                <a:gd name="T11" fmla="*/ 34 h 244"/>
                <a:gd name="T12" fmla="*/ 517 w 666"/>
                <a:gd name="T13" fmla="*/ 45 h 244"/>
                <a:gd name="T14" fmla="*/ 527 w 666"/>
                <a:gd name="T15" fmla="*/ 59 h 244"/>
                <a:gd name="T16" fmla="*/ 527 w 666"/>
                <a:gd name="T17" fmla="*/ 72 h 244"/>
                <a:gd name="T18" fmla="*/ 517 w 666"/>
                <a:gd name="T19" fmla="*/ 85 h 244"/>
                <a:gd name="T20" fmla="*/ 497 w 666"/>
                <a:gd name="T21" fmla="*/ 96 h 244"/>
                <a:gd name="T22" fmla="*/ 467 w 666"/>
                <a:gd name="T23" fmla="*/ 106 h 244"/>
                <a:gd name="T24" fmla="*/ 432 w 666"/>
                <a:gd name="T25" fmla="*/ 116 h 244"/>
                <a:gd name="T26" fmla="*/ 391 w 666"/>
                <a:gd name="T27" fmla="*/ 123 h 244"/>
                <a:gd name="T28" fmla="*/ 342 w 666"/>
                <a:gd name="T29" fmla="*/ 128 h 244"/>
                <a:gd name="T30" fmla="*/ 291 w 666"/>
                <a:gd name="T31" fmla="*/ 131 h 244"/>
                <a:gd name="T32" fmla="*/ 238 w 666"/>
                <a:gd name="T33" fmla="*/ 131 h 244"/>
                <a:gd name="T34" fmla="*/ 186 w 666"/>
                <a:gd name="T35" fmla="*/ 128 h 244"/>
                <a:gd name="T36" fmla="*/ 137 w 666"/>
                <a:gd name="T37" fmla="*/ 123 h 244"/>
                <a:gd name="T38" fmla="*/ 95 w 666"/>
                <a:gd name="T39" fmla="*/ 116 h 244"/>
                <a:gd name="T40" fmla="*/ 60 w 666"/>
                <a:gd name="T41" fmla="*/ 106 h 244"/>
                <a:gd name="T42" fmla="*/ 33 w 666"/>
                <a:gd name="T43" fmla="*/ 96 h 244"/>
                <a:gd name="T44" fmla="*/ 11 w 666"/>
                <a:gd name="T45" fmla="*/ 85 h 244"/>
                <a:gd name="T46" fmla="*/ 1 w 666"/>
                <a:gd name="T47" fmla="*/ 72 h 244"/>
                <a:gd name="T48" fmla="*/ 1 w 666"/>
                <a:gd name="T49" fmla="*/ 59 h 244"/>
                <a:gd name="T50" fmla="*/ 11 w 666"/>
                <a:gd name="T51" fmla="*/ 45 h 244"/>
                <a:gd name="T52" fmla="*/ 33 w 666"/>
                <a:gd name="T53" fmla="*/ 34 h 244"/>
                <a:gd name="T54" fmla="*/ 60 w 666"/>
                <a:gd name="T55" fmla="*/ 24 h 244"/>
                <a:gd name="T56" fmla="*/ 95 w 666"/>
                <a:gd name="T57" fmla="*/ 15 h 244"/>
                <a:gd name="T58" fmla="*/ 137 w 666"/>
                <a:gd name="T59" fmla="*/ 7 h 244"/>
                <a:gd name="T60" fmla="*/ 186 w 666"/>
                <a:gd name="T61" fmla="*/ 3 h 244"/>
                <a:gd name="T62" fmla="*/ 238 w 666"/>
                <a:gd name="T63" fmla="*/ 0 h 2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66" h="244">
                  <a:moveTo>
                    <a:pt x="333" y="0"/>
                  </a:moveTo>
                  <a:lnTo>
                    <a:pt x="366" y="0"/>
                  </a:lnTo>
                  <a:lnTo>
                    <a:pt x="399" y="1"/>
                  </a:lnTo>
                  <a:lnTo>
                    <a:pt x="430" y="6"/>
                  </a:lnTo>
                  <a:lnTo>
                    <a:pt x="461" y="9"/>
                  </a:lnTo>
                  <a:lnTo>
                    <a:pt x="491" y="14"/>
                  </a:lnTo>
                  <a:lnTo>
                    <a:pt x="517" y="22"/>
                  </a:lnTo>
                  <a:lnTo>
                    <a:pt x="543" y="27"/>
                  </a:lnTo>
                  <a:lnTo>
                    <a:pt x="568" y="35"/>
                  </a:lnTo>
                  <a:lnTo>
                    <a:pt x="588" y="45"/>
                  </a:lnTo>
                  <a:lnTo>
                    <a:pt x="606" y="55"/>
                  </a:lnTo>
                  <a:lnTo>
                    <a:pt x="624" y="64"/>
                  </a:lnTo>
                  <a:lnTo>
                    <a:pt x="638" y="75"/>
                  </a:lnTo>
                  <a:lnTo>
                    <a:pt x="650" y="85"/>
                  </a:lnTo>
                  <a:lnTo>
                    <a:pt x="657" y="98"/>
                  </a:lnTo>
                  <a:lnTo>
                    <a:pt x="663" y="110"/>
                  </a:lnTo>
                  <a:lnTo>
                    <a:pt x="665" y="122"/>
                  </a:lnTo>
                  <a:lnTo>
                    <a:pt x="663" y="133"/>
                  </a:lnTo>
                  <a:lnTo>
                    <a:pt x="657" y="145"/>
                  </a:lnTo>
                  <a:lnTo>
                    <a:pt x="650" y="158"/>
                  </a:lnTo>
                  <a:lnTo>
                    <a:pt x="638" y="168"/>
                  </a:lnTo>
                  <a:lnTo>
                    <a:pt x="624" y="179"/>
                  </a:lnTo>
                  <a:lnTo>
                    <a:pt x="606" y="191"/>
                  </a:lnTo>
                  <a:lnTo>
                    <a:pt x="588" y="198"/>
                  </a:lnTo>
                  <a:lnTo>
                    <a:pt x="568" y="208"/>
                  </a:lnTo>
                  <a:lnTo>
                    <a:pt x="543" y="216"/>
                  </a:lnTo>
                  <a:lnTo>
                    <a:pt x="517" y="223"/>
                  </a:lnTo>
                  <a:lnTo>
                    <a:pt x="491" y="227"/>
                  </a:lnTo>
                  <a:lnTo>
                    <a:pt x="461" y="233"/>
                  </a:lnTo>
                  <a:lnTo>
                    <a:pt x="430" y="237"/>
                  </a:lnTo>
                  <a:lnTo>
                    <a:pt x="399" y="240"/>
                  </a:lnTo>
                  <a:lnTo>
                    <a:pt x="366" y="243"/>
                  </a:lnTo>
                  <a:lnTo>
                    <a:pt x="333" y="243"/>
                  </a:lnTo>
                  <a:lnTo>
                    <a:pt x="299" y="243"/>
                  </a:lnTo>
                  <a:lnTo>
                    <a:pt x="267" y="240"/>
                  </a:lnTo>
                  <a:lnTo>
                    <a:pt x="233" y="237"/>
                  </a:lnTo>
                  <a:lnTo>
                    <a:pt x="202" y="233"/>
                  </a:lnTo>
                  <a:lnTo>
                    <a:pt x="173" y="227"/>
                  </a:lnTo>
                  <a:lnTo>
                    <a:pt x="146" y="223"/>
                  </a:lnTo>
                  <a:lnTo>
                    <a:pt x="120" y="216"/>
                  </a:lnTo>
                  <a:lnTo>
                    <a:pt x="96" y="208"/>
                  </a:lnTo>
                  <a:lnTo>
                    <a:pt x="75" y="198"/>
                  </a:lnTo>
                  <a:lnTo>
                    <a:pt x="55" y="191"/>
                  </a:lnTo>
                  <a:lnTo>
                    <a:pt x="41" y="179"/>
                  </a:lnTo>
                  <a:lnTo>
                    <a:pt x="26" y="168"/>
                  </a:lnTo>
                  <a:lnTo>
                    <a:pt x="14" y="158"/>
                  </a:lnTo>
                  <a:lnTo>
                    <a:pt x="7" y="145"/>
                  </a:lnTo>
                  <a:lnTo>
                    <a:pt x="1" y="133"/>
                  </a:lnTo>
                  <a:lnTo>
                    <a:pt x="0" y="122"/>
                  </a:lnTo>
                  <a:lnTo>
                    <a:pt x="1" y="110"/>
                  </a:lnTo>
                  <a:lnTo>
                    <a:pt x="7" y="98"/>
                  </a:lnTo>
                  <a:lnTo>
                    <a:pt x="14" y="85"/>
                  </a:lnTo>
                  <a:lnTo>
                    <a:pt x="26" y="75"/>
                  </a:lnTo>
                  <a:lnTo>
                    <a:pt x="41" y="64"/>
                  </a:lnTo>
                  <a:lnTo>
                    <a:pt x="55" y="55"/>
                  </a:lnTo>
                  <a:lnTo>
                    <a:pt x="75" y="45"/>
                  </a:lnTo>
                  <a:lnTo>
                    <a:pt x="96" y="35"/>
                  </a:lnTo>
                  <a:lnTo>
                    <a:pt x="120" y="27"/>
                  </a:lnTo>
                  <a:lnTo>
                    <a:pt x="146" y="22"/>
                  </a:lnTo>
                  <a:lnTo>
                    <a:pt x="173" y="14"/>
                  </a:lnTo>
                  <a:lnTo>
                    <a:pt x="202" y="9"/>
                  </a:lnTo>
                  <a:lnTo>
                    <a:pt x="233" y="6"/>
                  </a:lnTo>
                  <a:lnTo>
                    <a:pt x="267" y="1"/>
                  </a:lnTo>
                  <a:lnTo>
                    <a:pt x="299" y="0"/>
                  </a:lnTo>
                  <a:lnTo>
                    <a:pt x="333" y="0"/>
                  </a:lnTo>
                </a:path>
              </a:pathLst>
            </a:custGeom>
            <a:gradFill rotWithShape="0">
              <a:gsLst>
                <a:gs pos="0">
                  <a:srgbClr val="FFFFFF"/>
                </a:gs>
                <a:gs pos="100000">
                  <a:srgbClr val="676767"/>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60" name="Freeform 34"/>
            <p:cNvSpPr>
              <a:spLocks/>
            </p:cNvSpPr>
            <p:nvPr/>
          </p:nvSpPr>
          <p:spPr bwMode="gray">
            <a:xfrm>
              <a:off x="3102" y="2647"/>
              <a:ext cx="287" cy="84"/>
            </a:xfrm>
            <a:custGeom>
              <a:avLst/>
              <a:gdLst>
                <a:gd name="T0" fmla="*/ 142 w 322"/>
                <a:gd name="T1" fmla="*/ 0 h 115"/>
                <a:gd name="T2" fmla="*/ 167 w 322"/>
                <a:gd name="T3" fmla="*/ 1 h 115"/>
                <a:gd name="T4" fmla="*/ 187 w 322"/>
                <a:gd name="T5" fmla="*/ 4 h 115"/>
                <a:gd name="T6" fmla="*/ 209 w 322"/>
                <a:gd name="T7" fmla="*/ 7 h 115"/>
                <a:gd name="T8" fmla="*/ 226 w 322"/>
                <a:gd name="T9" fmla="*/ 11 h 115"/>
                <a:gd name="T10" fmla="*/ 240 w 322"/>
                <a:gd name="T11" fmla="*/ 15 h 115"/>
                <a:gd name="T12" fmla="*/ 249 w 322"/>
                <a:gd name="T13" fmla="*/ 21 h 115"/>
                <a:gd name="T14" fmla="*/ 255 w 322"/>
                <a:gd name="T15" fmla="*/ 27 h 115"/>
                <a:gd name="T16" fmla="*/ 255 w 322"/>
                <a:gd name="T17" fmla="*/ 33 h 115"/>
                <a:gd name="T18" fmla="*/ 249 w 322"/>
                <a:gd name="T19" fmla="*/ 39 h 115"/>
                <a:gd name="T20" fmla="*/ 240 w 322"/>
                <a:gd name="T21" fmla="*/ 45 h 115"/>
                <a:gd name="T22" fmla="*/ 226 w 322"/>
                <a:gd name="T23" fmla="*/ 50 h 115"/>
                <a:gd name="T24" fmla="*/ 209 w 322"/>
                <a:gd name="T25" fmla="*/ 53 h 115"/>
                <a:gd name="T26" fmla="*/ 187 w 322"/>
                <a:gd name="T27" fmla="*/ 57 h 115"/>
                <a:gd name="T28" fmla="*/ 167 w 322"/>
                <a:gd name="T29" fmla="*/ 58 h 115"/>
                <a:gd name="T30" fmla="*/ 142 w 322"/>
                <a:gd name="T31" fmla="*/ 61 h 115"/>
                <a:gd name="T32" fmla="*/ 115 w 322"/>
                <a:gd name="T33" fmla="*/ 61 h 115"/>
                <a:gd name="T34" fmla="*/ 91 w 322"/>
                <a:gd name="T35" fmla="*/ 58 h 115"/>
                <a:gd name="T36" fmla="*/ 68 w 322"/>
                <a:gd name="T37" fmla="*/ 57 h 115"/>
                <a:gd name="T38" fmla="*/ 46 w 322"/>
                <a:gd name="T39" fmla="*/ 53 h 115"/>
                <a:gd name="T40" fmla="*/ 29 w 322"/>
                <a:gd name="T41" fmla="*/ 50 h 115"/>
                <a:gd name="T42" fmla="*/ 16 w 322"/>
                <a:gd name="T43" fmla="*/ 45 h 115"/>
                <a:gd name="T44" fmla="*/ 6 w 322"/>
                <a:gd name="T45" fmla="*/ 39 h 115"/>
                <a:gd name="T46" fmla="*/ 2 w 322"/>
                <a:gd name="T47" fmla="*/ 33 h 115"/>
                <a:gd name="T48" fmla="*/ 2 w 322"/>
                <a:gd name="T49" fmla="*/ 27 h 115"/>
                <a:gd name="T50" fmla="*/ 6 w 322"/>
                <a:gd name="T51" fmla="*/ 21 h 115"/>
                <a:gd name="T52" fmla="*/ 16 w 322"/>
                <a:gd name="T53" fmla="*/ 15 h 115"/>
                <a:gd name="T54" fmla="*/ 29 w 322"/>
                <a:gd name="T55" fmla="*/ 11 h 115"/>
                <a:gd name="T56" fmla="*/ 46 w 322"/>
                <a:gd name="T57" fmla="*/ 7 h 115"/>
                <a:gd name="T58" fmla="*/ 68 w 322"/>
                <a:gd name="T59" fmla="*/ 4 h 115"/>
                <a:gd name="T60" fmla="*/ 91 w 322"/>
                <a:gd name="T61" fmla="*/ 1 h 115"/>
                <a:gd name="T62" fmla="*/ 115 w 322"/>
                <a:gd name="T63" fmla="*/ 0 h 1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2" h="115">
                  <a:moveTo>
                    <a:pt x="161" y="0"/>
                  </a:moveTo>
                  <a:lnTo>
                    <a:pt x="178" y="0"/>
                  </a:lnTo>
                  <a:lnTo>
                    <a:pt x="193" y="1"/>
                  </a:lnTo>
                  <a:lnTo>
                    <a:pt x="210" y="1"/>
                  </a:lnTo>
                  <a:lnTo>
                    <a:pt x="223" y="4"/>
                  </a:lnTo>
                  <a:lnTo>
                    <a:pt x="236" y="7"/>
                  </a:lnTo>
                  <a:lnTo>
                    <a:pt x="250" y="8"/>
                  </a:lnTo>
                  <a:lnTo>
                    <a:pt x="263" y="12"/>
                  </a:lnTo>
                  <a:lnTo>
                    <a:pt x="274" y="16"/>
                  </a:lnTo>
                  <a:lnTo>
                    <a:pt x="284" y="21"/>
                  </a:lnTo>
                  <a:lnTo>
                    <a:pt x="294" y="23"/>
                  </a:lnTo>
                  <a:lnTo>
                    <a:pt x="302" y="29"/>
                  </a:lnTo>
                  <a:lnTo>
                    <a:pt x="309" y="34"/>
                  </a:lnTo>
                  <a:lnTo>
                    <a:pt x="313" y="40"/>
                  </a:lnTo>
                  <a:lnTo>
                    <a:pt x="318" y="45"/>
                  </a:lnTo>
                  <a:lnTo>
                    <a:pt x="321" y="51"/>
                  </a:lnTo>
                  <a:lnTo>
                    <a:pt x="321" y="56"/>
                  </a:lnTo>
                  <a:lnTo>
                    <a:pt x="321" y="62"/>
                  </a:lnTo>
                  <a:lnTo>
                    <a:pt x="318" y="67"/>
                  </a:lnTo>
                  <a:lnTo>
                    <a:pt x="313" y="73"/>
                  </a:lnTo>
                  <a:lnTo>
                    <a:pt x="309" y="78"/>
                  </a:lnTo>
                  <a:lnTo>
                    <a:pt x="302" y="84"/>
                  </a:lnTo>
                  <a:lnTo>
                    <a:pt x="294" y="89"/>
                  </a:lnTo>
                  <a:lnTo>
                    <a:pt x="284" y="93"/>
                  </a:lnTo>
                  <a:lnTo>
                    <a:pt x="274" y="96"/>
                  </a:lnTo>
                  <a:lnTo>
                    <a:pt x="263" y="100"/>
                  </a:lnTo>
                  <a:lnTo>
                    <a:pt x="250" y="104"/>
                  </a:lnTo>
                  <a:lnTo>
                    <a:pt x="236" y="107"/>
                  </a:lnTo>
                  <a:lnTo>
                    <a:pt x="223" y="109"/>
                  </a:lnTo>
                  <a:lnTo>
                    <a:pt x="210" y="110"/>
                  </a:lnTo>
                  <a:lnTo>
                    <a:pt x="193" y="113"/>
                  </a:lnTo>
                  <a:lnTo>
                    <a:pt x="178" y="114"/>
                  </a:lnTo>
                  <a:lnTo>
                    <a:pt x="161" y="114"/>
                  </a:lnTo>
                  <a:lnTo>
                    <a:pt x="145" y="114"/>
                  </a:lnTo>
                  <a:lnTo>
                    <a:pt x="129" y="113"/>
                  </a:lnTo>
                  <a:lnTo>
                    <a:pt x="114" y="110"/>
                  </a:lnTo>
                  <a:lnTo>
                    <a:pt x="98" y="109"/>
                  </a:lnTo>
                  <a:lnTo>
                    <a:pt x="85" y="107"/>
                  </a:lnTo>
                  <a:lnTo>
                    <a:pt x="71" y="104"/>
                  </a:lnTo>
                  <a:lnTo>
                    <a:pt x="58" y="100"/>
                  </a:lnTo>
                  <a:lnTo>
                    <a:pt x="49" y="96"/>
                  </a:lnTo>
                  <a:lnTo>
                    <a:pt x="37" y="93"/>
                  </a:lnTo>
                  <a:lnTo>
                    <a:pt x="29" y="89"/>
                  </a:lnTo>
                  <a:lnTo>
                    <a:pt x="20" y="84"/>
                  </a:lnTo>
                  <a:lnTo>
                    <a:pt x="13" y="78"/>
                  </a:lnTo>
                  <a:lnTo>
                    <a:pt x="8" y="73"/>
                  </a:lnTo>
                  <a:lnTo>
                    <a:pt x="4" y="67"/>
                  </a:lnTo>
                  <a:lnTo>
                    <a:pt x="2" y="62"/>
                  </a:lnTo>
                  <a:lnTo>
                    <a:pt x="0" y="56"/>
                  </a:lnTo>
                  <a:lnTo>
                    <a:pt x="2" y="51"/>
                  </a:lnTo>
                  <a:lnTo>
                    <a:pt x="4" y="45"/>
                  </a:lnTo>
                  <a:lnTo>
                    <a:pt x="8" y="40"/>
                  </a:lnTo>
                  <a:lnTo>
                    <a:pt x="13" y="34"/>
                  </a:lnTo>
                  <a:lnTo>
                    <a:pt x="20" y="29"/>
                  </a:lnTo>
                  <a:lnTo>
                    <a:pt x="29" y="23"/>
                  </a:lnTo>
                  <a:lnTo>
                    <a:pt x="37" y="21"/>
                  </a:lnTo>
                  <a:lnTo>
                    <a:pt x="49" y="16"/>
                  </a:lnTo>
                  <a:lnTo>
                    <a:pt x="58" y="12"/>
                  </a:lnTo>
                  <a:lnTo>
                    <a:pt x="71" y="8"/>
                  </a:lnTo>
                  <a:lnTo>
                    <a:pt x="85" y="7"/>
                  </a:lnTo>
                  <a:lnTo>
                    <a:pt x="98" y="4"/>
                  </a:lnTo>
                  <a:lnTo>
                    <a:pt x="114" y="1"/>
                  </a:lnTo>
                  <a:lnTo>
                    <a:pt x="129" y="1"/>
                  </a:lnTo>
                  <a:lnTo>
                    <a:pt x="145" y="0"/>
                  </a:lnTo>
                  <a:lnTo>
                    <a:pt x="161" y="0"/>
                  </a:lnTo>
                </a:path>
              </a:pathLst>
            </a:custGeom>
            <a:gradFill rotWithShape="0">
              <a:gsLst>
                <a:gs pos="0">
                  <a:srgbClr val="FFFFFF"/>
                </a:gs>
                <a:gs pos="100000">
                  <a:srgbClr val="919191"/>
                </a:gs>
              </a:gsLst>
              <a:path path="rect">
                <a:fillToRect l="50000" t="50000" r="50000" b="50000"/>
              </a:path>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61" name="Freeform 35"/>
            <p:cNvSpPr>
              <a:spLocks/>
            </p:cNvSpPr>
            <p:nvPr/>
          </p:nvSpPr>
          <p:spPr bwMode="gray">
            <a:xfrm>
              <a:off x="3102" y="2647"/>
              <a:ext cx="287" cy="46"/>
            </a:xfrm>
            <a:custGeom>
              <a:avLst/>
              <a:gdLst>
                <a:gd name="T0" fmla="*/ 248 w 322"/>
                <a:gd name="T1" fmla="*/ 31 h 63"/>
                <a:gd name="T2" fmla="*/ 240 w 322"/>
                <a:gd name="T3" fmla="*/ 26 h 63"/>
                <a:gd name="T4" fmla="*/ 229 w 322"/>
                <a:gd name="T5" fmla="*/ 23 h 63"/>
                <a:gd name="T6" fmla="*/ 215 w 322"/>
                <a:gd name="T7" fmla="*/ 20 h 63"/>
                <a:gd name="T8" fmla="*/ 199 w 322"/>
                <a:gd name="T9" fmla="*/ 17 h 63"/>
                <a:gd name="T10" fmla="*/ 180 w 322"/>
                <a:gd name="T11" fmla="*/ 15 h 63"/>
                <a:gd name="T12" fmla="*/ 160 w 322"/>
                <a:gd name="T13" fmla="*/ 12 h 63"/>
                <a:gd name="T14" fmla="*/ 138 w 322"/>
                <a:gd name="T15" fmla="*/ 12 h 63"/>
                <a:gd name="T16" fmla="*/ 117 w 322"/>
                <a:gd name="T17" fmla="*/ 12 h 63"/>
                <a:gd name="T18" fmla="*/ 94 w 322"/>
                <a:gd name="T19" fmla="*/ 12 h 63"/>
                <a:gd name="T20" fmla="*/ 74 w 322"/>
                <a:gd name="T21" fmla="*/ 15 h 63"/>
                <a:gd name="T22" fmla="*/ 55 w 322"/>
                <a:gd name="T23" fmla="*/ 17 h 63"/>
                <a:gd name="T24" fmla="*/ 39 w 322"/>
                <a:gd name="T25" fmla="*/ 20 h 63"/>
                <a:gd name="T26" fmla="*/ 25 w 322"/>
                <a:gd name="T27" fmla="*/ 23 h 63"/>
                <a:gd name="T28" fmla="*/ 14 w 322"/>
                <a:gd name="T29" fmla="*/ 26 h 63"/>
                <a:gd name="T30" fmla="*/ 6 w 322"/>
                <a:gd name="T31" fmla="*/ 31 h 63"/>
                <a:gd name="T32" fmla="*/ 3 w 322"/>
                <a:gd name="T33" fmla="*/ 33 h 63"/>
                <a:gd name="T34" fmla="*/ 0 w 322"/>
                <a:gd name="T35" fmla="*/ 28 h 63"/>
                <a:gd name="T36" fmla="*/ 0 w 322"/>
                <a:gd name="T37" fmla="*/ 25 h 63"/>
                <a:gd name="T38" fmla="*/ 4 w 322"/>
                <a:gd name="T39" fmla="*/ 20 h 63"/>
                <a:gd name="T40" fmla="*/ 15 w 322"/>
                <a:gd name="T41" fmla="*/ 15 h 63"/>
                <a:gd name="T42" fmla="*/ 29 w 322"/>
                <a:gd name="T43" fmla="*/ 9 h 63"/>
                <a:gd name="T44" fmla="*/ 46 w 322"/>
                <a:gd name="T45" fmla="*/ 6 h 63"/>
                <a:gd name="T46" fmla="*/ 68 w 322"/>
                <a:gd name="T47" fmla="*/ 3 h 63"/>
                <a:gd name="T48" fmla="*/ 88 w 322"/>
                <a:gd name="T49" fmla="*/ 1 h 63"/>
                <a:gd name="T50" fmla="*/ 115 w 322"/>
                <a:gd name="T51" fmla="*/ 0 h 63"/>
                <a:gd name="T52" fmla="*/ 142 w 322"/>
                <a:gd name="T53" fmla="*/ 0 h 63"/>
                <a:gd name="T54" fmla="*/ 165 w 322"/>
                <a:gd name="T55" fmla="*/ 1 h 63"/>
                <a:gd name="T56" fmla="*/ 187 w 322"/>
                <a:gd name="T57" fmla="*/ 3 h 63"/>
                <a:gd name="T58" fmla="*/ 208 w 322"/>
                <a:gd name="T59" fmla="*/ 5 h 63"/>
                <a:gd name="T60" fmla="*/ 226 w 322"/>
                <a:gd name="T61" fmla="*/ 9 h 63"/>
                <a:gd name="T62" fmla="*/ 240 w 322"/>
                <a:gd name="T63" fmla="*/ 13 h 63"/>
                <a:gd name="T64" fmla="*/ 249 w 322"/>
                <a:gd name="T65" fmla="*/ 18 h 63"/>
                <a:gd name="T66" fmla="*/ 253 w 322"/>
                <a:gd name="T67" fmla="*/ 25 h 63"/>
                <a:gd name="T68" fmla="*/ 255 w 322"/>
                <a:gd name="T69" fmla="*/ 28 h 63"/>
                <a:gd name="T70" fmla="*/ 252 w 322"/>
                <a:gd name="T71" fmla="*/ 33 h 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2" h="63">
                  <a:moveTo>
                    <a:pt x="317" y="62"/>
                  </a:moveTo>
                  <a:lnTo>
                    <a:pt x="312" y="57"/>
                  </a:lnTo>
                  <a:lnTo>
                    <a:pt x="308" y="53"/>
                  </a:lnTo>
                  <a:lnTo>
                    <a:pt x="302" y="49"/>
                  </a:lnTo>
                  <a:lnTo>
                    <a:pt x="294" y="47"/>
                  </a:lnTo>
                  <a:lnTo>
                    <a:pt x="288" y="42"/>
                  </a:lnTo>
                  <a:lnTo>
                    <a:pt x="280" y="39"/>
                  </a:lnTo>
                  <a:lnTo>
                    <a:pt x="270" y="37"/>
                  </a:lnTo>
                  <a:lnTo>
                    <a:pt x="260" y="32"/>
                  </a:lnTo>
                  <a:lnTo>
                    <a:pt x="250" y="32"/>
                  </a:lnTo>
                  <a:lnTo>
                    <a:pt x="239" y="28"/>
                  </a:lnTo>
                  <a:lnTo>
                    <a:pt x="227" y="27"/>
                  </a:lnTo>
                  <a:lnTo>
                    <a:pt x="214" y="25"/>
                  </a:lnTo>
                  <a:lnTo>
                    <a:pt x="202" y="23"/>
                  </a:lnTo>
                  <a:lnTo>
                    <a:pt x="188" y="22"/>
                  </a:lnTo>
                  <a:lnTo>
                    <a:pt x="174" y="22"/>
                  </a:lnTo>
                  <a:lnTo>
                    <a:pt x="161" y="22"/>
                  </a:lnTo>
                  <a:lnTo>
                    <a:pt x="147" y="22"/>
                  </a:lnTo>
                  <a:lnTo>
                    <a:pt x="133" y="22"/>
                  </a:lnTo>
                  <a:lnTo>
                    <a:pt x="119" y="23"/>
                  </a:lnTo>
                  <a:lnTo>
                    <a:pt x="106" y="25"/>
                  </a:lnTo>
                  <a:lnTo>
                    <a:pt x="93" y="27"/>
                  </a:lnTo>
                  <a:lnTo>
                    <a:pt x="81" y="28"/>
                  </a:lnTo>
                  <a:lnTo>
                    <a:pt x="70" y="32"/>
                  </a:lnTo>
                  <a:lnTo>
                    <a:pt x="60" y="33"/>
                  </a:lnTo>
                  <a:lnTo>
                    <a:pt x="49" y="37"/>
                  </a:lnTo>
                  <a:lnTo>
                    <a:pt x="40" y="39"/>
                  </a:lnTo>
                  <a:lnTo>
                    <a:pt x="31" y="42"/>
                  </a:lnTo>
                  <a:lnTo>
                    <a:pt x="25" y="47"/>
                  </a:lnTo>
                  <a:lnTo>
                    <a:pt x="18" y="49"/>
                  </a:lnTo>
                  <a:lnTo>
                    <a:pt x="12" y="54"/>
                  </a:lnTo>
                  <a:lnTo>
                    <a:pt x="8" y="59"/>
                  </a:lnTo>
                  <a:lnTo>
                    <a:pt x="4" y="62"/>
                  </a:lnTo>
                  <a:lnTo>
                    <a:pt x="3" y="61"/>
                  </a:lnTo>
                  <a:lnTo>
                    <a:pt x="2" y="57"/>
                  </a:lnTo>
                  <a:lnTo>
                    <a:pt x="0" y="54"/>
                  </a:lnTo>
                  <a:lnTo>
                    <a:pt x="0" y="52"/>
                  </a:lnTo>
                  <a:lnTo>
                    <a:pt x="0" y="47"/>
                  </a:lnTo>
                  <a:lnTo>
                    <a:pt x="3" y="40"/>
                  </a:lnTo>
                  <a:lnTo>
                    <a:pt x="6" y="37"/>
                  </a:lnTo>
                  <a:lnTo>
                    <a:pt x="12" y="32"/>
                  </a:lnTo>
                  <a:lnTo>
                    <a:pt x="19" y="27"/>
                  </a:lnTo>
                  <a:lnTo>
                    <a:pt x="27" y="23"/>
                  </a:lnTo>
                  <a:lnTo>
                    <a:pt x="37" y="18"/>
                  </a:lnTo>
                  <a:lnTo>
                    <a:pt x="46" y="15"/>
                  </a:lnTo>
                  <a:lnTo>
                    <a:pt x="58" y="11"/>
                  </a:lnTo>
                  <a:lnTo>
                    <a:pt x="71" y="9"/>
                  </a:lnTo>
                  <a:lnTo>
                    <a:pt x="85" y="6"/>
                  </a:lnTo>
                  <a:lnTo>
                    <a:pt x="98" y="5"/>
                  </a:lnTo>
                  <a:lnTo>
                    <a:pt x="111" y="1"/>
                  </a:lnTo>
                  <a:lnTo>
                    <a:pt x="128" y="1"/>
                  </a:lnTo>
                  <a:lnTo>
                    <a:pt x="145" y="0"/>
                  </a:lnTo>
                  <a:lnTo>
                    <a:pt x="161" y="0"/>
                  </a:lnTo>
                  <a:lnTo>
                    <a:pt x="178" y="0"/>
                  </a:lnTo>
                  <a:lnTo>
                    <a:pt x="192" y="1"/>
                  </a:lnTo>
                  <a:lnTo>
                    <a:pt x="207" y="1"/>
                  </a:lnTo>
                  <a:lnTo>
                    <a:pt x="223" y="3"/>
                  </a:lnTo>
                  <a:lnTo>
                    <a:pt x="236" y="6"/>
                  </a:lnTo>
                  <a:lnTo>
                    <a:pt x="250" y="8"/>
                  </a:lnTo>
                  <a:lnTo>
                    <a:pt x="261" y="10"/>
                  </a:lnTo>
                  <a:lnTo>
                    <a:pt x="274" y="14"/>
                  </a:lnTo>
                  <a:lnTo>
                    <a:pt x="284" y="16"/>
                  </a:lnTo>
                  <a:lnTo>
                    <a:pt x="294" y="22"/>
                  </a:lnTo>
                  <a:lnTo>
                    <a:pt x="302" y="25"/>
                  </a:lnTo>
                  <a:lnTo>
                    <a:pt x="308" y="30"/>
                  </a:lnTo>
                  <a:lnTo>
                    <a:pt x="313" y="34"/>
                  </a:lnTo>
                  <a:lnTo>
                    <a:pt x="317" y="40"/>
                  </a:lnTo>
                  <a:lnTo>
                    <a:pt x="319" y="46"/>
                  </a:lnTo>
                  <a:lnTo>
                    <a:pt x="321" y="52"/>
                  </a:lnTo>
                  <a:lnTo>
                    <a:pt x="321" y="54"/>
                  </a:lnTo>
                  <a:lnTo>
                    <a:pt x="319" y="57"/>
                  </a:lnTo>
                  <a:lnTo>
                    <a:pt x="318" y="61"/>
                  </a:lnTo>
                  <a:lnTo>
                    <a:pt x="317" y="62"/>
                  </a:lnTo>
                </a:path>
              </a:pathLst>
            </a:custGeom>
            <a:gradFill rotWithShape="0">
              <a:gsLst>
                <a:gs pos="0">
                  <a:srgbClr val="919191"/>
                </a:gs>
                <a:gs pos="100000">
                  <a:srgbClr val="FFFFFF"/>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grpSp>
      <p:grpSp>
        <p:nvGrpSpPr>
          <p:cNvPr id="62" name="Group 36"/>
          <p:cNvGrpSpPr>
            <a:grpSpLocks/>
          </p:cNvGrpSpPr>
          <p:nvPr>
            <p:custDataLst>
              <p:tags r:id="rId7"/>
            </p:custDataLst>
          </p:nvPr>
        </p:nvGrpSpPr>
        <p:grpSpPr bwMode="auto">
          <a:xfrm>
            <a:off x="7681087" y="5321528"/>
            <a:ext cx="643087" cy="446190"/>
            <a:chOff x="2950" y="2599"/>
            <a:chExt cx="594" cy="566"/>
          </a:xfrm>
        </p:grpSpPr>
        <p:sp>
          <p:nvSpPr>
            <p:cNvPr id="63" name="Freeform 37"/>
            <p:cNvSpPr>
              <a:spLocks/>
            </p:cNvSpPr>
            <p:nvPr/>
          </p:nvSpPr>
          <p:spPr bwMode="gray">
            <a:xfrm>
              <a:off x="3031" y="2688"/>
              <a:ext cx="513" cy="477"/>
            </a:xfrm>
            <a:custGeom>
              <a:avLst/>
              <a:gdLst>
                <a:gd name="T0" fmla="*/ 0 w 575"/>
                <a:gd name="T1" fmla="*/ 0 h 651"/>
                <a:gd name="T2" fmla="*/ 457 w 575"/>
                <a:gd name="T3" fmla="*/ 0 h 651"/>
                <a:gd name="T4" fmla="*/ 457 w 575"/>
                <a:gd name="T5" fmla="*/ 282 h 651"/>
                <a:gd name="T6" fmla="*/ 454 w 575"/>
                <a:gd name="T7" fmla="*/ 290 h 651"/>
                <a:gd name="T8" fmla="*/ 451 w 575"/>
                <a:gd name="T9" fmla="*/ 297 h 651"/>
                <a:gd name="T10" fmla="*/ 443 w 575"/>
                <a:gd name="T11" fmla="*/ 303 h 651"/>
                <a:gd name="T12" fmla="*/ 435 w 575"/>
                <a:gd name="T13" fmla="*/ 308 h 651"/>
                <a:gd name="T14" fmla="*/ 424 w 575"/>
                <a:gd name="T15" fmla="*/ 314 h 651"/>
                <a:gd name="T16" fmla="*/ 410 w 575"/>
                <a:gd name="T17" fmla="*/ 320 h 651"/>
                <a:gd name="T18" fmla="*/ 395 w 575"/>
                <a:gd name="T19" fmla="*/ 325 h 651"/>
                <a:gd name="T20" fmla="*/ 378 w 575"/>
                <a:gd name="T21" fmla="*/ 330 h 651"/>
                <a:gd name="T22" fmla="*/ 360 w 575"/>
                <a:gd name="T23" fmla="*/ 334 h 651"/>
                <a:gd name="T24" fmla="*/ 339 w 575"/>
                <a:gd name="T25" fmla="*/ 338 h 651"/>
                <a:gd name="T26" fmla="*/ 317 w 575"/>
                <a:gd name="T27" fmla="*/ 341 h 651"/>
                <a:gd name="T28" fmla="*/ 294 w 575"/>
                <a:gd name="T29" fmla="*/ 344 h 651"/>
                <a:gd name="T30" fmla="*/ 269 w 575"/>
                <a:gd name="T31" fmla="*/ 346 h 651"/>
                <a:gd name="T32" fmla="*/ 245 w 575"/>
                <a:gd name="T33" fmla="*/ 349 h 651"/>
                <a:gd name="T34" fmla="*/ 218 w 575"/>
                <a:gd name="T35" fmla="*/ 349 h 651"/>
                <a:gd name="T36" fmla="*/ 192 w 575"/>
                <a:gd name="T37" fmla="*/ 349 h 651"/>
                <a:gd name="T38" fmla="*/ 178 w 575"/>
                <a:gd name="T39" fmla="*/ 349 h 651"/>
                <a:gd name="T40" fmla="*/ 164 w 575"/>
                <a:gd name="T41" fmla="*/ 349 h 651"/>
                <a:gd name="T42" fmla="*/ 152 w 575"/>
                <a:gd name="T43" fmla="*/ 349 h 651"/>
                <a:gd name="T44" fmla="*/ 137 w 575"/>
                <a:gd name="T45" fmla="*/ 349 h 651"/>
                <a:gd name="T46" fmla="*/ 126 w 575"/>
                <a:gd name="T47" fmla="*/ 346 h 651"/>
                <a:gd name="T48" fmla="*/ 112 w 575"/>
                <a:gd name="T49" fmla="*/ 346 h 651"/>
                <a:gd name="T50" fmla="*/ 100 w 575"/>
                <a:gd name="T51" fmla="*/ 345 h 651"/>
                <a:gd name="T52" fmla="*/ 87 w 575"/>
                <a:gd name="T53" fmla="*/ 344 h 651"/>
                <a:gd name="T54" fmla="*/ 77 w 575"/>
                <a:gd name="T55" fmla="*/ 342 h 651"/>
                <a:gd name="T56" fmla="*/ 64 w 575"/>
                <a:gd name="T57" fmla="*/ 339 h 651"/>
                <a:gd name="T58" fmla="*/ 54 w 575"/>
                <a:gd name="T59" fmla="*/ 339 h 651"/>
                <a:gd name="T60" fmla="*/ 41 w 575"/>
                <a:gd name="T61" fmla="*/ 336 h 651"/>
                <a:gd name="T62" fmla="*/ 30 w 575"/>
                <a:gd name="T63" fmla="*/ 334 h 651"/>
                <a:gd name="T64" fmla="*/ 21 w 575"/>
                <a:gd name="T65" fmla="*/ 333 h 651"/>
                <a:gd name="T66" fmla="*/ 10 w 575"/>
                <a:gd name="T67" fmla="*/ 330 h 651"/>
                <a:gd name="T68" fmla="*/ 1 w 575"/>
                <a:gd name="T69" fmla="*/ 326 h 651"/>
                <a:gd name="T70" fmla="*/ 0 w 575"/>
                <a:gd name="T71" fmla="*/ 0 h 65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75" h="651">
                  <a:moveTo>
                    <a:pt x="0" y="0"/>
                  </a:moveTo>
                  <a:lnTo>
                    <a:pt x="574" y="0"/>
                  </a:lnTo>
                  <a:lnTo>
                    <a:pt x="574" y="526"/>
                  </a:lnTo>
                  <a:lnTo>
                    <a:pt x="571" y="540"/>
                  </a:lnTo>
                  <a:lnTo>
                    <a:pt x="566" y="553"/>
                  </a:lnTo>
                  <a:lnTo>
                    <a:pt x="557" y="564"/>
                  </a:lnTo>
                  <a:lnTo>
                    <a:pt x="547" y="574"/>
                  </a:lnTo>
                  <a:lnTo>
                    <a:pt x="532" y="584"/>
                  </a:lnTo>
                  <a:lnTo>
                    <a:pt x="515" y="596"/>
                  </a:lnTo>
                  <a:lnTo>
                    <a:pt x="497" y="605"/>
                  </a:lnTo>
                  <a:lnTo>
                    <a:pt x="475" y="614"/>
                  </a:lnTo>
                  <a:lnTo>
                    <a:pt x="452" y="622"/>
                  </a:lnTo>
                  <a:lnTo>
                    <a:pt x="426" y="629"/>
                  </a:lnTo>
                  <a:lnTo>
                    <a:pt x="398" y="635"/>
                  </a:lnTo>
                  <a:lnTo>
                    <a:pt x="370" y="641"/>
                  </a:lnTo>
                  <a:lnTo>
                    <a:pt x="339" y="644"/>
                  </a:lnTo>
                  <a:lnTo>
                    <a:pt x="308" y="649"/>
                  </a:lnTo>
                  <a:lnTo>
                    <a:pt x="274" y="650"/>
                  </a:lnTo>
                  <a:lnTo>
                    <a:pt x="241" y="650"/>
                  </a:lnTo>
                  <a:lnTo>
                    <a:pt x="223" y="650"/>
                  </a:lnTo>
                  <a:lnTo>
                    <a:pt x="206" y="650"/>
                  </a:lnTo>
                  <a:lnTo>
                    <a:pt x="191" y="650"/>
                  </a:lnTo>
                  <a:lnTo>
                    <a:pt x="173" y="649"/>
                  </a:lnTo>
                  <a:lnTo>
                    <a:pt x="158" y="644"/>
                  </a:lnTo>
                  <a:lnTo>
                    <a:pt x="141" y="644"/>
                  </a:lnTo>
                  <a:lnTo>
                    <a:pt x="125" y="643"/>
                  </a:lnTo>
                  <a:lnTo>
                    <a:pt x="109" y="640"/>
                  </a:lnTo>
                  <a:lnTo>
                    <a:pt x="96" y="638"/>
                  </a:lnTo>
                  <a:lnTo>
                    <a:pt x="81" y="632"/>
                  </a:lnTo>
                  <a:lnTo>
                    <a:pt x="67" y="631"/>
                  </a:lnTo>
                  <a:lnTo>
                    <a:pt x="52" y="626"/>
                  </a:lnTo>
                  <a:lnTo>
                    <a:pt x="38" y="622"/>
                  </a:lnTo>
                  <a:lnTo>
                    <a:pt x="26" y="619"/>
                  </a:lnTo>
                  <a:lnTo>
                    <a:pt x="12" y="614"/>
                  </a:lnTo>
                  <a:lnTo>
                    <a:pt x="1" y="608"/>
                  </a:lnTo>
                  <a:lnTo>
                    <a:pt x="0" y="0"/>
                  </a:lnTo>
                </a:path>
              </a:pathLst>
            </a:custGeom>
            <a:gradFill rotWithShape="0">
              <a:gsLst>
                <a:gs pos="0">
                  <a:srgbClr val="FFFFFF"/>
                </a:gs>
                <a:gs pos="100000">
                  <a:srgbClr val="919191"/>
                </a:gs>
              </a:gsLst>
              <a:lin ang="0" scaled="1"/>
            </a:gradFill>
            <a:ln>
              <a:noFill/>
            </a:ln>
            <a:extLst>
              <a:ext uri="{91240B29-F687-4F45-9708-019B960494DF}">
                <a14:hiddenLine xmlns:a14="http://schemas.microsoft.com/office/drawing/2010/main" w="25400" cap="rnd" cmpd="sng">
                  <a:solidFill>
                    <a:srgbClr val="000000"/>
                  </a:solidFill>
                  <a:prstDash val="solid"/>
                  <a:round/>
                  <a:headEnd type="none" w="med" len="med"/>
                  <a:tailEnd type="none" w="med" len="med"/>
                </a14:hiddenLine>
              </a:ext>
            </a:extLst>
          </p:spPr>
          <p:txBody>
            <a:bodyPr/>
            <a:lstStyle/>
            <a:p>
              <a:endParaRPr lang="en-US"/>
            </a:p>
          </p:txBody>
        </p:sp>
        <p:sp>
          <p:nvSpPr>
            <p:cNvPr id="64" name="Freeform 38"/>
            <p:cNvSpPr>
              <a:spLocks/>
            </p:cNvSpPr>
            <p:nvPr/>
          </p:nvSpPr>
          <p:spPr bwMode="gray">
            <a:xfrm>
              <a:off x="2950" y="2688"/>
              <a:ext cx="155" cy="447"/>
            </a:xfrm>
            <a:custGeom>
              <a:avLst/>
              <a:gdLst>
                <a:gd name="T0" fmla="*/ 258 w 90"/>
                <a:gd name="T1" fmla="*/ 0 h 610"/>
                <a:gd name="T2" fmla="*/ 264 w 90"/>
                <a:gd name="T3" fmla="*/ 327 h 610"/>
                <a:gd name="T4" fmla="*/ 205 w 90"/>
                <a:gd name="T5" fmla="*/ 323 h 610"/>
                <a:gd name="T6" fmla="*/ 152 w 90"/>
                <a:gd name="T7" fmla="*/ 317 h 610"/>
                <a:gd name="T8" fmla="*/ 110 w 90"/>
                <a:gd name="T9" fmla="*/ 312 h 610"/>
                <a:gd name="T10" fmla="*/ 71 w 90"/>
                <a:gd name="T11" fmla="*/ 307 h 610"/>
                <a:gd name="T12" fmla="*/ 38 w 90"/>
                <a:gd name="T13" fmla="*/ 301 h 610"/>
                <a:gd name="T14" fmla="*/ 16 w 90"/>
                <a:gd name="T15" fmla="*/ 296 h 610"/>
                <a:gd name="T16" fmla="*/ 3 w 90"/>
                <a:gd name="T17" fmla="*/ 290 h 610"/>
                <a:gd name="T18" fmla="*/ 0 w 90"/>
                <a:gd name="T19" fmla="*/ 283 h 610"/>
                <a:gd name="T20" fmla="*/ 0 w 90"/>
                <a:gd name="T21" fmla="*/ 0 h 610"/>
                <a:gd name="T22" fmla="*/ 258 w 90"/>
                <a:gd name="T23" fmla="*/ 0 h 6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0" h="610">
                  <a:moveTo>
                    <a:pt x="87" y="0"/>
                  </a:moveTo>
                  <a:lnTo>
                    <a:pt x="89" y="609"/>
                  </a:lnTo>
                  <a:lnTo>
                    <a:pt x="69" y="602"/>
                  </a:lnTo>
                  <a:lnTo>
                    <a:pt x="51" y="591"/>
                  </a:lnTo>
                  <a:lnTo>
                    <a:pt x="37" y="582"/>
                  </a:lnTo>
                  <a:lnTo>
                    <a:pt x="24" y="572"/>
                  </a:lnTo>
                  <a:lnTo>
                    <a:pt x="13" y="561"/>
                  </a:lnTo>
                  <a:lnTo>
                    <a:pt x="5" y="551"/>
                  </a:lnTo>
                  <a:lnTo>
                    <a:pt x="1" y="541"/>
                  </a:lnTo>
                  <a:lnTo>
                    <a:pt x="0" y="527"/>
                  </a:lnTo>
                  <a:lnTo>
                    <a:pt x="0" y="0"/>
                  </a:lnTo>
                  <a:lnTo>
                    <a:pt x="87" y="0"/>
                  </a:lnTo>
                </a:path>
              </a:pathLst>
            </a:custGeom>
            <a:gradFill rotWithShape="0">
              <a:gsLst>
                <a:gs pos="0">
                  <a:srgbClr val="919191"/>
                </a:gs>
                <a:gs pos="100000">
                  <a:srgbClr val="FFFFFF"/>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65" name="Freeform 39"/>
            <p:cNvSpPr>
              <a:spLocks/>
            </p:cNvSpPr>
            <p:nvPr/>
          </p:nvSpPr>
          <p:spPr bwMode="gray">
            <a:xfrm>
              <a:off x="2950" y="2599"/>
              <a:ext cx="594" cy="179"/>
            </a:xfrm>
            <a:custGeom>
              <a:avLst/>
              <a:gdLst>
                <a:gd name="T0" fmla="*/ 291 w 666"/>
                <a:gd name="T1" fmla="*/ 0 h 244"/>
                <a:gd name="T2" fmla="*/ 342 w 666"/>
                <a:gd name="T3" fmla="*/ 3 h 244"/>
                <a:gd name="T4" fmla="*/ 391 w 666"/>
                <a:gd name="T5" fmla="*/ 7 h 244"/>
                <a:gd name="T6" fmla="*/ 432 w 666"/>
                <a:gd name="T7" fmla="*/ 15 h 244"/>
                <a:gd name="T8" fmla="*/ 467 w 666"/>
                <a:gd name="T9" fmla="*/ 24 h 244"/>
                <a:gd name="T10" fmla="*/ 497 w 666"/>
                <a:gd name="T11" fmla="*/ 34 h 244"/>
                <a:gd name="T12" fmla="*/ 517 w 666"/>
                <a:gd name="T13" fmla="*/ 45 h 244"/>
                <a:gd name="T14" fmla="*/ 527 w 666"/>
                <a:gd name="T15" fmla="*/ 59 h 244"/>
                <a:gd name="T16" fmla="*/ 527 w 666"/>
                <a:gd name="T17" fmla="*/ 72 h 244"/>
                <a:gd name="T18" fmla="*/ 517 w 666"/>
                <a:gd name="T19" fmla="*/ 85 h 244"/>
                <a:gd name="T20" fmla="*/ 497 w 666"/>
                <a:gd name="T21" fmla="*/ 96 h 244"/>
                <a:gd name="T22" fmla="*/ 467 w 666"/>
                <a:gd name="T23" fmla="*/ 106 h 244"/>
                <a:gd name="T24" fmla="*/ 432 w 666"/>
                <a:gd name="T25" fmla="*/ 116 h 244"/>
                <a:gd name="T26" fmla="*/ 391 w 666"/>
                <a:gd name="T27" fmla="*/ 123 h 244"/>
                <a:gd name="T28" fmla="*/ 342 w 666"/>
                <a:gd name="T29" fmla="*/ 128 h 244"/>
                <a:gd name="T30" fmla="*/ 291 w 666"/>
                <a:gd name="T31" fmla="*/ 131 h 244"/>
                <a:gd name="T32" fmla="*/ 238 w 666"/>
                <a:gd name="T33" fmla="*/ 131 h 244"/>
                <a:gd name="T34" fmla="*/ 186 w 666"/>
                <a:gd name="T35" fmla="*/ 128 h 244"/>
                <a:gd name="T36" fmla="*/ 137 w 666"/>
                <a:gd name="T37" fmla="*/ 123 h 244"/>
                <a:gd name="T38" fmla="*/ 95 w 666"/>
                <a:gd name="T39" fmla="*/ 116 h 244"/>
                <a:gd name="T40" fmla="*/ 60 w 666"/>
                <a:gd name="T41" fmla="*/ 106 h 244"/>
                <a:gd name="T42" fmla="*/ 33 w 666"/>
                <a:gd name="T43" fmla="*/ 96 h 244"/>
                <a:gd name="T44" fmla="*/ 11 w 666"/>
                <a:gd name="T45" fmla="*/ 85 h 244"/>
                <a:gd name="T46" fmla="*/ 1 w 666"/>
                <a:gd name="T47" fmla="*/ 72 h 244"/>
                <a:gd name="T48" fmla="*/ 1 w 666"/>
                <a:gd name="T49" fmla="*/ 59 h 244"/>
                <a:gd name="T50" fmla="*/ 11 w 666"/>
                <a:gd name="T51" fmla="*/ 45 h 244"/>
                <a:gd name="T52" fmla="*/ 33 w 666"/>
                <a:gd name="T53" fmla="*/ 34 h 244"/>
                <a:gd name="T54" fmla="*/ 60 w 666"/>
                <a:gd name="T55" fmla="*/ 24 h 244"/>
                <a:gd name="T56" fmla="*/ 95 w 666"/>
                <a:gd name="T57" fmla="*/ 15 h 244"/>
                <a:gd name="T58" fmla="*/ 137 w 666"/>
                <a:gd name="T59" fmla="*/ 7 h 244"/>
                <a:gd name="T60" fmla="*/ 186 w 666"/>
                <a:gd name="T61" fmla="*/ 3 h 244"/>
                <a:gd name="T62" fmla="*/ 238 w 666"/>
                <a:gd name="T63" fmla="*/ 0 h 2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66" h="244">
                  <a:moveTo>
                    <a:pt x="333" y="0"/>
                  </a:moveTo>
                  <a:lnTo>
                    <a:pt x="366" y="0"/>
                  </a:lnTo>
                  <a:lnTo>
                    <a:pt x="399" y="1"/>
                  </a:lnTo>
                  <a:lnTo>
                    <a:pt x="430" y="6"/>
                  </a:lnTo>
                  <a:lnTo>
                    <a:pt x="461" y="9"/>
                  </a:lnTo>
                  <a:lnTo>
                    <a:pt x="491" y="14"/>
                  </a:lnTo>
                  <a:lnTo>
                    <a:pt x="517" y="22"/>
                  </a:lnTo>
                  <a:lnTo>
                    <a:pt x="543" y="27"/>
                  </a:lnTo>
                  <a:lnTo>
                    <a:pt x="568" y="35"/>
                  </a:lnTo>
                  <a:lnTo>
                    <a:pt x="588" y="45"/>
                  </a:lnTo>
                  <a:lnTo>
                    <a:pt x="606" y="55"/>
                  </a:lnTo>
                  <a:lnTo>
                    <a:pt x="624" y="64"/>
                  </a:lnTo>
                  <a:lnTo>
                    <a:pt x="638" y="75"/>
                  </a:lnTo>
                  <a:lnTo>
                    <a:pt x="650" y="85"/>
                  </a:lnTo>
                  <a:lnTo>
                    <a:pt x="657" y="98"/>
                  </a:lnTo>
                  <a:lnTo>
                    <a:pt x="663" y="110"/>
                  </a:lnTo>
                  <a:lnTo>
                    <a:pt x="665" y="122"/>
                  </a:lnTo>
                  <a:lnTo>
                    <a:pt x="663" y="133"/>
                  </a:lnTo>
                  <a:lnTo>
                    <a:pt x="657" y="145"/>
                  </a:lnTo>
                  <a:lnTo>
                    <a:pt x="650" y="158"/>
                  </a:lnTo>
                  <a:lnTo>
                    <a:pt x="638" y="168"/>
                  </a:lnTo>
                  <a:lnTo>
                    <a:pt x="624" y="179"/>
                  </a:lnTo>
                  <a:lnTo>
                    <a:pt x="606" y="191"/>
                  </a:lnTo>
                  <a:lnTo>
                    <a:pt x="588" y="198"/>
                  </a:lnTo>
                  <a:lnTo>
                    <a:pt x="568" y="208"/>
                  </a:lnTo>
                  <a:lnTo>
                    <a:pt x="543" y="216"/>
                  </a:lnTo>
                  <a:lnTo>
                    <a:pt x="517" y="223"/>
                  </a:lnTo>
                  <a:lnTo>
                    <a:pt x="491" y="227"/>
                  </a:lnTo>
                  <a:lnTo>
                    <a:pt x="461" y="233"/>
                  </a:lnTo>
                  <a:lnTo>
                    <a:pt x="430" y="237"/>
                  </a:lnTo>
                  <a:lnTo>
                    <a:pt x="399" y="240"/>
                  </a:lnTo>
                  <a:lnTo>
                    <a:pt x="366" y="243"/>
                  </a:lnTo>
                  <a:lnTo>
                    <a:pt x="333" y="243"/>
                  </a:lnTo>
                  <a:lnTo>
                    <a:pt x="299" y="243"/>
                  </a:lnTo>
                  <a:lnTo>
                    <a:pt x="267" y="240"/>
                  </a:lnTo>
                  <a:lnTo>
                    <a:pt x="233" y="237"/>
                  </a:lnTo>
                  <a:lnTo>
                    <a:pt x="202" y="233"/>
                  </a:lnTo>
                  <a:lnTo>
                    <a:pt x="173" y="227"/>
                  </a:lnTo>
                  <a:lnTo>
                    <a:pt x="146" y="223"/>
                  </a:lnTo>
                  <a:lnTo>
                    <a:pt x="120" y="216"/>
                  </a:lnTo>
                  <a:lnTo>
                    <a:pt x="96" y="208"/>
                  </a:lnTo>
                  <a:lnTo>
                    <a:pt x="75" y="198"/>
                  </a:lnTo>
                  <a:lnTo>
                    <a:pt x="55" y="191"/>
                  </a:lnTo>
                  <a:lnTo>
                    <a:pt x="41" y="179"/>
                  </a:lnTo>
                  <a:lnTo>
                    <a:pt x="26" y="168"/>
                  </a:lnTo>
                  <a:lnTo>
                    <a:pt x="14" y="158"/>
                  </a:lnTo>
                  <a:lnTo>
                    <a:pt x="7" y="145"/>
                  </a:lnTo>
                  <a:lnTo>
                    <a:pt x="1" y="133"/>
                  </a:lnTo>
                  <a:lnTo>
                    <a:pt x="0" y="122"/>
                  </a:lnTo>
                  <a:lnTo>
                    <a:pt x="1" y="110"/>
                  </a:lnTo>
                  <a:lnTo>
                    <a:pt x="7" y="98"/>
                  </a:lnTo>
                  <a:lnTo>
                    <a:pt x="14" y="85"/>
                  </a:lnTo>
                  <a:lnTo>
                    <a:pt x="26" y="75"/>
                  </a:lnTo>
                  <a:lnTo>
                    <a:pt x="41" y="64"/>
                  </a:lnTo>
                  <a:lnTo>
                    <a:pt x="55" y="55"/>
                  </a:lnTo>
                  <a:lnTo>
                    <a:pt x="75" y="45"/>
                  </a:lnTo>
                  <a:lnTo>
                    <a:pt x="96" y="35"/>
                  </a:lnTo>
                  <a:lnTo>
                    <a:pt x="120" y="27"/>
                  </a:lnTo>
                  <a:lnTo>
                    <a:pt x="146" y="22"/>
                  </a:lnTo>
                  <a:lnTo>
                    <a:pt x="173" y="14"/>
                  </a:lnTo>
                  <a:lnTo>
                    <a:pt x="202" y="9"/>
                  </a:lnTo>
                  <a:lnTo>
                    <a:pt x="233" y="6"/>
                  </a:lnTo>
                  <a:lnTo>
                    <a:pt x="267" y="1"/>
                  </a:lnTo>
                  <a:lnTo>
                    <a:pt x="299" y="0"/>
                  </a:lnTo>
                  <a:lnTo>
                    <a:pt x="333" y="0"/>
                  </a:lnTo>
                </a:path>
              </a:pathLst>
            </a:custGeom>
            <a:gradFill rotWithShape="0">
              <a:gsLst>
                <a:gs pos="0">
                  <a:srgbClr val="FFFFFF"/>
                </a:gs>
                <a:gs pos="100000">
                  <a:srgbClr val="676767"/>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67" name="Freeform 40"/>
            <p:cNvSpPr>
              <a:spLocks/>
            </p:cNvSpPr>
            <p:nvPr/>
          </p:nvSpPr>
          <p:spPr bwMode="gray">
            <a:xfrm>
              <a:off x="3102" y="2647"/>
              <a:ext cx="287" cy="84"/>
            </a:xfrm>
            <a:custGeom>
              <a:avLst/>
              <a:gdLst>
                <a:gd name="T0" fmla="*/ 142 w 322"/>
                <a:gd name="T1" fmla="*/ 0 h 115"/>
                <a:gd name="T2" fmla="*/ 167 w 322"/>
                <a:gd name="T3" fmla="*/ 1 h 115"/>
                <a:gd name="T4" fmla="*/ 187 w 322"/>
                <a:gd name="T5" fmla="*/ 4 h 115"/>
                <a:gd name="T6" fmla="*/ 209 w 322"/>
                <a:gd name="T7" fmla="*/ 7 h 115"/>
                <a:gd name="T8" fmla="*/ 226 w 322"/>
                <a:gd name="T9" fmla="*/ 11 h 115"/>
                <a:gd name="T10" fmla="*/ 240 w 322"/>
                <a:gd name="T11" fmla="*/ 15 h 115"/>
                <a:gd name="T12" fmla="*/ 249 w 322"/>
                <a:gd name="T13" fmla="*/ 21 h 115"/>
                <a:gd name="T14" fmla="*/ 255 w 322"/>
                <a:gd name="T15" fmla="*/ 27 h 115"/>
                <a:gd name="T16" fmla="*/ 255 w 322"/>
                <a:gd name="T17" fmla="*/ 33 h 115"/>
                <a:gd name="T18" fmla="*/ 249 w 322"/>
                <a:gd name="T19" fmla="*/ 39 h 115"/>
                <a:gd name="T20" fmla="*/ 240 w 322"/>
                <a:gd name="T21" fmla="*/ 45 h 115"/>
                <a:gd name="T22" fmla="*/ 226 w 322"/>
                <a:gd name="T23" fmla="*/ 50 h 115"/>
                <a:gd name="T24" fmla="*/ 209 w 322"/>
                <a:gd name="T25" fmla="*/ 53 h 115"/>
                <a:gd name="T26" fmla="*/ 187 w 322"/>
                <a:gd name="T27" fmla="*/ 57 h 115"/>
                <a:gd name="T28" fmla="*/ 167 w 322"/>
                <a:gd name="T29" fmla="*/ 58 h 115"/>
                <a:gd name="T30" fmla="*/ 142 w 322"/>
                <a:gd name="T31" fmla="*/ 61 h 115"/>
                <a:gd name="T32" fmla="*/ 115 w 322"/>
                <a:gd name="T33" fmla="*/ 61 h 115"/>
                <a:gd name="T34" fmla="*/ 91 w 322"/>
                <a:gd name="T35" fmla="*/ 58 h 115"/>
                <a:gd name="T36" fmla="*/ 68 w 322"/>
                <a:gd name="T37" fmla="*/ 57 h 115"/>
                <a:gd name="T38" fmla="*/ 46 w 322"/>
                <a:gd name="T39" fmla="*/ 53 h 115"/>
                <a:gd name="T40" fmla="*/ 29 w 322"/>
                <a:gd name="T41" fmla="*/ 50 h 115"/>
                <a:gd name="T42" fmla="*/ 16 w 322"/>
                <a:gd name="T43" fmla="*/ 45 h 115"/>
                <a:gd name="T44" fmla="*/ 6 w 322"/>
                <a:gd name="T45" fmla="*/ 39 h 115"/>
                <a:gd name="T46" fmla="*/ 2 w 322"/>
                <a:gd name="T47" fmla="*/ 33 h 115"/>
                <a:gd name="T48" fmla="*/ 2 w 322"/>
                <a:gd name="T49" fmla="*/ 27 h 115"/>
                <a:gd name="T50" fmla="*/ 6 w 322"/>
                <a:gd name="T51" fmla="*/ 21 h 115"/>
                <a:gd name="T52" fmla="*/ 16 w 322"/>
                <a:gd name="T53" fmla="*/ 15 h 115"/>
                <a:gd name="T54" fmla="*/ 29 w 322"/>
                <a:gd name="T55" fmla="*/ 11 h 115"/>
                <a:gd name="T56" fmla="*/ 46 w 322"/>
                <a:gd name="T57" fmla="*/ 7 h 115"/>
                <a:gd name="T58" fmla="*/ 68 w 322"/>
                <a:gd name="T59" fmla="*/ 4 h 115"/>
                <a:gd name="T60" fmla="*/ 91 w 322"/>
                <a:gd name="T61" fmla="*/ 1 h 115"/>
                <a:gd name="T62" fmla="*/ 115 w 322"/>
                <a:gd name="T63" fmla="*/ 0 h 1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2" h="115">
                  <a:moveTo>
                    <a:pt x="161" y="0"/>
                  </a:moveTo>
                  <a:lnTo>
                    <a:pt x="178" y="0"/>
                  </a:lnTo>
                  <a:lnTo>
                    <a:pt x="193" y="1"/>
                  </a:lnTo>
                  <a:lnTo>
                    <a:pt x="210" y="1"/>
                  </a:lnTo>
                  <a:lnTo>
                    <a:pt x="223" y="4"/>
                  </a:lnTo>
                  <a:lnTo>
                    <a:pt x="236" y="7"/>
                  </a:lnTo>
                  <a:lnTo>
                    <a:pt x="250" y="8"/>
                  </a:lnTo>
                  <a:lnTo>
                    <a:pt x="263" y="12"/>
                  </a:lnTo>
                  <a:lnTo>
                    <a:pt x="274" y="16"/>
                  </a:lnTo>
                  <a:lnTo>
                    <a:pt x="284" y="21"/>
                  </a:lnTo>
                  <a:lnTo>
                    <a:pt x="294" y="23"/>
                  </a:lnTo>
                  <a:lnTo>
                    <a:pt x="302" y="29"/>
                  </a:lnTo>
                  <a:lnTo>
                    <a:pt x="309" y="34"/>
                  </a:lnTo>
                  <a:lnTo>
                    <a:pt x="313" y="40"/>
                  </a:lnTo>
                  <a:lnTo>
                    <a:pt x="318" y="45"/>
                  </a:lnTo>
                  <a:lnTo>
                    <a:pt x="321" y="51"/>
                  </a:lnTo>
                  <a:lnTo>
                    <a:pt x="321" y="56"/>
                  </a:lnTo>
                  <a:lnTo>
                    <a:pt x="321" y="62"/>
                  </a:lnTo>
                  <a:lnTo>
                    <a:pt x="318" y="67"/>
                  </a:lnTo>
                  <a:lnTo>
                    <a:pt x="313" y="73"/>
                  </a:lnTo>
                  <a:lnTo>
                    <a:pt x="309" y="78"/>
                  </a:lnTo>
                  <a:lnTo>
                    <a:pt x="302" y="84"/>
                  </a:lnTo>
                  <a:lnTo>
                    <a:pt x="294" y="89"/>
                  </a:lnTo>
                  <a:lnTo>
                    <a:pt x="284" y="93"/>
                  </a:lnTo>
                  <a:lnTo>
                    <a:pt x="274" y="96"/>
                  </a:lnTo>
                  <a:lnTo>
                    <a:pt x="263" y="100"/>
                  </a:lnTo>
                  <a:lnTo>
                    <a:pt x="250" y="104"/>
                  </a:lnTo>
                  <a:lnTo>
                    <a:pt x="236" y="107"/>
                  </a:lnTo>
                  <a:lnTo>
                    <a:pt x="223" y="109"/>
                  </a:lnTo>
                  <a:lnTo>
                    <a:pt x="210" y="110"/>
                  </a:lnTo>
                  <a:lnTo>
                    <a:pt x="193" y="113"/>
                  </a:lnTo>
                  <a:lnTo>
                    <a:pt x="178" y="114"/>
                  </a:lnTo>
                  <a:lnTo>
                    <a:pt x="161" y="114"/>
                  </a:lnTo>
                  <a:lnTo>
                    <a:pt x="145" y="114"/>
                  </a:lnTo>
                  <a:lnTo>
                    <a:pt x="129" y="113"/>
                  </a:lnTo>
                  <a:lnTo>
                    <a:pt x="114" y="110"/>
                  </a:lnTo>
                  <a:lnTo>
                    <a:pt x="98" y="109"/>
                  </a:lnTo>
                  <a:lnTo>
                    <a:pt x="85" y="107"/>
                  </a:lnTo>
                  <a:lnTo>
                    <a:pt x="71" y="104"/>
                  </a:lnTo>
                  <a:lnTo>
                    <a:pt x="58" y="100"/>
                  </a:lnTo>
                  <a:lnTo>
                    <a:pt x="49" y="96"/>
                  </a:lnTo>
                  <a:lnTo>
                    <a:pt x="37" y="93"/>
                  </a:lnTo>
                  <a:lnTo>
                    <a:pt x="29" y="89"/>
                  </a:lnTo>
                  <a:lnTo>
                    <a:pt x="20" y="84"/>
                  </a:lnTo>
                  <a:lnTo>
                    <a:pt x="13" y="78"/>
                  </a:lnTo>
                  <a:lnTo>
                    <a:pt x="8" y="73"/>
                  </a:lnTo>
                  <a:lnTo>
                    <a:pt x="4" y="67"/>
                  </a:lnTo>
                  <a:lnTo>
                    <a:pt x="2" y="62"/>
                  </a:lnTo>
                  <a:lnTo>
                    <a:pt x="0" y="56"/>
                  </a:lnTo>
                  <a:lnTo>
                    <a:pt x="2" y="51"/>
                  </a:lnTo>
                  <a:lnTo>
                    <a:pt x="4" y="45"/>
                  </a:lnTo>
                  <a:lnTo>
                    <a:pt x="8" y="40"/>
                  </a:lnTo>
                  <a:lnTo>
                    <a:pt x="13" y="34"/>
                  </a:lnTo>
                  <a:lnTo>
                    <a:pt x="20" y="29"/>
                  </a:lnTo>
                  <a:lnTo>
                    <a:pt x="29" y="23"/>
                  </a:lnTo>
                  <a:lnTo>
                    <a:pt x="37" y="21"/>
                  </a:lnTo>
                  <a:lnTo>
                    <a:pt x="49" y="16"/>
                  </a:lnTo>
                  <a:lnTo>
                    <a:pt x="58" y="12"/>
                  </a:lnTo>
                  <a:lnTo>
                    <a:pt x="71" y="8"/>
                  </a:lnTo>
                  <a:lnTo>
                    <a:pt x="85" y="7"/>
                  </a:lnTo>
                  <a:lnTo>
                    <a:pt x="98" y="4"/>
                  </a:lnTo>
                  <a:lnTo>
                    <a:pt x="114" y="1"/>
                  </a:lnTo>
                  <a:lnTo>
                    <a:pt x="129" y="1"/>
                  </a:lnTo>
                  <a:lnTo>
                    <a:pt x="145" y="0"/>
                  </a:lnTo>
                  <a:lnTo>
                    <a:pt x="161" y="0"/>
                  </a:lnTo>
                </a:path>
              </a:pathLst>
            </a:custGeom>
            <a:gradFill rotWithShape="0">
              <a:gsLst>
                <a:gs pos="0">
                  <a:srgbClr val="FFFFFF"/>
                </a:gs>
                <a:gs pos="100000">
                  <a:srgbClr val="919191"/>
                </a:gs>
              </a:gsLst>
              <a:path path="rect">
                <a:fillToRect l="50000" t="50000" r="50000" b="50000"/>
              </a:path>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68" name="Freeform 41"/>
            <p:cNvSpPr>
              <a:spLocks/>
            </p:cNvSpPr>
            <p:nvPr/>
          </p:nvSpPr>
          <p:spPr bwMode="gray">
            <a:xfrm>
              <a:off x="3102" y="2647"/>
              <a:ext cx="287" cy="46"/>
            </a:xfrm>
            <a:custGeom>
              <a:avLst/>
              <a:gdLst>
                <a:gd name="T0" fmla="*/ 248 w 322"/>
                <a:gd name="T1" fmla="*/ 31 h 63"/>
                <a:gd name="T2" fmla="*/ 240 w 322"/>
                <a:gd name="T3" fmla="*/ 26 h 63"/>
                <a:gd name="T4" fmla="*/ 229 w 322"/>
                <a:gd name="T5" fmla="*/ 23 h 63"/>
                <a:gd name="T6" fmla="*/ 215 w 322"/>
                <a:gd name="T7" fmla="*/ 20 h 63"/>
                <a:gd name="T8" fmla="*/ 199 w 322"/>
                <a:gd name="T9" fmla="*/ 17 h 63"/>
                <a:gd name="T10" fmla="*/ 180 w 322"/>
                <a:gd name="T11" fmla="*/ 15 h 63"/>
                <a:gd name="T12" fmla="*/ 160 w 322"/>
                <a:gd name="T13" fmla="*/ 12 h 63"/>
                <a:gd name="T14" fmla="*/ 138 w 322"/>
                <a:gd name="T15" fmla="*/ 12 h 63"/>
                <a:gd name="T16" fmla="*/ 117 w 322"/>
                <a:gd name="T17" fmla="*/ 12 h 63"/>
                <a:gd name="T18" fmla="*/ 94 w 322"/>
                <a:gd name="T19" fmla="*/ 12 h 63"/>
                <a:gd name="T20" fmla="*/ 74 w 322"/>
                <a:gd name="T21" fmla="*/ 15 h 63"/>
                <a:gd name="T22" fmla="*/ 55 w 322"/>
                <a:gd name="T23" fmla="*/ 17 h 63"/>
                <a:gd name="T24" fmla="*/ 39 w 322"/>
                <a:gd name="T25" fmla="*/ 20 h 63"/>
                <a:gd name="T26" fmla="*/ 25 w 322"/>
                <a:gd name="T27" fmla="*/ 23 h 63"/>
                <a:gd name="T28" fmla="*/ 14 w 322"/>
                <a:gd name="T29" fmla="*/ 26 h 63"/>
                <a:gd name="T30" fmla="*/ 6 w 322"/>
                <a:gd name="T31" fmla="*/ 31 h 63"/>
                <a:gd name="T32" fmla="*/ 3 w 322"/>
                <a:gd name="T33" fmla="*/ 33 h 63"/>
                <a:gd name="T34" fmla="*/ 0 w 322"/>
                <a:gd name="T35" fmla="*/ 28 h 63"/>
                <a:gd name="T36" fmla="*/ 0 w 322"/>
                <a:gd name="T37" fmla="*/ 25 h 63"/>
                <a:gd name="T38" fmla="*/ 4 w 322"/>
                <a:gd name="T39" fmla="*/ 20 h 63"/>
                <a:gd name="T40" fmla="*/ 15 w 322"/>
                <a:gd name="T41" fmla="*/ 15 h 63"/>
                <a:gd name="T42" fmla="*/ 29 w 322"/>
                <a:gd name="T43" fmla="*/ 9 h 63"/>
                <a:gd name="T44" fmla="*/ 46 w 322"/>
                <a:gd name="T45" fmla="*/ 6 h 63"/>
                <a:gd name="T46" fmla="*/ 68 w 322"/>
                <a:gd name="T47" fmla="*/ 3 h 63"/>
                <a:gd name="T48" fmla="*/ 88 w 322"/>
                <a:gd name="T49" fmla="*/ 1 h 63"/>
                <a:gd name="T50" fmla="*/ 115 w 322"/>
                <a:gd name="T51" fmla="*/ 0 h 63"/>
                <a:gd name="T52" fmla="*/ 142 w 322"/>
                <a:gd name="T53" fmla="*/ 0 h 63"/>
                <a:gd name="T54" fmla="*/ 165 w 322"/>
                <a:gd name="T55" fmla="*/ 1 h 63"/>
                <a:gd name="T56" fmla="*/ 187 w 322"/>
                <a:gd name="T57" fmla="*/ 3 h 63"/>
                <a:gd name="T58" fmla="*/ 208 w 322"/>
                <a:gd name="T59" fmla="*/ 5 h 63"/>
                <a:gd name="T60" fmla="*/ 226 w 322"/>
                <a:gd name="T61" fmla="*/ 9 h 63"/>
                <a:gd name="T62" fmla="*/ 240 w 322"/>
                <a:gd name="T63" fmla="*/ 13 h 63"/>
                <a:gd name="T64" fmla="*/ 249 w 322"/>
                <a:gd name="T65" fmla="*/ 18 h 63"/>
                <a:gd name="T66" fmla="*/ 253 w 322"/>
                <a:gd name="T67" fmla="*/ 25 h 63"/>
                <a:gd name="T68" fmla="*/ 255 w 322"/>
                <a:gd name="T69" fmla="*/ 28 h 63"/>
                <a:gd name="T70" fmla="*/ 252 w 322"/>
                <a:gd name="T71" fmla="*/ 33 h 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2" h="63">
                  <a:moveTo>
                    <a:pt x="317" y="62"/>
                  </a:moveTo>
                  <a:lnTo>
                    <a:pt x="312" y="57"/>
                  </a:lnTo>
                  <a:lnTo>
                    <a:pt x="308" y="53"/>
                  </a:lnTo>
                  <a:lnTo>
                    <a:pt x="302" y="49"/>
                  </a:lnTo>
                  <a:lnTo>
                    <a:pt x="294" y="47"/>
                  </a:lnTo>
                  <a:lnTo>
                    <a:pt x="288" y="42"/>
                  </a:lnTo>
                  <a:lnTo>
                    <a:pt x="280" y="39"/>
                  </a:lnTo>
                  <a:lnTo>
                    <a:pt x="270" y="37"/>
                  </a:lnTo>
                  <a:lnTo>
                    <a:pt x="260" y="32"/>
                  </a:lnTo>
                  <a:lnTo>
                    <a:pt x="250" y="32"/>
                  </a:lnTo>
                  <a:lnTo>
                    <a:pt x="239" y="28"/>
                  </a:lnTo>
                  <a:lnTo>
                    <a:pt x="227" y="27"/>
                  </a:lnTo>
                  <a:lnTo>
                    <a:pt x="214" y="25"/>
                  </a:lnTo>
                  <a:lnTo>
                    <a:pt x="202" y="23"/>
                  </a:lnTo>
                  <a:lnTo>
                    <a:pt x="188" y="22"/>
                  </a:lnTo>
                  <a:lnTo>
                    <a:pt x="174" y="22"/>
                  </a:lnTo>
                  <a:lnTo>
                    <a:pt x="161" y="22"/>
                  </a:lnTo>
                  <a:lnTo>
                    <a:pt x="147" y="22"/>
                  </a:lnTo>
                  <a:lnTo>
                    <a:pt x="133" y="22"/>
                  </a:lnTo>
                  <a:lnTo>
                    <a:pt x="119" y="23"/>
                  </a:lnTo>
                  <a:lnTo>
                    <a:pt x="106" y="25"/>
                  </a:lnTo>
                  <a:lnTo>
                    <a:pt x="93" y="27"/>
                  </a:lnTo>
                  <a:lnTo>
                    <a:pt x="81" y="28"/>
                  </a:lnTo>
                  <a:lnTo>
                    <a:pt x="70" y="32"/>
                  </a:lnTo>
                  <a:lnTo>
                    <a:pt x="60" y="33"/>
                  </a:lnTo>
                  <a:lnTo>
                    <a:pt x="49" y="37"/>
                  </a:lnTo>
                  <a:lnTo>
                    <a:pt x="40" y="39"/>
                  </a:lnTo>
                  <a:lnTo>
                    <a:pt x="31" y="42"/>
                  </a:lnTo>
                  <a:lnTo>
                    <a:pt x="25" y="47"/>
                  </a:lnTo>
                  <a:lnTo>
                    <a:pt x="18" y="49"/>
                  </a:lnTo>
                  <a:lnTo>
                    <a:pt x="12" y="54"/>
                  </a:lnTo>
                  <a:lnTo>
                    <a:pt x="8" y="59"/>
                  </a:lnTo>
                  <a:lnTo>
                    <a:pt x="4" y="62"/>
                  </a:lnTo>
                  <a:lnTo>
                    <a:pt x="3" y="61"/>
                  </a:lnTo>
                  <a:lnTo>
                    <a:pt x="2" y="57"/>
                  </a:lnTo>
                  <a:lnTo>
                    <a:pt x="0" y="54"/>
                  </a:lnTo>
                  <a:lnTo>
                    <a:pt x="0" y="52"/>
                  </a:lnTo>
                  <a:lnTo>
                    <a:pt x="0" y="47"/>
                  </a:lnTo>
                  <a:lnTo>
                    <a:pt x="3" y="40"/>
                  </a:lnTo>
                  <a:lnTo>
                    <a:pt x="6" y="37"/>
                  </a:lnTo>
                  <a:lnTo>
                    <a:pt x="12" y="32"/>
                  </a:lnTo>
                  <a:lnTo>
                    <a:pt x="19" y="27"/>
                  </a:lnTo>
                  <a:lnTo>
                    <a:pt x="27" y="23"/>
                  </a:lnTo>
                  <a:lnTo>
                    <a:pt x="37" y="18"/>
                  </a:lnTo>
                  <a:lnTo>
                    <a:pt x="46" y="15"/>
                  </a:lnTo>
                  <a:lnTo>
                    <a:pt x="58" y="11"/>
                  </a:lnTo>
                  <a:lnTo>
                    <a:pt x="71" y="9"/>
                  </a:lnTo>
                  <a:lnTo>
                    <a:pt x="85" y="6"/>
                  </a:lnTo>
                  <a:lnTo>
                    <a:pt x="98" y="5"/>
                  </a:lnTo>
                  <a:lnTo>
                    <a:pt x="111" y="1"/>
                  </a:lnTo>
                  <a:lnTo>
                    <a:pt x="128" y="1"/>
                  </a:lnTo>
                  <a:lnTo>
                    <a:pt x="145" y="0"/>
                  </a:lnTo>
                  <a:lnTo>
                    <a:pt x="161" y="0"/>
                  </a:lnTo>
                  <a:lnTo>
                    <a:pt x="178" y="0"/>
                  </a:lnTo>
                  <a:lnTo>
                    <a:pt x="192" y="1"/>
                  </a:lnTo>
                  <a:lnTo>
                    <a:pt x="207" y="1"/>
                  </a:lnTo>
                  <a:lnTo>
                    <a:pt x="223" y="3"/>
                  </a:lnTo>
                  <a:lnTo>
                    <a:pt x="236" y="6"/>
                  </a:lnTo>
                  <a:lnTo>
                    <a:pt x="250" y="8"/>
                  </a:lnTo>
                  <a:lnTo>
                    <a:pt x="261" y="10"/>
                  </a:lnTo>
                  <a:lnTo>
                    <a:pt x="274" y="14"/>
                  </a:lnTo>
                  <a:lnTo>
                    <a:pt x="284" y="16"/>
                  </a:lnTo>
                  <a:lnTo>
                    <a:pt x="294" y="22"/>
                  </a:lnTo>
                  <a:lnTo>
                    <a:pt x="302" y="25"/>
                  </a:lnTo>
                  <a:lnTo>
                    <a:pt x="308" y="30"/>
                  </a:lnTo>
                  <a:lnTo>
                    <a:pt x="313" y="34"/>
                  </a:lnTo>
                  <a:lnTo>
                    <a:pt x="317" y="40"/>
                  </a:lnTo>
                  <a:lnTo>
                    <a:pt x="319" y="46"/>
                  </a:lnTo>
                  <a:lnTo>
                    <a:pt x="321" y="52"/>
                  </a:lnTo>
                  <a:lnTo>
                    <a:pt x="321" y="54"/>
                  </a:lnTo>
                  <a:lnTo>
                    <a:pt x="319" y="57"/>
                  </a:lnTo>
                  <a:lnTo>
                    <a:pt x="318" y="61"/>
                  </a:lnTo>
                  <a:lnTo>
                    <a:pt x="317" y="62"/>
                  </a:lnTo>
                </a:path>
              </a:pathLst>
            </a:custGeom>
            <a:gradFill rotWithShape="0">
              <a:gsLst>
                <a:gs pos="0">
                  <a:srgbClr val="919191"/>
                </a:gs>
                <a:gs pos="100000">
                  <a:srgbClr val="FFFFFF"/>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grpSp>
    </p:spTree>
    <p:custDataLst>
      <p:tags r:id="rId1"/>
    </p:custDataLst>
    <p:extLst>
      <p:ext uri="{BB962C8B-B14F-4D97-AF65-F5344CB8AC3E}">
        <p14:creationId xmlns:p14="http://schemas.microsoft.com/office/powerpoint/2010/main" val="4240294513"/>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p:pic>
      <p:sp>
        <p:nvSpPr>
          <p:cNvPr id="3" name="Title 2"/>
          <p:cNvSpPr>
            <a:spLocks noGrp="1"/>
          </p:cNvSpPr>
          <p:nvPr>
            <p:ph type="ctrTitle"/>
          </p:nvPr>
        </p:nvSpPr>
        <p:spPr/>
        <p:txBody>
          <a:bodyPr/>
          <a:lstStyle/>
          <a:p>
            <a:r>
              <a:rPr lang="en-US" dirty="0" smtClean="0"/>
              <a:t>SAP ASE Roadmap &amp; Direction</a:t>
            </a:r>
            <a:endParaRPr lang="en-US" dirty="0"/>
          </a:p>
        </p:txBody>
      </p:sp>
      <p:sp>
        <p:nvSpPr>
          <p:cNvPr id="4" name="Text Placeholder 3"/>
          <p:cNvSpPr>
            <a:spLocks noGrp="1"/>
          </p:cNvSpPr>
          <p:nvPr>
            <p:ph type="body" sz="quarter" idx="10"/>
          </p:nvPr>
        </p:nvSpPr>
        <p:spPr/>
        <p:txBody>
          <a:bodyPr/>
          <a:lstStyle/>
          <a:p>
            <a:r>
              <a:rPr lang="en-US" dirty="0" smtClean="0"/>
              <a:t>Plans for ASE in general and considerations for SAP Applications running on ASE</a:t>
            </a:r>
            <a:endParaRPr lang="en-US" dirty="0"/>
          </a:p>
        </p:txBody>
      </p:sp>
    </p:spTree>
    <p:extLst>
      <p:ext uri="{BB962C8B-B14F-4D97-AF65-F5344CB8AC3E}">
        <p14:creationId xmlns:p14="http://schemas.microsoft.com/office/powerpoint/2010/main" val="1058426103"/>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Legal Disclaimer</a:t>
            </a:r>
            <a:endParaRPr lang="en-US" dirty="0"/>
          </a:p>
        </p:txBody>
      </p:sp>
      <p:sp>
        <p:nvSpPr>
          <p:cNvPr id="3" name="TextBox 2"/>
          <p:cNvSpPr txBox="1"/>
          <p:nvPr/>
        </p:nvSpPr>
        <p:spPr>
          <a:xfrm>
            <a:off x="324000" y="1688400"/>
            <a:ext cx="11171314" cy="3123932"/>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The information in this presentation is confidential and proprietary to SAP and may not be disclosed without the permission of SAP. This presentation is not subject to your license agreement or any other service or subscription agreement with SAP. SAP has no obligation to pursue any course of business outlined in this document or any related presentation, or to develop or release any functionality mentioned therein. This document, or any related presentation and SAP's strategy and possible future developments, products and or platforms directions and functionality are all subject to change and may be changed by SAP at any time for any reason without notice. The information in this document is not a commitment, promise or legal obligation to deliver any material, code or functionality.  This document is provided without a warranty of any kind, either express or implied, including but not limited to, the implied warranties of merchantability, fitness for a particular purpose, or non-infringement.  This document is for informational purposes and may not be incorporated into a contract. SAP assumes no responsibility for errors or omissions in this document, except if such damages were caused by SAP´s willful misconduct or gross negligence.</a:t>
            </a:r>
            <a:br>
              <a:rPr lang="en-US" sz="1400" b="0" dirty="0" smtClean="0"/>
            </a:br>
            <a:endParaRPr lang="en-US" sz="1400" b="0" dirty="0" smtClean="0"/>
          </a:p>
          <a:p>
            <a:pPr marL="0" indent="0"/>
            <a:r>
              <a:rPr lang="en-US" sz="1400" b="0" dirty="0" smtClean="0"/>
              <a:t>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a:p>
            <a:pPr fontAlgn="base">
              <a:spcBef>
                <a:spcPct val="50000"/>
              </a:spcBef>
              <a:spcAft>
                <a:spcPct val="0"/>
              </a:spcAft>
              <a:buClr>
                <a:srgbClr val="F0AB00"/>
              </a:buClr>
              <a:buSzPct val="80000"/>
            </a:pPr>
            <a:endParaRPr lang="en-US" sz="14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4277949167"/>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572" y="324075"/>
            <a:ext cx="11330950" cy="756175"/>
          </a:xfrm>
        </p:spPr>
        <p:txBody>
          <a:bodyPr/>
          <a:lstStyle/>
          <a:p>
            <a:r>
              <a:rPr lang="en-US" dirty="0" smtClean="0"/>
              <a:t>Bringing XOLTP to the next level with SAP ASE 16 SP02</a:t>
            </a:r>
            <a:endParaRPr lang="en-US" dirty="0"/>
          </a:p>
        </p:txBody>
      </p:sp>
      <p:sp>
        <p:nvSpPr>
          <p:cNvPr id="6" name="Right Arrow 5"/>
          <p:cNvSpPr/>
          <p:nvPr/>
        </p:nvSpPr>
        <p:spPr>
          <a:xfrm>
            <a:off x="425563" y="1051723"/>
            <a:ext cx="11392747" cy="4788360"/>
          </a:xfrm>
          <a:prstGeom prst="rightArrow">
            <a:avLst>
              <a:gd name="adj1" fmla="val 50000"/>
              <a:gd name="adj2" fmla="val 44248"/>
            </a:avLst>
          </a:prstGeom>
          <a:solidFill>
            <a:srgbClr val="B6B6B6"/>
          </a:solidFill>
        </p:spPr>
        <p:style>
          <a:lnRef idx="0">
            <a:schemeClr val="accent2">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txBody>
          <a:bodyPr lIns="108878" tIns="54439" rIns="108878" bIns="54439"/>
          <a:lstStyle/>
          <a:p>
            <a:r>
              <a:rPr lang="en-US" b="1" dirty="0" smtClean="0">
                <a:solidFill>
                  <a:schemeClr val="tx1"/>
                </a:solidFill>
              </a:rPr>
              <a:t>SAP ASE 16</a:t>
            </a:r>
            <a:endParaRPr lang="en-US" b="1" dirty="0">
              <a:solidFill>
                <a:schemeClr val="tx1"/>
              </a:solidFill>
            </a:endParaRPr>
          </a:p>
        </p:txBody>
      </p:sp>
      <p:sp>
        <p:nvSpPr>
          <p:cNvPr id="7" name="Freeform 6"/>
          <p:cNvSpPr/>
          <p:nvPr/>
        </p:nvSpPr>
        <p:spPr>
          <a:xfrm>
            <a:off x="902672" y="2511926"/>
            <a:ext cx="3398769" cy="1756817"/>
          </a:xfrm>
          <a:custGeom>
            <a:avLst/>
            <a:gdLst>
              <a:gd name="connsiteX0" fmla="*/ 0 w 2548413"/>
              <a:gd name="connsiteY0" fmla="*/ 292741 h 1756410"/>
              <a:gd name="connsiteX1" fmla="*/ 292741 w 2548413"/>
              <a:gd name="connsiteY1" fmla="*/ 0 h 1756410"/>
              <a:gd name="connsiteX2" fmla="*/ 2255672 w 2548413"/>
              <a:gd name="connsiteY2" fmla="*/ 0 h 1756410"/>
              <a:gd name="connsiteX3" fmla="*/ 2548413 w 2548413"/>
              <a:gd name="connsiteY3" fmla="*/ 292741 h 1756410"/>
              <a:gd name="connsiteX4" fmla="*/ 2548413 w 2548413"/>
              <a:gd name="connsiteY4" fmla="*/ 1463669 h 1756410"/>
              <a:gd name="connsiteX5" fmla="*/ 2255672 w 2548413"/>
              <a:gd name="connsiteY5" fmla="*/ 1756410 h 1756410"/>
              <a:gd name="connsiteX6" fmla="*/ 292741 w 2548413"/>
              <a:gd name="connsiteY6" fmla="*/ 1756410 h 1756410"/>
              <a:gd name="connsiteX7" fmla="*/ 0 w 2548413"/>
              <a:gd name="connsiteY7" fmla="*/ 1463669 h 1756410"/>
              <a:gd name="connsiteX8" fmla="*/ 0 w 2548413"/>
              <a:gd name="connsiteY8" fmla="*/ 292741 h 175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8413" h="1756410">
                <a:moveTo>
                  <a:pt x="0" y="292741"/>
                </a:moveTo>
                <a:cubicBezTo>
                  <a:pt x="0" y="131065"/>
                  <a:pt x="131065" y="0"/>
                  <a:pt x="292741" y="0"/>
                </a:cubicBezTo>
                <a:lnTo>
                  <a:pt x="2255672" y="0"/>
                </a:lnTo>
                <a:cubicBezTo>
                  <a:pt x="2417348" y="0"/>
                  <a:pt x="2548413" y="131065"/>
                  <a:pt x="2548413" y="292741"/>
                </a:cubicBezTo>
                <a:lnTo>
                  <a:pt x="2548413" y="1463669"/>
                </a:lnTo>
                <a:cubicBezTo>
                  <a:pt x="2548413" y="1625345"/>
                  <a:pt x="2417348" y="1756410"/>
                  <a:pt x="2255672" y="1756410"/>
                </a:cubicBezTo>
                <a:lnTo>
                  <a:pt x="292741" y="1756410"/>
                </a:lnTo>
                <a:cubicBezTo>
                  <a:pt x="131065" y="1756410"/>
                  <a:pt x="0" y="1625345"/>
                  <a:pt x="0" y="1463669"/>
                </a:cubicBezTo>
                <a:lnTo>
                  <a:pt x="0" y="292741"/>
                </a:lnTo>
                <a:close/>
              </a:path>
            </a:pathLst>
          </a:custGeom>
          <a:noFill/>
          <a:effectLst/>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197360" tIns="197360" rIns="197360" bIns="197360" numCol="1" spcCol="1512" anchor="t" anchorCtr="0">
            <a:noAutofit/>
          </a:bodyPr>
          <a:lstStyle/>
          <a:p>
            <a:pPr defTabSz="1111459">
              <a:lnSpc>
                <a:spcPct val="90000"/>
              </a:lnSpc>
              <a:spcBef>
                <a:spcPct val="0"/>
              </a:spcBef>
              <a:spcAft>
                <a:spcPct val="35000"/>
              </a:spcAft>
            </a:pPr>
            <a:r>
              <a:rPr lang="en-US" sz="2500" b="1" dirty="0">
                <a:solidFill>
                  <a:schemeClr val="accent1">
                    <a:lumMod val="20000"/>
                    <a:lumOff val="80000"/>
                  </a:schemeClr>
                </a:solidFill>
                <a:effectLst>
                  <a:outerShdw blurRad="38100" dist="38100" dir="2700000" algn="tl">
                    <a:srgbClr val="000000">
                      <a:alpha val="43137"/>
                    </a:srgbClr>
                  </a:outerShdw>
                </a:effectLst>
              </a:rPr>
              <a:t>2014</a:t>
            </a:r>
          </a:p>
          <a:p>
            <a:pPr marL="340243" lvl="1" indent="-340243" defTabSz="846826">
              <a:lnSpc>
                <a:spcPct val="90000"/>
              </a:lnSpc>
              <a:spcBef>
                <a:spcPct val="0"/>
              </a:spcBef>
              <a:spcAft>
                <a:spcPct val="15000"/>
              </a:spcAft>
              <a:buFont typeface="Wingdings" panose="05000000000000000000" pitchFamily="2" charset="2"/>
              <a:buChar char="§"/>
            </a:pPr>
            <a:r>
              <a:rPr lang="en-US" b="1" kern="1200" dirty="0" smtClean="0">
                <a:solidFill>
                  <a:schemeClr val="accent1">
                    <a:lumMod val="20000"/>
                    <a:lumOff val="80000"/>
                  </a:schemeClr>
                </a:solidFill>
                <a:effectLst>
                  <a:outerShdw blurRad="38100" dist="38100" dir="2700000" algn="tl">
                    <a:srgbClr val="000000">
                      <a:alpha val="43137"/>
                    </a:srgbClr>
                  </a:outerShdw>
                </a:effectLst>
              </a:rPr>
              <a:t>Speed</a:t>
            </a:r>
          </a:p>
          <a:p>
            <a:pPr marL="340243" lvl="1" indent="-340243" defTabSz="846826">
              <a:lnSpc>
                <a:spcPct val="90000"/>
              </a:lnSpc>
              <a:spcBef>
                <a:spcPct val="0"/>
              </a:spcBef>
              <a:spcAft>
                <a:spcPct val="15000"/>
              </a:spcAft>
              <a:buFont typeface="Wingdings" panose="05000000000000000000" pitchFamily="2" charset="2"/>
              <a:buChar char="§"/>
            </a:pPr>
            <a:r>
              <a:rPr lang="en-US" b="1" kern="1200" dirty="0" smtClean="0">
                <a:solidFill>
                  <a:schemeClr val="accent1">
                    <a:lumMod val="20000"/>
                    <a:lumOff val="80000"/>
                  </a:schemeClr>
                </a:solidFill>
                <a:effectLst>
                  <a:outerShdw blurRad="38100" dist="38100" dir="2700000" algn="tl">
                    <a:srgbClr val="000000">
                      <a:alpha val="43137"/>
                    </a:srgbClr>
                  </a:outerShdw>
                </a:effectLst>
              </a:rPr>
              <a:t>Security</a:t>
            </a:r>
          </a:p>
          <a:p>
            <a:pPr marL="340243" lvl="1" indent="-340243" defTabSz="846826">
              <a:lnSpc>
                <a:spcPct val="90000"/>
              </a:lnSpc>
              <a:spcBef>
                <a:spcPct val="0"/>
              </a:spcBef>
              <a:spcAft>
                <a:spcPct val="15000"/>
              </a:spcAft>
              <a:buFont typeface="Wingdings" panose="05000000000000000000" pitchFamily="2" charset="2"/>
              <a:buChar char="§"/>
            </a:pPr>
            <a:r>
              <a:rPr lang="en-US" b="1" kern="1200" dirty="0" smtClean="0">
                <a:solidFill>
                  <a:schemeClr val="accent1">
                    <a:lumMod val="20000"/>
                    <a:lumOff val="80000"/>
                  </a:schemeClr>
                </a:solidFill>
                <a:effectLst>
                  <a:outerShdw blurRad="38100" dist="38100" dir="2700000" algn="tl">
                    <a:srgbClr val="000000">
                      <a:alpha val="43137"/>
                    </a:srgbClr>
                  </a:outerShdw>
                </a:effectLst>
              </a:rPr>
              <a:t>Scale</a:t>
            </a:r>
          </a:p>
          <a:p>
            <a:pPr marL="340243" lvl="1" indent="-340243" defTabSz="846826">
              <a:lnSpc>
                <a:spcPct val="90000"/>
              </a:lnSpc>
              <a:spcBef>
                <a:spcPct val="0"/>
              </a:spcBef>
              <a:spcAft>
                <a:spcPct val="15000"/>
              </a:spcAft>
              <a:buFont typeface="Wingdings" panose="05000000000000000000" pitchFamily="2" charset="2"/>
              <a:buChar char="§"/>
            </a:pPr>
            <a:r>
              <a:rPr lang="en-US" b="1" kern="1200" dirty="0" smtClean="0">
                <a:solidFill>
                  <a:schemeClr val="accent1">
                    <a:lumMod val="20000"/>
                    <a:lumOff val="80000"/>
                  </a:schemeClr>
                </a:solidFill>
                <a:effectLst>
                  <a:outerShdw blurRad="38100" dist="38100" dir="2700000" algn="tl">
                    <a:srgbClr val="000000">
                      <a:alpha val="43137"/>
                    </a:srgbClr>
                  </a:outerShdw>
                </a:effectLst>
              </a:rPr>
              <a:t>Simplicity</a:t>
            </a:r>
            <a:endParaRPr lang="en-US" b="1" kern="1200" dirty="0">
              <a:solidFill>
                <a:schemeClr val="accent1">
                  <a:lumMod val="20000"/>
                  <a:lumOff val="80000"/>
                </a:schemeClr>
              </a:solidFill>
              <a:effectLst>
                <a:outerShdw blurRad="38100" dist="38100" dir="2700000" algn="tl">
                  <a:srgbClr val="000000">
                    <a:alpha val="43137"/>
                  </a:srgbClr>
                </a:outerShdw>
              </a:effectLst>
            </a:endParaRPr>
          </a:p>
        </p:txBody>
      </p:sp>
      <p:sp>
        <p:nvSpPr>
          <p:cNvPr id="10" name="Freeform 9"/>
          <p:cNvSpPr/>
          <p:nvPr/>
        </p:nvSpPr>
        <p:spPr>
          <a:xfrm>
            <a:off x="3510421" y="2500290"/>
            <a:ext cx="3398769" cy="1756817"/>
          </a:xfrm>
          <a:custGeom>
            <a:avLst/>
            <a:gdLst>
              <a:gd name="connsiteX0" fmla="*/ 0 w 2548413"/>
              <a:gd name="connsiteY0" fmla="*/ 292741 h 1756410"/>
              <a:gd name="connsiteX1" fmla="*/ 292741 w 2548413"/>
              <a:gd name="connsiteY1" fmla="*/ 0 h 1756410"/>
              <a:gd name="connsiteX2" fmla="*/ 2255672 w 2548413"/>
              <a:gd name="connsiteY2" fmla="*/ 0 h 1756410"/>
              <a:gd name="connsiteX3" fmla="*/ 2548413 w 2548413"/>
              <a:gd name="connsiteY3" fmla="*/ 292741 h 1756410"/>
              <a:gd name="connsiteX4" fmla="*/ 2548413 w 2548413"/>
              <a:gd name="connsiteY4" fmla="*/ 1463669 h 1756410"/>
              <a:gd name="connsiteX5" fmla="*/ 2255672 w 2548413"/>
              <a:gd name="connsiteY5" fmla="*/ 1756410 h 1756410"/>
              <a:gd name="connsiteX6" fmla="*/ 292741 w 2548413"/>
              <a:gd name="connsiteY6" fmla="*/ 1756410 h 1756410"/>
              <a:gd name="connsiteX7" fmla="*/ 0 w 2548413"/>
              <a:gd name="connsiteY7" fmla="*/ 1463669 h 1756410"/>
              <a:gd name="connsiteX8" fmla="*/ 0 w 2548413"/>
              <a:gd name="connsiteY8" fmla="*/ 292741 h 175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8413" h="1756410">
                <a:moveTo>
                  <a:pt x="0" y="292741"/>
                </a:moveTo>
                <a:cubicBezTo>
                  <a:pt x="0" y="131065"/>
                  <a:pt x="131065" y="0"/>
                  <a:pt x="292741" y="0"/>
                </a:cubicBezTo>
                <a:lnTo>
                  <a:pt x="2255672" y="0"/>
                </a:lnTo>
                <a:cubicBezTo>
                  <a:pt x="2417348" y="0"/>
                  <a:pt x="2548413" y="131065"/>
                  <a:pt x="2548413" y="292741"/>
                </a:cubicBezTo>
                <a:lnTo>
                  <a:pt x="2548413" y="1463669"/>
                </a:lnTo>
                <a:cubicBezTo>
                  <a:pt x="2548413" y="1625345"/>
                  <a:pt x="2417348" y="1756410"/>
                  <a:pt x="2255672" y="1756410"/>
                </a:cubicBezTo>
                <a:lnTo>
                  <a:pt x="292741" y="1756410"/>
                </a:lnTo>
                <a:cubicBezTo>
                  <a:pt x="131065" y="1756410"/>
                  <a:pt x="0" y="1625345"/>
                  <a:pt x="0" y="1463669"/>
                </a:cubicBezTo>
                <a:lnTo>
                  <a:pt x="0" y="292741"/>
                </a:lnTo>
                <a:close/>
              </a:path>
            </a:pathLst>
          </a:custGeom>
          <a:noFill/>
          <a:effectLst/>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197360" tIns="197360" rIns="197360" bIns="197360" numCol="1" spcCol="1512" anchor="t" anchorCtr="0">
            <a:noAutofit/>
          </a:bodyPr>
          <a:lstStyle/>
          <a:p>
            <a:pPr defTabSz="1111459">
              <a:lnSpc>
                <a:spcPct val="90000"/>
              </a:lnSpc>
              <a:spcBef>
                <a:spcPct val="0"/>
              </a:spcBef>
              <a:spcAft>
                <a:spcPct val="35000"/>
              </a:spcAft>
            </a:pPr>
            <a:r>
              <a:rPr lang="en-US" sz="2500" b="1" dirty="0">
                <a:solidFill>
                  <a:schemeClr val="bg1"/>
                </a:solidFill>
                <a:effectLst>
                  <a:outerShdw blurRad="38100" dist="38100" dir="2700000" algn="tl">
                    <a:srgbClr val="000000">
                      <a:alpha val="43137"/>
                    </a:srgbClr>
                  </a:outerShdw>
                </a:effectLst>
              </a:rPr>
              <a:t>2015</a:t>
            </a:r>
          </a:p>
          <a:p>
            <a:pPr marL="408291" indent="-408291" defTabSz="1111459">
              <a:lnSpc>
                <a:spcPct val="90000"/>
              </a:lnSpc>
              <a:spcBef>
                <a:spcPct val="0"/>
              </a:spcBef>
              <a:spcAft>
                <a:spcPct val="35000"/>
              </a:spcAft>
              <a:buClr>
                <a:schemeClr val="accent1"/>
              </a:buClr>
              <a:buFont typeface="Wingdings" panose="05000000000000000000" pitchFamily="2" charset="2"/>
              <a:buChar char="§"/>
            </a:pPr>
            <a:r>
              <a:rPr lang="en-US" b="1" dirty="0" smtClean="0">
                <a:solidFill>
                  <a:schemeClr val="bg1"/>
                </a:solidFill>
                <a:effectLst>
                  <a:outerShdw blurRad="38100" dist="38100" dir="2700000" algn="tl">
                    <a:srgbClr val="000000">
                      <a:alpha val="43137"/>
                    </a:srgbClr>
                  </a:outerShdw>
                </a:effectLst>
              </a:rPr>
              <a:t>Acceleration</a:t>
            </a:r>
          </a:p>
          <a:p>
            <a:pPr marL="408291" indent="-408291" defTabSz="1111459">
              <a:lnSpc>
                <a:spcPct val="90000"/>
              </a:lnSpc>
              <a:spcBef>
                <a:spcPct val="0"/>
              </a:spcBef>
              <a:spcAft>
                <a:spcPct val="35000"/>
              </a:spcAft>
              <a:buClr>
                <a:schemeClr val="accent1"/>
              </a:buClr>
              <a:buFont typeface="Wingdings" panose="05000000000000000000" pitchFamily="2" charset="2"/>
              <a:buChar char="§"/>
            </a:pPr>
            <a:r>
              <a:rPr lang="en-US" b="1" kern="1200" dirty="0" smtClean="0">
                <a:solidFill>
                  <a:schemeClr val="bg1"/>
                </a:solidFill>
                <a:effectLst>
                  <a:outerShdw blurRad="38100" dist="38100" dir="2700000" algn="tl">
                    <a:srgbClr val="000000">
                      <a:alpha val="43137"/>
                    </a:srgbClr>
                  </a:outerShdw>
                </a:effectLst>
              </a:rPr>
              <a:t>Availability</a:t>
            </a:r>
          </a:p>
          <a:p>
            <a:pPr marL="408291" indent="-408291" defTabSz="1111459">
              <a:lnSpc>
                <a:spcPct val="90000"/>
              </a:lnSpc>
              <a:spcBef>
                <a:spcPct val="0"/>
              </a:spcBef>
              <a:spcAft>
                <a:spcPct val="35000"/>
              </a:spcAft>
              <a:buClr>
                <a:schemeClr val="accent1"/>
              </a:buClr>
              <a:buFont typeface="Wingdings" panose="05000000000000000000" pitchFamily="2" charset="2"/>
              <a:buChar char="§"/>
            </a:pPr>
            <a:r>
              <a:rPr lang="en-US" b="1" dirty="0" smtClean="0">
                <a:solidFill>
                  <a:schemeClr val="bg1"/>
                </a:solidFill>
                <a:effectLst>
                  <a:outerShdw blurRad="38100" dist="38100" dir="2700000" algn="tl">
                    <a:srgbClr val="000000">
                      <a:alpha val="43137"/>
                    </a:srgbClr>
                  </a:outerShdw>
                </a:effectLst>
              </a:rPr>
              <a:t>Agility</a:t>
            </a:r>
            <a:endParaRPr lang="en-US" b="1" kern="1200" dirty="0">
              <a:solidFill>
                <a:schemeClr val="bg1"/>
              </a:solidFill>
              <a:effectLst>
                <a:outerShdw blurRad="38100" dist="38100" dir="2700000" algn="tl">
                  <a:srgbClr val="000000">
                    <a:alpha val="43137"/>
                  </a:srgbClr>
                </a:outerShdw>
              </a:effectLst>
            </a:endParaRPr>
          </a:p>
        </p:txBody>
      </p:sp>
      <p:sp>
        <p:nvSpPr>
          <p:cNvPr id="12" name="Rounded Rectangle 11"/>
          <p:cNvSpPr/>
          <p:nvPr/>
        </p:nvSpPr>
        <p:spPr bwMode="gray">
          <a:xfrm>
            <a:off x="6699686" y="1958422"/>
            <a:ext cx="4673147" cy="918771"/>
          </a:xfrm>
          <a:prstGeom prst="roundRect">
            <a:avLst/>
          </a:prstGeom>
          <a:solidFill>
            <a:schemeClr val="accent1"/>
          </a:solidFill>
          <a:ln w="6350" algn="ctr">
            <a:noFill/>
            <a:miter lim="800000"/>
            <a:headEnd/>
            <a:tailEnd/>
          </a:ln>
          <a:effectLst>
            <a:outerShdw blurRad="50800" dist="38100" dir="2700000" algn="tl" rotWithShape="0">
              <a:prstClr val="black">
                <a:alpha val="40000"/>
              </a:prstClr>
            </a:outerShdw>
          </a:effectLst>
        </p:spPr>
        <p:txBody>
          <a:bodyPr lIns="107163" tIns="85730" rIns="107163" bIns="85730" rtlCol="0" anchor="ctr"/>
          <a:lstStyle/>
          <a:p>
            <a:pPr algn="ctr" defTabSz="1088776"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 name="Freeform 10"/>
          <p:cNvSpPr/>
          <p:nvPr/>
        </p:nvSpPr>
        <p:spPr>
          <a:xfrm>
            <a:off x="6738356" y="1974306"/>
            <a:ext cx="4624004" cy="891542"/>
          </a:xfrm>
          <a:custGeom>
            <a:avLst/>
            <a:gdLst>
              <a:gd name="connsiteX0" fmla="*/ 0 w 2548413"/>
              <a:gd name="connsiteY0" fmla="*/ 292741 h 1756410"/>
              <a:gd name="connsiteX1" fmla="*/ 292741 w 2548413"/>
              <a:gd name="connsiteY1" fmla="*/ 0 h 1756410"/>
              <a:gd name="connsiteX2" fmla="*/ 2255672 w 2548413"/>
              <a:gd name="connsiteY2" fmla="*/ 0 h 1756410"/>
              <a:gd name="connsiteX3" fmla="*/ 2548413 w 2548413"/>
              <a:gd name="connsiteY3" fmla="*/ 292741 h 1756410"/>
              <a:gd name="connsiteX4" fmla="*/ 2548413 w 2548413"/>
              <a:gd name="connsiteY4" fmla="*/ 1463669 h 1756410"/>
              <a:gd name="connsiteX5" fmla="*/ 2255672 w 2548413"/>
              <a:gd name="connsiteY5" fmla="*/ 1756410 h 1756410"/>
              <a:gd name="connsiteX6" fmla="*/ 292741 w 2548413"/>
              <a:gd name="connsiteY6" fmla="*/ 1756410 h 1756410"/>
              <a:gd name="connsiteX7" fmla="*/ 0 w 2548413"/>
              <a:gd name="connsiteY7" fmla="*/ 1463669 h 1756410"/>
              <a:gd name="connsiteX8" fmla="*/ 0 w 2548413"/>
              <a:gd name="connsiteY8" fmla="*/ 292741 h 175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8413" h="1756410">
                <a:moveTo>
                  <a:pt x="0" y="292741"/>
                </a:moveTo>
                <a:cubicBezTo>
                  <a:pt x="0" y="131065"/>
                  <a:pt x="131065" y="0"/>
                  <a:pt x="292741" y="0"/>
                </a:cubicBezTo>
                <a:lnTo>
                  <a:pt x="2255672" y="0"/>
                </a:lnTo>
                <a:cubicBezTo>
                  <a:pt x="2417348" y="0"/>
                  <a:pt x="2548413" y="131065"/>
                  <a:pt x="2548413" y="292741"/>
                </a:cubicBezTo>
                <a:lnTo>
                  <a:pt x="2548413" y="1463669"/>
                </a:lnTo>
                <a:cubicBezTo>
                  <a:pt x="2548413" y="1625345"/>
                  <a:pt x="2417348" y="1756410"/>
                  <a:pt x="2255672" y="1756410"/>
                </a:cubicBezTo>
                <a:lnTo>
                  <a:pt x="292741" y="1756410"/>
                </a:lnTo>
                <a:cubicBezTo>
                  <a:pt x="131065" y="1756410"/>
                  <a:pt x="0" y="1625345"/>
                  <a:pt x="0" y="1463669"/>
                </a:cubicBezTo>
                <a:lnTo>
                  <a:pt x="0" y="292741"/>
                </a:lnTo>
                <a:close/>
              </a:path>
            </a:pathLst>
          </a:custGeom>
          <a:noFill/>
          <a:ln>
            <a:noFill/>
          </a:ln>
          <a:effectLst/>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197360" tIns="197360" rIns="197360" bIns="197360" numCol="1" spcCol="1512" anchor="ctr" anchorCtr="0">
            <a:noAutofit/>
          </a:bodyPr>
          <a:lstStyle/>
          <a:p>
            <a:pPr marL="340243" lvl="1" indent="-340243" defTabSz="846826">
              <a:lnSpc>
                <a:spcPct val="90000"/>
              </a:lnSpc>
              <a:spcBef>
                <a:spcPct val="0"/>
              </a:spcBef>
              <a:spcAft>
                <a:spcPct val="15000"/>
              </a:spcAft>
              <a:buClr>
                <a:schemeClr val="accent2"/>
              </a:buClr>
              <a:buFont typeface="Wingdings" panose="05000000000000000000" pitchFamily="2" charset="2"/>
              <a:buChar char="§"/>
            </a:pPr>
            <a:r>
              <a:rPr lang="en-US" sz="1900" b="1" dirty="0">
                <a:solidFill>
                  <a:schemeClr val="bg1"/>
                </a:solidFill>
              </a:rPr>
              <a:t>Acceleration</a:t>
            </a:r>
          </a:p>
          <a:p>
            <a:pPr marL="476340" lvl="1" indent="-204146">
              <a:lnSpc>
                <a:spcPct val="90000"/>
              </a:lnSpc>
              <a:spcBef>
                <a:spcPct val="0"/>
              </a:spcBef>
              <a:spcAft>
                <a:spcPct val="15000"/>
              </a:spcAft>
              <a:buClr>
                <a:schemeClr val="accent2"/>
              </a:buClr>
              <a:buFont typeface="Arial" pitchFamily="34" charset="0"/>
              <a:buChar char="•"/>
            </a:pPr>
            <a:r>
              <a:rPr lang="en-US" sz="1700" dirty="0">
                <a:solidFill>
                  <a:srgbClr val="000000"/>
                </a:solidFill>
              </a:rPr>
              <a:t>Leverage in-memory computing and intelligent data placement </a:t>
            </a:r>
          </a:p>
        </p:txBody>
      </p:sp>
      <p:sp>
        <p:nvSpPr>
          <p:cNvPr id="13" name="Rounded Rectangle 12"/>
          <p:cNvSpPr/>
          <p:nvPr/>
        </p:nvSpPr>
        <p:spPr bwMode="gray">
          <a:xfrm>
            <a:off x="6691212" y="2950231"/>
            <a:ext cx="4673147" cy="918771"/>
          </a:xfrm>
          <a:prstGeom prst="roundRect">
            <a:avLst/>
          </a:prstGeom>
          <a:solidFill>
            <a:schemeClr val="accent1"/>
          </a:solidFill>
          <a:ln w="6350" algn="ctr">
            <a:noFill/>
            <a:miter lim="800000"/>
            <a:headEnd/>
            <a:tailEnd/>
          </a:ln>
          <a:effectLst>
            <a:outerShdw blurRad="50800" dist="38100" dir="2700000" algn="tl" rotWithShape="0">
              <a:prstClr val="black">
                <a:alpha val="40000"/>
              </a:prstClr>
            </a:outerShdw>
          </a:effectLst>
        </p:spPr>
        <p:txBody>
          <a:bodyPr lIns="107163" tIns="85730" rIns="107163" bIns="85730" rtlCol="0" anchor="ctr"/>
          <a:lstStyle/>
          <a:p>
            <a:pPr algn="ctr" defTabSz="1088776"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 name="Freeform 13"/>
          <p:cNvSpPr/>
          <p:nvPr/>
        </p:nvSpPr>
        <p:spPr>
          <a:xfrm>
            <a:off x="6729881" y="2966115"/>
            <a:ext cx="4624004" cy="891542"/>
          </a:xfrm>
          <a:custGeom>
            <a:avLst/>
            <a:gdLst>
              <a:gd name="connsiteX0" fmla="*/ 0 w 2548413"/>
              <a:gd name="connsiteY0" fmla="*/ 292741 h 1756410"/>
              <a:gd name="connsiteX1" fmla="*/ 292741 w 2548413"/>
              <a:gd name="connsiteY1" fmla="*/ 0 h 1756410"/>
              <a:gd name="connsiteX2" fmla="*/ 2255672 w 2548413"/>
              <a:gd name="connsiteY2" fmla="*/ 0 h 1756410"/>
              <a:gd name="connsiteX3" fmla="*/ 2548413 w 2548413"/>
              <a:gd name="connsiteY3" fmla="*/ 292741 h 1756410"/>
              <a:gd name="connsiteX4" fmla="*/ 2548413 w 2548413"/>
              <a:gd name="connsiteY4" fmla="*/ 1463669 h 1756410"/>
              <a:gd name="connsiteX5" fmla="*/ 2255672 w 2548413"/>
              <a:gd name="connsiteY5" fmla="*/ 1756410 h 1756410"/>
              <a:gd name="connsiteX6" fmla="*/ 292741 w 2548413"/>
              <a:gd name="connsiteY6" fmla="*/ 1756410 h 1756410"/>
              <a:gd name="connsiteX7" fmla="*/ 0 w 2548413"/>
              <a:gd name="connsiteY7" fmla="*/ 1463669 h 1756410"/>
              <a:gd name="connsiteX8" fmla="*/ 0 w 2548413"/>
              <a:gd name="connsiteY8" fmla="*/ 292741 h 175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8413" h="1756410">
                <a:moveTo>
                  <a:pt x="0" y="292741"/>
                </a:moveTo>
                <a:cubicBezTo>
                  <a:pt x="0" y="131065"/>
                  <a:pt x="131065" y="0"/>
                  <a:pt x="292741" y="0"/>
                </a:cubicBezTo>
                <a:lnTo>
                  <a:pt x="2255672" y="0"/>
                </a:lnTo>
                <a:cubicBezTo>
                  <a:pt x="2417348" y="0"/>
                  <a:pt x="2548413" y="131065"/>
                  <a:pt x="2548413" y="292741"/>
                </a:cubicBezTo>
                <a:lnTo>
                  <a:pt x="2548413" y="1463669"/>
                </a:lnTo>
                <a:cubicBezTo>
                  <a:pt x="2548413" y="1625345"/>
                  <a:pt x="2417348" y="1756410"/>
                  <a:pt x="2255672" y="1756410"/>
                </a:cubicBezTo>
                <a:lnTo>
                  <a:pt x="292741" y="1756410"/>
                </a:lnTo>
                <a:cubicBezTo>
                  <a:pt x="131065" y="1756410"/>
                  <a:pt x="0" y="1625345"/>
                  <a:pt x="0" y="1463669"/>
                </a:cubicBezTo>
                <a:lnTo>
                  <a:pt x="0" y="292741"/>
                </a:lnTo>
                <a:close/>
              </a:path>
            </a:pathLst>
          </a:custGeom>
          <a:noFill/>
          <a:ln>
            <a:noFill/>
          </a:ln>
          <a:effectLst/>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197360" tIns="197360" rIns="197360" bIns="197360" numCol="1" spcCol="1512" anchor="ctr" anchorCtr="0">
            <a:noAutofit/>
          </a:bodyPr>
          <a:lstStyle/>
          <a:p>
            <a:pPr marL="340243" lvl="1" indent="-340243" defTabSz="846826">
              <a:lnSpc>
                <a:spcPct val="90000"/>
              </a:lnSpc>
              <a:spcBef>
                <a:spcPct val="0"/>
              </a:spcBef>
              <a:spcAft>
                <a:spcPct val="15000"/>
              </a:spcAft>
              <a:buClr>
                <a:schemeClr val="accent2"/>
              </a:buClr>
              <a:buFont typeface="Wingdings" panose="05000000000000000000" pitchFamily="2" charset="2"/>
              <a:buChar char="§"/>
            </a:pPr>
            <a:r>
              <a:rPr lang="en-US" sz="1900" b="1" dirty="0">
                <a:solidFill>
                  <a:schemeClr val="bg1"/>
                </a:solidFill>
              </a:rPr>
              <a:t>Availability</a:t>
            </a:r>
          </a:p>
          <a:p>
            <a:pPr marL="476340" lvl="1" indent="-204146">
              <a:lnSpc>
                <a:spcPct val="90000"/>
              </a:lnSpc>
              <a:spcBef>
                <a:spcPct val="0"/>
              </a:spcBef>
              <a:spcAft>
                <a:spcPct val="15000"/>
              </a:spcAft>
              <a:buClr>
                <a:schemeClr val="accent2"/>
              </a:buClr>
              <a:buFont typeface="Arial" pitchFamily="34" charset="0"/>
              <a:buChar char="•"/>
            </a:pPr>
            <a:r>
              <a:rPr lang="en-US" sz="1700" dirty="0">
                <a:solidFill>
                  <a:srgbClr val="000000"/>
                </a:solidFill>
              </a:rPr>
              <a:t>Unify HA/DR architecture and enhance clustering edition </a:t>
            </a:r>
          </a:p>
        </p:txBody>
      </p:sp>
      <p:sp>
        <p:nvSpPr>
          <p:cNvPr id="15" name="Rounded Rectangle 14"/>
          <p:cNvSpPr/>
          <p:nvPr/>
        </p:nvSpPr>
        <p:spPr bwMode="gray">
          <a:xfrm>
            <a:off x="6706334" y="3948399"/>
            <a:ext cx="4673147" cy="918771"/>
          </a:xfrm>
          <a:prstGeom prst="roundRect">
            <a:avLst/>
          </a:prstGeom>
          <a:solidFill>
            <a:schemeClr val="accent1"/>
          </a:solidFill>
          <a:ln w="6350" algn="ctr">
            <a:noFill/>
            <a:miter lim="800000"/>
            <a:headEnd/>
            <a:tailEnd/>
          </a:ln>
          <a:effectLst>
            <a:outerShdw blurRad="50800" dist="38100" dir="2700000" algn="tl" rotWithShape="0">
              <a:prstClr val="black">
                <a:alpha val="40000"/>
              </a:prstClr>
            </a:outerShdw>
          </a:effectLst>
        </p:spPr>
        <p:txBody>
          <a:bodyPr lIns="107163" tIns="85730" rIns="107163" bIns="85730" rtlCol="0" anchor="ctr"/>
          <a:lstStyle/>
          <a:p>
            <a:pPr algn="ctr" defTabSz="1088776"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6" name="Freeform 15"/>
          <p:cNvSpPr/>
          <p:nvPr/>
        </p:nvSpPr>
        <p:spPr>
          <a:xfrm>
            <a:off x="6745004" y="3964283"/>
            <a:ext cx="4624004" cy="891542"/>
          </a:xfrm>
          <a:custGeom>
            <a:avLst/>
            <a:gdLst>
              <a:gd name="connsiteX0" fmla="*/ 0 w 2548413"/>
              <a:gd name="connsiteY0" fmla="*/ 292741 h 1756410"/>
              <a:gd name="connsiteX1" fmla="*/ 292741 w 2548413"/>
              <a:gd name="connsiteY1" fmla="*/ 0 h 1756410"/>
              <a:gd name="connsiteX2" fmla="*/ 2255672 w 2548413"/>
              <a:gd name="connsiteY2" fmla="*/ 0 h 1756410"/>
              <a:gd name="connsiteX3" fmla="*/ 2548413 w 2548413"/>
              <a:gd name="connsiteY3" fmla="*/ 292741 h 1756410"/>
              <a:gd name="connsiteX4" fmla="*/ 2548413 w 2548413"/>
              <a:gd name="connsiteY4" fmla="*/ 1463669 h 1756410"/>
              <a:gd name="connsiteX5" fmla="*/ 2255672 w 2548413"/>
              <a:gd name="connsiteY5" fmla="*/ 1756410 h 1756410"/>
              <a:gd name="connsiteX6" fmla="*/ 292741 w 2548413"/>
              <a:gd name="connsiteY6" fmla="*/ 1756410 h 1756410"/>
              <a:gd name="connsiteX7" fmla="*/ 0 w 2548413"/>
              <a:gd name="connsiteY7" fmla="*/ 1463669 h 1756410"/>
              <a:gd name="connsiteX8" fmla="*/ 0 w 2548413"/>
              <a:gd name="connsiteY8" fmla="*/ 292741 h 175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8413" h="1756410">
                <a:moveTo>
                  <a:pt x="0" y="292741"/>
                </a:moveTo>
                <a:cubicBezTo>
                  <a:pt x="0" y="131065"/>
                  <a:pt x="131065" y="0"/>
                  <a:pt x="292741" y="0"/>
                </a:cubicBezTo>
                <a:lnTo>
                  <a:pt x="2255672" y="0"/>
                </a:lnTo>
                <a:cubicBezTo>
                  <a:pt x="2417348" y="0"/>
                  <a:pt x="2548413" y="131065"/>
                  <a:pt x="2548413" y="292741"/>
                </a:cubicBezTo>
                <a:lnTo>
                  <a:pt x="2548413" y="1463669"/>
                </a:lnTo>
                <a:cubicBezTo>
                  <a:pt x="2548413" y="1625345"/>
                  <a:pt x="2417348" y="1756410"/>
                  <a:pt x="2255672" y="1756410"/>
                </a:cubicBezTo>
                <a:lnTo>
                  <a:pt x="292741" y="1756410"/>
                </a:lnTo>
                <a:cubicBezTo>
                  <a:pt x="131065" y="1756410"/>
                  <a:pt x="0" y="1625345"/>
                  <a:pt x="0" y="1463669"/>
                </a:cubicBezTo>
                <a:lnTo>
                  <a:pt x="0" y="292741"/>
                </a:lnTo>
                <a:close/>
              </a:path>
            </a:pathLst>
          </a:custGeom>
          <a:noFill/>
          <a:ln>
            <a:noFill/>
          </a:ln>
          <a:effectLst/>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197360" tIns="197360" rIns="197360" bIns="197360" numCol="1" spcCol="1512" anchor="ctr" anchorCtr="0">
            <a:noAutofit/>
          </a:bodyPr>
          <a:lstStyle/>
          <a:p>
            <a:pPr marL="340243" lvl="1" indent="-340243" defTabSz="846826">
              <a:lnSpc>
                <a:spcPct val="90000"/>
              </a:lnSpc>
              <a:spcBef>
                <a:spcPct val="0"/>
              </a:spcBef>
              <a:spcAft>
                <a:spcPct val="15000"/>
              </a:spcAft>
              <a:buClr>
                <a:schemeClr val="accent2"/>
              </a:buClr>
              <a:buFont typeface="Wingdings" panose="05000000000000000000" pitchFamily="2" charset="2"/>
              <a:buChar char="§"/>
            </a:pPr>
            <a:r>
              <a:rPr lang="en-US" sz="1900" b="1" dirty="0">
                <a:solidFill>
                  <a:schemeClr val="bg1"/>
                </a:solidFill>
              </a:rPr>
              <a:t>Agility</a:t>
            </a:r>
          </a:p>
          <a:p>
            <a:pPr marL="476340" lvl="1" indent="-204146">
              <a:lnSpc>
                <a:spcPct val="90000"/>
              </a:lnSpc>
              <a:spcBef>
                <a:spcPct val="0"/>
              </a:spcBef>
              <a:spcAft>
                <a:spcPct val="15000"/>
              </a:spcAft>
              <a:buClr>
                <a:schemeClr val="accent2"/>
              </a:buClr>
              <a:buFont typeface="Arial" pitchFamily="34" charset="0"/>
              <a:buChar char="•"/>
            </a:pPr>
            <a:r>
              <a:rPr lang="en-US" sz="1700" dirty="0">
                <a:solidFill>
                  <a:srgbClr val="000000"/>
                </a:solidFill>
              </a:rPr>
              <a:t>Embrace cloud deployment and leverage workload intelligence</a:t>
            </a:r>
          </a:p>
        </p:txBody>
      </p:sp>
      <p:pic>
        <p:nvPicPr>
          <p:cNvPr id="18" name="Picture 17" descr="ca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2684" y="4955602"/>
            <a:ext cx="12195175" cy="1267901"/>
          </a:xfrm>
          <a:prstGeom prst="rect">
            <a:avLst/>
          </a:prstGeom>
        </p:spPr>
      </p:pic>
    </p:spTree>
    <p:extLst>
      <p:ext uri="{BB962C8B-B14F-4D97-AF65-F5344CB8AC3E}">
        <p14:creationId xmlns:p14="http://schemas.microsoft.com/office/powerpoint/2010/main" val="2849422215"/>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8" presetClass="entr" presetSubtype="6"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strips(downRight)">
                                      <p:cBhvr>
                                        <p:cTn id="9" dur="2000"/>
                                        <p:tgtEl>
                                          <p:spTgt spid="11"/>
                                        </p:tgtEl>
                                      </p:cBhvr>
                                    </p:animEffect>
                                  </p:childTnLst>
                                </p:cTn>
                              </p:par>
                              <p:par>
                                <p:cTn id="10" presetID="18" presetClass="entr" presetSubtype="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trips(downRight)">
                                      <p:cBhvr>
                                        <p:cTn id="12" dur="2000"/>
                                        <p:tgtEl>
                                          <p:spTgt spid="14"/>
                                        </p:tgtEl>
                                      </p:cBhvr>
                                    </p:animEffect>
                                  </p:childTnLst>
                                </p:cTn>
                              </p:par>
                              <p:par>
                                <p:cTn id="13" presetID="18" presetClass="entr" presetSubtype="6"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trips(downRight)">
                                      <p:cBhvr>
                                        <p:cTn id="15"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ASE 16 Development Architecture</a:t>
            </a:r>
            <a:endParaRPr lang="en-US" dirty="0"/>
          </a:p>
        </p:txBody>
      </p:sp>
      <p:sp>
        <p:nvSpPr>
          <p:cNvPr id="3" name="Text Placeholder 2"/>
          <p:cNvSpPr>
            <a:spLocks noGrp="1"/>
          </p:cNvSpPr>
          <p:nvPr>
            <p:ph type="body" sz="quarter" idx="11"/>
          </p:nvPr>
        </p:nvSpPr>
        <p:spPr>
          <a:xfrm>
            <a:off x="432113" y="1456344"/>
            <a:ext cx="4407742" cy="4924833"/>
          </a:xfrm>
        </p:spPr>
        <p:txBody>
          <a:bodyPr>
            <a:normAutofit fontScale="85000" lnSpcReduction="10000"/>
          </a:bodyPr>
          <a:lstStyle/>
          <a:p>
            <a:r>
              <a:rPr lang="en-US" dirty="0" smtClean="0"/>
              <a:t>XOLTP Query Processing</a:t>
            </a:r>
          </a:p>
          <a:p>
            <a:pPr lvl="1"/>
            <a:r>
              <a:rPr lang="en-US" dirty="0" smtClean="0"/>
              <a:t>Simplified Native Access Plans </a:t>
            </a:r>
          </a:p>
          <a:p>
            <a:pPr lvl="2"/>
            <a:r>
              <a:rPr lang="en-US" dirty="0" smtClean="0"/>
              <a:t>aka compiled query</a:t>
            </a:r>
          </a:p>
          <a:p>
            <a:pPr lvl="1"/>
            <a:r>
              <a:rPr lang="en-US" dirty="0" smtClean="0"/>
              <a:t>Latch-free B-Tree on Indexes</a:t>
            </a:r>
          </a:p>
          <a:p>
            <a:pPr lvl="1"/>
            <a:r>
              <a:rPr lang="en-US" dirty="0" smtClean="0"/>
              <a:t>Lockless Buffer Manager</a:t>
            </a:r>
          </a:p>
          <a:p>
            <a:r>
              <a:rPr lang="en-US" dirty="0" smtClean="0"/>
              <a:t>Analytics</a:t>
            </a:r>
          </a:p>
          <a:p>
            <a:pPr lvl="1"/>
            <a:r>
              <a:rPr lang="en-US" dirty="0" smtClean="0"/>
              <a:t>Hyper-partitioning &amp; Dynamic Threading</a:t>
            </a:r>
          </a:p>
          <a:p>
            <a:pPr lvl="1"/>
            <a:r>
              <a:rPr lang="en-US" dirty="0" smtClean="0"/>
              <a:t>Enhanced Parallel Query (BW)</a:t>
            </a:r>
          </a:p>
          <a:p>
            <a:pPr lvl="1"/>
            <a:r>
              <a:rPr lang="en-US" dirty="0" smtClean="0"/>
              <a:t>HANA Accelerated Reporting (A4A)</a:t>
            </a:r>
          </a:p>
          <a:p>
            <a:r>
              <a:rPr lang="en-US" dirty="0" smtClean="0"/>
              <a:t>Hardware Exploitation</a:t>
            </a:r>
          </a:p>
          <a:p>
            <a:pPr lvl="1"/>
            <a:r>
              <a:rPr lang="en-US" dirty="0" smtClean="0"/>
              <a:t>CPU atomic instructions</a:t>
            </a:r>
          </a:p>
          <a:p>
            <a:pPr lvl="1"/>
            <a:r>
              <a:rPr lang="en-US" dirty="0" smtClean="0"/>
              <a:t>CPU Transactional Memory (TSX)</a:t>
            </a:r>
          </a:p>
          <a:p>
            <a:pPr lvl="1"/>
            <a:r>
              <a:rPr lang="en-US" dirty="0" smtClean="0"/>
              <a:t>SSD buffer extensions</a:t>
            </a:r>
          </a:p>
          <a:p>
            <a:pPr lvl="1"/>
            <a:r>
              <a:rPr lang="en-US" dirty="0" smtClean="0"/>
              <a:t>Data Store Access </a:t>
            </a:r>
            <a:r>
              <a:rPr lang="en-US" dirty="0" err="1" smtClean="0"/>
              <a:t>Mgmt</a:t>
            </a:r>
            <a:r>
              <a:rPr lang="en-US" dirty="0" smtClean="0"/>
              <a:t> (</a:t>
            </a:r>
            <a:r>
              <a:rPr lang="en-US" dirty="0" err="1" smtClean="0"/>
              <a:t>Heatmap</a:t>
            </a:r>
            <a:r>
              <a:rPr lang="en-US" dirty="0" smtClean="0"/>
              <a:t>) </a:t>
            </a:r>
            <a:endParaRPr lang="en-US" dirty="0"/>
          </a:p>
          <a:p>
            <a:pPr lvl="2"/>
            <a:r>
              <a:rPr lang="en-US" dirty="0" smtClean="0"/>
              <a:t>aka Dynamic Tiering</a:t>
            </a:r>
          </a:p>
          <a:p>
            <a:endParaRPr lang="en-US" dirty="0"/>
          </a:p>
        </p:txBody>
      </p:sp>
      <p:sp>
        <p:nvSpPr>
          <p:cNvPr id="6" name="Rectangle 5"/>
          <p:cNvSpPr/>
          <p:nvPr/>
        </p:nvSpPr>
        <p:spPr bwMode="gray">
          <a:xfrm>
            <a:off x="4978399" y="1665316"/>
            <a:ext cx="6650193" cy="4449157"/>
          </a:xfrm>
          <a:prstGeom prst="rect">
            <a:avLst/>
          </a:prstGeom>
          <a:solidFill>
            <a:schemeClr val="tx1">
              <a:lumMod val="65000"/>
              <a:lumOff val="35000"/>
            </a:schemeClr>
          </a:solidFill>
          <a:ln w="6350" algn="ctr">
            <a:noFill/>
            <a:miter lim="800000"/>
            <a:headEnd/>
            <a:tailEnd/>
          </a:ln>
          <a:effectLst>
            <a:outerShdw blurRad="50800" dist="38100" dir="2700000" algn="tl" rotWithShape="0">
              <a:prstClr val="black">
                <a:alpha val="40000"/>
              </a:prstClr>
            </a:outerShdw>
          </a:effectLst>
        </p:spPr>
        <p:txBody>
          <a:bodyPr lIns="67437" tIns="53949" rIns="67437" bIns="53949" rtlCol="0" anchor="ctr"/>
          <a:lstStyle/>
          <a:p>
            <a:pPr algn="ctr" defTabSz="685147" fontAlgn="base">
              <a:spcBef>
                <a:spcPct val="50000"/>
              </a:spcBef>
              <a:spcAft>
                <a:spcPct val="0"/>
              </a:spcAft>
              <a:buClr>
                <a:srgbClr val="F0AB00"/>
              </a:buClr>
              <a:buSzPct val="80000"/>
              <a:defRPr/>
            </a:pPr>
            <a:endParaRPr lang="en-US" sz="900" kern="0" dirty="0">
              <a:solidFill>
                <a:srgbClr val="000000"/>
              </a:solidFill>
              <a:latin typeface="Arial"/>
              <a:ea typeface="Arial Unicode MS" pitchFamily="34" charset="-128"/>
              <a:cs typeface="Arial Unicode MS" pitchFamily="34" charset="-128"/>
            </a:endParaRPr>
          </a:p>
        </p:txBody>
      </p:sp>
      <p:sp>
        <p:nvSpPr>
          <p:cNvPr id="7" name="Rectangle 6"/>
          <p:cNvSpPr/>
          <p:nvPr/>
        </p:nvSpPr>
        <p:spPr bwMode="gray">
          <a:xfrm>
            <a:off x="5089261" y="2604853"/>
            <a:ext cx="6411621" cy="2549364"/>
          </a:xfrm>
          <a:prstGeom prst="rect">
            <a:avLst/>
          </a:prstGeom>
          <a:solidFill>
            <a:srgbClr val="FFFFFF"/>
          </a:solidFill>
          <a:ln w="6350" algn="ctr">
            <a:solidFill>
              <a:srgbClr val="000000"/>
            </a:solidFill>
            <a:miter lim="800000"/>
            <a:headEnd/>
            <a:tailEnd/>
          </a:ln>
          <a:effectLst>
            <a:outerShdw blurRad="50800" dist="38100" dir="2700000" algn="tl" rotWithShape="0">
              <a:prstClr val="black">
                <a:alpha val="40000"/>
              </a:prstClr>
            </a:outerShdw>
          </a:effectLst>
        </p:spPr>
        <p:txBody>
          <a:bodyPr lIns="67448" tIns="53958" rIns="67448" bIns="53958" rtlCol="0" anchor="ctr"/>
          <a:lstStyle/>
          <a:p>
            <a:pPr algn="ctr" defTabSz="685263" fontAlgn="base">
              <a:spcBef>
                <a:spcPct val="50000"/>
              </a:spcBef>
              <a:spcAft>
                <a:spcPct val="0"/>
              </a:spcAft>
              <a:buClr>
                <a:srgbClr val="F0AB00"/>
              </a:buClr>
              <a:buSzPct val="80000"/>
              <a:defRPr/>
            </a:pPr>
            <a:endParaRPr lang="en-US" sz="900" kern="0" dirty="0" err="1">
              <a:solidFill>
                <a:srgbClr val="000000"/>
              </a:solidFill>
              <a:latin typeface="Arial"/>
              <a:ea typeface="Arial Unicode MS" pitchFamily="34" charset="-128"/>
              <a:cs typeface="Arial Unicode MS" pitchFamily="34" charset="-128"/>
            </a:endParaRPr>
          </a:p>
        </p:txBody>
      </p:sp>
      <p:grpSp>
        <p:nvGrpSpPr>
          <p:cNvPr id="122" name="Group 121"/>
          <p:cNvGrpSpPr/>
          <p:nvPr/>
        </p:nvGrpSpPr>
        <p:grpSpPr>
          <a:xfrm>
            <a:off x="9236516" y="1304565"/>
            <a:ext cx="470363" cy="469242"/>
            <a:chOff x="9137561" y="1378453"/>
            <a:chExt cx="470363" cy="469242"/>
          </a:xfrm>
        </p:grpSpPr>
        <p:sp>
          <p:nvSpPr>
            <p:cNvPr id="10" name="TextBox 9"/>
            <p:cNvSpPr txBox="1"/>
            <p:nvPr/>
          </p:nvSpPr>
          <p:spPr>
            <a:xfrm>
              <a:off x="9145116" y="1378453"/>
              <a:ext cx="455253" cy="184666"/>
            </a:xfrm>
            <a:prstGeom prst="rect">
              <a:avLst/>
            </a:prstGeom>
            <a:noFill/>
          </p:spPr>
          <p:txBody>
            <a:bodyPr wrap="none" lIns="0" tIns="0" rIns="0" bIns="0" rtlCol="0">
              <a:spAutoFit/>
            </a:bodyPr>
            <a:lstStyle/>
            <a:p>
              <a:pPr defTabSz="815942" fontAlgn="base">
                <a:spcBef>
                  <a:spcPct val="50000"/>
                </a:spcBef>
                <a:spcAft>
                  <a:spcPct val="0"/>
                </a:spcAft>
                <a:buClr>
                  <a:srgbClr val="F0AB00"/>
                </a:buClr>
                <a:buSzPct val="80000"/>
                <a:defRPr/>
              </a:pPr>
              <a:r>
                <a:rPr lang="en-US" sz="1200" b="1" kern="0" dirty="0">
                  <a:solidFill>
                    <a:srgbClr val="000000"/>
                  </a:solidFill>
                  <a:latin typeface="Arial"/>
                  <a:ea typeface="Arial Unicode MS" pitchFamily="34" charset="-128"/>
                  <a:cs typeface="Arial Unicode MS" pitchFamily="34" charset="-128"/>
                </a:rPr>
                <a:t>T/SQL</a:t>
              </a:r>
            </a:p>
          </p:txBody>
        </p:sp>
        <p:sp>
          <p:nvSpPr>
            <p:cNvPr id="13" name="Down Arrow 12"/>
            <p:cNvSpPr/>
            <p:nvPr/>
          </p:nvSpPr>
          <p:spPr bwMode="gray">
            <a:xfrm>
              <a:off x="9137561" y="1615659"/>
              <a:ext cx="470363" cy="232036"/>
            </a:xfrm>
            <a:prstGeom prst="downArrow">
              <a:avLst/>
            </a:prstGeom>
            <a:solidFill>
              <a:srgbClr val="F0AB00"/>
            </a:solidFill>
            <a:ln w="6350" algn="ctr">
              <a:noFill/>
              <a:miter lim="800000"/>
              <a:headEnd/>
              <a:tailEnd/>
            </a:ln>
            <a:effectLst>
              <a:outerShdw blurRad="50800" dist="38100" dir="2700000" algn="tl" rotWithShape="0">
                <a:prstClr val="black">
                  <a:alpha val="40000"/>
                </a:prstClr>
              </a:outerShdw>
            </a:effectLst>
          </p:spPr>
          <p:txBody>
            <a:bodyPr lIns="67437" tIns="53949" rIns="67437" bIns="53949" rtlCol="0" anchor="ctr"/>
            <a:lstStyle/>
            <a:p>
              <a:pPr algn="ctr" defTabSz="685147" fontAlgn="base">
                <a:spcBef>
                  <a:spcPct val="50000"/>
                </a:spcBef>
                <a:spcAft>
                  <a:spcPct val="0"/>
                </a:spcAft>
                <a:buClr>
                  <a:srgbClr val="F0AB00"/>
                </a:buClr>
                <a:buSzPct val="80000"/>
                <a:defRPr/>
              </a:pPr>
              <a:endParaRPr lang="en-US" sz="900" kern="0" dirty="0">
                <a:solidFill>
                  <a:srgbClr val="000000"/>
                </a:solidFill>
                <a:latin typeface="Arial"/>
                <a:ea typeface="Arial Unicode MS" pitchFamily="34" charset="-128"/>
                <a:cs typeface="Arial Unicode MS" pitchFamily="34" charset="-128"/>
              </a:endParaRPr>
            </a:p>
          </p:txBody>
        </p:sp>
      </p:grpSp>
      <p:grpSp>
        <p:nvGrpSpPr>
          <p:cNvPr id="121" name="Group 120"/>
          <p:cNvGrpSpPr/>
          <p:nvPr/>
        </p:nvGrpSpPr>
        <p:grpSpPr>
          <a:xfrm>
            <a:off x="8056561" y="1304565"/>
            <a:ext cx="470363" cy="469242"/>
            <a:chOff x="7972463" y="1378453"/>
            <a:chExt cx="470363" cy="469242"/>
          </a:xfrm>
        </p:grpSpPr>
        <p:sp>
          <p:nvSpPr>
            <p:cNvPr id="12" name="Down Arrow 11"/>
            <p:cNvSpPr/>
            <p:nvPr/>
          </p:nvSpPr>
          <p:spPr bwMode="gray">
            <a:xfrm>
              <a:off x="7972463" y="1615659"/>
              <a:ext cx="470363" cy="232036"/>
            </a:xfrm>
            <a:prstGeom prst="downArrow">
              <a:avLst/>
            </a:prstGeom>
            <a:solidFill>
              <a:srgbClr val="F0AB00"/>
            </a:solidFill>
            <a:ln w="6350" algn="ctr">
              <a:noFill/>
              <a:miter lim="800000"/>
              <a:headEnd/>
              <a:tailEnd/>
            </a:ln>
            <a:effectLst>
              <a:outerShdw blurRad="50800" dist="38100" dir="2700000" algn="tl" rotWithShape="0">
                <a:prstClr val="black">
                  <a:alpha val="40000"/>
                </a:prstClr>
              </a:outerShdw>
            </a:effectLst>
          </p:spPr>
          <p:txBody>
            <a:bodyPr lIns="67437" tIns="53949" rIns="67437" bIns="53949" rtlCol="0" anchor="ctr"/>
            <a:lstStyle/>
            <a:p>
              <a:pPr algn="ctr" defTabSz="685147" fontAlgn="base">
                <a:spcBef>
                  <a:spcPct val="50000"/>
                </a:spcBef>
                <a:spcAft>
                  <a:spcPct val="0"/>
                </a:spcAft>
                <a:buClr>
                  <a:srgbClr val="F0AB00"/>
                </a:buClr>
                <a:buSzPct val="80000"/>
                <a:defRPr/>
              </a:pPr>
              <a:endParaRPr lang="en-US" sz="900" kern="0" dirty="0">
                <a:solidFill>
                  <a:srgbClr val="000000"/>
                </a:solidFill>
                <a:latin typeface="Arial"/>
                <a:ea typeface="Arial Unicode MS" pitchFamily="34" charset="-128"/>
                <a:cs typeface="Arial Unicode MS" pitchFamily="34" charset="-128"/>
              </a:endParaRPr>
            </a:p>
          </p:txBody>
        </p:sp>
        <p:sp>
          <p:nvSpPr>
            <p:cNvPr id="15" name="TextBox 14"/>
            <p:cNvSpPr txBox="1"/>
            <p:nvPr/>
          </p:nvSpPr>
          <p:spPr>
            <a:xfrm>
              <a:off x="7999254" y="1378453"/>
              <a:ext cx="416781" cy="184666"/>
            </a:xfrm>
            <a:prstGeom prst="rect">
              <a:avLst/>
            </a:prstGeom>
            <a:noFill/>
          </p:spPr>
          <p:txBody>
            <a:bodyPr wrap="none" lIns="0" tIns="0" rIns="0" bIns="0" rtlCol="0">
              <a:spAutoFit/>
            </a:bodyPr>
            <a:lstStyle/>
            <a:p>
              <a:pPr defTabSz="815942" fontAlgn="base">
                <a:spcBef>
                  <a:spcPct val="50000"/>
                </a:spcBef>
                <a:spcAft>
                  <a:spcPct val="0"/>
                </a:spcAft>
                <a:buClr>
                  <a:srgbClr val="F0AB00"/>
                </a:buClr>
                <a:buSzPct val="80000"/>
                <a:defRPr/>
              </a:pPr>
              <a:r>
                <a:rPr lang="en-US" sz="1200" b="1" kern="0" dirty="0">
                  <a:solidFill>
                    <a:srgbClr val="000000"/>
                  </a:solidFill>
                  <a:latin typeface="Arial"/>
                  <a:ea typeface="Arial Unicode MS" pitchFamily="34" charset="-128"/>
                  <a:cs typeface="Arial Unicode MS" pitchFamily="34" charset="-128"/>
                </a:rPr>
                <a:t>JDBC</a:t>
              </a:r>
            </a:p>
          </p:txBody>
        </p:sp>
      </p:grpSp>
      <p:grpSp>
        <p:nvGrpSpPr>
          <p:cNvPr id="120" name="Group 119"/>
          <p:cNvGrpSpPr/>
          <p:nvPr/>
        </p:nvGrpSpPr>
        <p:grpSpPr>
          <a:xfrm>
            <a:off x="6876606" y="1304565"/>
            <a:ext cx="470363" cy="469242"/>
            <a:chOff x="6842720" y="1378453"/>
            <a:chExt cx="470363" cy="469242"/>
          </a:xfrm>
        </p:grpSpPr>
        <p:sp>
          <p:nvSpPr>
            <p:cNvPr id="11" name="Down Arrow 10"/>
            <p:cNvSpPr/>
            <p:nvPr/>
          </p:nvSpPr>
          <p:spPr bwMode="gray">
            <a:xfrm>
              <a:off x="6842720" y="1615659"/>
              <a:ext cx="470363" cy="232036"/>
            </a:xfrm>
            <a:prstGeom prst="downArrow">
              <a:avLst/>
            </a:prstGeom>
            <a:solidFill>
              <a:srgbClr val="F0AB00"/>
            </a:solidFill>
            <a:ln w="6350" algn="ctr">
              <a:noFill/>
              <a:miter lim="800000"/>
              <a:headEnd/>
              <a:tailEnd/>
            </a:ln>
            <a:effectLst>
              <a:outerShdw blurRad="50800" dist="38100" dir="2700000" algn="tl" rotWithShape="0">
                <a:prstClr val="black">
                  <a:alpha val="40000"/>
                </a:prstClr>
              </a:outerShdw>
            </a:effectLst>
          </p:spPr>
          <p:txBody>
            <a:bodyPr lIns="67437" tIns="53949" rIns="67437" bIns="53949" rtlCol="0" anchor="ctr"/>
            <a:lstStyle/>
            <a:p>
              <a:pPr algn="ctr" defTabSz="685147" fontAlgn="base">
                <a:spcBef>
                  <a:spcPct val="50000"/>
                </a:spcBef>
                <a:spcAft>
                  <a:spcPct val="0"/>
                </a:spcAft>
                <a:buClr>
                  <a:srgbClr val="F0AB00"/>
                </a:buClr>
                <a:buSzPct val="80000"/>
                <a:defRPr/>
              </a:pPr>
              <a:endParaRPr lang="en-US" sz="900" kern="0" dirty="0">
                <a:solidFill>
                  <a:srgbClr val="000000"/>
                </a:solidFill>
                <a:latin typeface="Arial"/>
                <a:ea typeface="Arial Unicode MS" pitchFamily="34" charset="-128"/>
                <a:cs typeface="Arial Unicode MS" pitchFamily="34" charset="-128"/>
              </a:endParaRPr>
            </a:p>
          </p:txBody>
        </p:sp>
        <p:sp>
          <p:nvSpPr>
            <p:cNvPr id="16" name="TextBox 15"/>
            <p:cNvSpPr txBox="1"/>
            <p:nvPr/>
          </p:nvSpPr>
          <p:spPr>
            <a:xfrm>
              <a:off x="6851878" y="1378453"/>
              <a:ext cx="452047" cy="184666"/>
            </a:xfrm>
            <a:prstGeom prst="rect">
              <a:avLst/>
            </a:prstGeom>
            <a:noFill/>
          </p:spPr>
          <p:txBody>
            <a:bodyPr wrap="none" lIns="0" tIns="0" rIns="0" bIns="0" rtlCol="0">
              <a:spAutoFit/>
            </a:bodyPr>
            <a:lstStyle/>
            <a:p>
              <a:pPr defTabSz="815942" fontAlgn="base">
                <a:spcBef>
                  <a:spcPct val="50000"/>
                </a:spcBef>
                <a:spcAft>
                  <a:spcPct val="0"/>
                </a:spcAft>
                <a:buClr>
                  <a:srgbClr val="F0AB00"/>
                </a:buClr>
                <a:buSzPct val="80000"/>
                <a:defRPr/>
              </a:pPr>
              <a:r>
                <a:rPr lang="en-US" sz="1200" b="1" kern="0" dirty="0">
                  <a:solidFill>
                    <a:srgbClr val="000000"/>
                  </a:solidFill>
                  <a:latin typeface="Arial"/>
                  <a:ea typeface="Arial Unicode MS" pitchFamily="34" charset="-128"/>
                  <a:cs typeface="Arial Unicode MS" pitchFamily="34" charset="-128"/>
                </a:rPr>
                <a:t>ODBC</a:t>
              </a:r>
            </a:p>
          </p:txBody>
        </p:sp>
      </p:grpSp>
      <p:sp>
        <p:nvSpPr>
          <p:cNvPr id="17" name="Rectangle 16"/>
          <p:cNvSpPr/>
          <p:nvPr/>
        </p:nvSpPr>
        <p:spPr bwMode="gray">
          <a:xfrm>
            <a:off x="6885764" y="5283453"/>
            <a:ext cx="4615120" cy="716332"/>
          </a:xfrm>
          <a:prstGeom prst="rect">
            <a:avLst/>
          </a:prstGeom>
          <a:solidFill>
            <a:srgbClr val="FFFFFF"/>
          </a:solidFill>
          <a:ln w="6350" algn="ctr">
            <a:solidFill>
              <a:srgbClr val="000000"/>
            </a:solidFill>
            <a:miter lim="800000"/>
            <a:headEnd/>
            <a:tailEnd/>
          </a:ln>
          <a:effectLst>
            <a:outerShdw blurRad="50800" dist="38100" dir="2700000" algn="tl" rotWithShape="0">
              <a:prstClr val="black">
                <a:alpha val="40000"/>
              </a:prstClr>
            </a:outerShdw>
          </a:effectLst>
        </p:spPr>
        <p:txBody>
          <a:bodyPr lIns="67448" tIns="53958" rIns="67448" bIns="53958" rtlCol="0" anchor="ctr"/>
          <a:lstStyle/>
          <a:p>
            <a:pPr algn="ctr" defTabSz="685263" fontAlgn="base">
              <a:spcBef>
                <a:spcPct val="50000"/>
              </a:spcBef>
              <a:spcAft>
                <a:spcPct val="0"/>
              </a:spcAft>
              <a:buClr>
                <a:srgbClr val="F0AB00"/>
              </a:buClr>
              <a:buSzPct val="80000"/>
              <a:defRPr/>
            </a:pPr>
            <a:endParaRPr lang="en-US" sz="900" kern="0" dirty="0" err="1">
              <a:solidFill>
                <a:srgbClr val="000000"/>
              </a:solidFill>
              <a:latin typeface="Arial"/>
              <a:ea typeface="Arial Unicode MS" pitchFamily="34" charset="-128"/>
              <a:cs typeface="Arial Unicode MS" pitchFamily="34" charset="-128"/>
            </a:endParaRPr>
          </a:p>
        </p:txBody>
      </p:sp>
      <p:sp>
        <p:nvSpPr>
          <p:cNvPr id="18" name="Rectangle 17"/>
          <p:cNvSpPr/>
          <p:nvPr/>
        </p:nvSpPr>
        <p:spPr bwMode="gray">
          <a:xfrm>
            <a:off x="6582842" y="1824166"/>
            <a:ext cx="4918039" cy="638384"/>
          </a:xfrm>
          <a:prstGeom prst="rect">
            <a:avLst/>
          </a:prstGeom>
          <a:solidFill>
            <a:srgbClr val="FFFFFF"/>
          </a:solidFill>
          <a:ln w="6350" algn="ctr">
            <a:solidFill>
              <a:schemeClr val="tx1"/>
            </a:solidFill>
            <a:miter lim="800000"/>
            <a:headEnd/>
            <a:tailEnd/>
          </a:ln>
        </p:spPr>
        <p:txBody>
          <a:bodyPr lIns="67465" tIns="53972" rIns="67465" bIns="53972" rtlCol="0" anchor="ctr"/>
          <a:lstStyle/>
          <a:p>
            <a:pPr algn="ctr" defTabSz="685263" fontAlgn="base">
              <a:spcBef>
                <a:spcPct val="50000"/>
              </a:spcBef>
              <a:spcAft>
                <a:spcPct val="0"/>
              </a:spcAft>
              <a:buClr>
                <a:srgbClr val="F0AB00"/>
              </a:buClr>
              <a:buSzPct val="80000"/>
              <a:defRPr/>
            </a:pPr>
            <a:endParaRPr lang="en-US" sz="825" kern="0" dirty="0" err="1">
              <a:solidFill>
                <a:srgbClr val="000000"/>
              </a:solidFill>
              <a:latin typeface="Arial"/>
              <a:ea typeface="Arial Unicode MS" pitchFamily="34" charset="-128"/>
              <a:cs typeface="Arial Unicode MS" pitchFamily="34" charset="-128"/>
            </a:endParaRPr>
          </a:p>
        </p:txBody>
      </p:sp>
      <p:sp>
        <p:nvSpPr>
          <p:cNvPr id="27" name="Rectangle 26"/>
          <p:cNvSpPr/>
          <p:nvPr/>
        </p:nvSpPr>
        <p:spPr bwMode="gray">
          <a:xfrm>
            <a:off x="10416848" y="2841443"/>
            <a:ext cx="999662" cy="453640"/>
          </a:xfrm>
          <a:prstGeom prst="rect">
            <a:avLst/>
          </a:prstGeom>
          <a:solidFill>
            <a:srgbClr val="F0AB00"/>
          </a:solidFill>
          <a:ln w="6350" algn="ctr">
            <a:solidFill>
              <a:srgbClr val="000000"/>
            </a:solidFill>
            <a:miter lim="800000"/>
            <a:headEnd/>
            <a:tailEnd/>
          </a:ln>
          <a:effectLst>
            <a:outerShdw blurRad="50800" dist="38100" dir="2700000" algn="tl" rotWithShape="0">
              <a:prstClr val="black">
                <a:alpha val="40000"/>
              </a:prstClr>
            </a:outerShdw>
          </a:effectLst>
        </p:spPr>
        <p:txBody>
          <a:bodyPr lIns="67448" tIns="53958" rIns="67448" bIns="53958" rtlCol="0" anchor="ctr"/>
          <a:lstStyle/>
          <a:p>
            <a:pPr algn="ctr" defTabSz="685263" fontAlgn="base">
              <a:spcBef>
                <a:spcPct val="50000"/>
              </a:spcBef>
              <a:spcAft>
                <a:spcPct val="0"/>
              </a:spcAft>
              <a:buClr>
                <a:srgbClr val="F0AB00"/>
              </a:buClr>
              <a:buSzPct val="80000"/>
              <a:defRPr/>
            </a:pPr>
            <a:r>
              <a:rPr lang="en-US" sz="1000" b="1" kern="0" dirty="0">
                <a:latin typeface="Arial"/>
                <a:ea typeface="Arial Unicode MS" pitchFamily="34" charset="-128"/>
                <a:cs typeface="Arial Unicode MS" pitchFamily="34" charset="-128"/>
              </a:rPr>
              <a:t>Lockless </a:t>
            </a:r>
            <a:r>
              <a:rPr lang="en-US" sz="1000" b="1" kern="0" dirty="0" smtClean="0">
                <a:latin typeface="Arial"/>
                <a:ea typeface="Arial Unicode MS" pitchFamily="34" charset="-128"/>
                <a:cs typeface="Arial Unicode MS" pitchFamily="34" charset="-128"/>
              </a:rPr>
              <a:t>Access</a:t>
            </a:r>
            <a:endParaRPr lang="en-US" sz="1000" b="1" kern="0" dirty="0">
              <a:latin typeface="Arial"/>
              <a:ea typeface="Arial Unicode MS" pitchFamily="34" charset="-128"/>
              <a:cs typeface="Arial Unicode MS" pitchFamily="34" charset="-128"/>
            </a:endParaRPr>
          </a:p>
        </p:txBody>
      </p:sp>
      <p:sp>
        <p:nvSpPr>
          <p:cNvPr id="28" name="Rectangle 27"/>
          <p:cNvSpPr/>
          <p:nvPr/>
        </p:nvSpPr>
        <p:spPr bwMode="gray">
          <a:xfrm>
            <a:off x="10416848" y="3295084"/>
            <a:ext cx="999662" cy="457697"/>
          </a:xfrm>
          <a:prstGeom prst="rect">
            <a:avLst/>
          </a:prstGeom>
          <a:solidFill>
            <a:srgbClr val="EEA420"/>
          </a:solidFill>
          <a:ln w="6350" algn="ctr">
            <a:solidFill>
              <a:srgbClr val="000000"/>
            </a:solidFill>
            <a:miter lim="800000"/>
            <a:headEnd/>
            <a:tailEnd/>
          </a:ln>
          <a:effectLst>
            <a:outerShdw blurRad="50800" dist="38100" dir="2700000" algn="tl" rotWithShape="0">
              <a:prstClr val="black">
                <a:alpha val="40000"/>
              </a:prstClr>
            </a:outerShdw>
          </a:effectLst>
        </p:spPr>
        <p:txBody>
          <a:bodyPr lIns="67448" tIns="53958" rIns="67448" bIns="53958" rtlCol="0" anchor="ctr"/>
          <a:lstStyle/>
          <a:p>
            <a:pPr algn="ctr" defTabSz="685263" fontAlgn="base">
              <a:spcAft>
                <a:spcPct val="0"/>
              </a:spcAft>
              <a:buClr>
                <a:srgbClr val="F0AB00"/>
              </a:buClr>
              <a:buSzPct val="80000"/>
              <a:defRPr/>
            </a:pPr>
            <a:r>
              <a:rPr lang="en-US" sz="1000" b="1" kern="0" dirty="0" smtClean="0">
                <a:latin typeface="Arial"/>
                <a:ea typeface="Arial Unicode MS" pitchFamily="34" charset="-128"/>
                <a:cs typeface="Arial Unicode MS" pitchFamily="34" charset="-128"/>
              </a:rPr>
              <a:t>Transactional Memory (TSX)</a:t>
            </a:r>
            <a:endParaRPr lang="en-US" sz="1000" b="1" kern="0" dirty="0">
              <a:latin typeface="Arial"/>
              <a:ea typeface="Arial Unicode MS" pitchFamily="34" charset="-128"/>
              <a:cs typeface="Arial Unicode MS" pitchFamily="34" charset="-128"/>
            </a:endParaRPr>
          </a:p>
        </p:txBody>
      </p:sp>
      <p:sp>
        <p:nvSpPr>
          <p:cNvPr id="29" name="Rectangle 28"/>
          <p:cNvSpPr/>
          <p:nvPr/>
        </p:nvSpPr>
        <p:spPr bwMode="gray">
          <a:xfrm>
            <a:off x="10416848" y="3752779"/>
            <a:ext cx="999662" cy="457697"/>
          </a:xfrm>
          <a:prstGeom prst="rect">
            <a:avLst/>
          </a:prstGeom>
          <a:solidFill>
            <a:srgbClr val="0070C0"/>
          </a:solidFill>
          <a:ln w="6350" algn="ctr">
            <a:solidFill>
              <a:srgbClr val="000000"/>
            </a:solidFill>
            <a:miter lim="800000"/>
            <a:headEnd/>
            <a:tailEnd/>
          </a:ln>
          <a:effectLst>
            <a:outerShdw blurRad="50800" dist="38100" dir="2700000" algn="tl" rotWithShape="0">
              <a:prstClr val="black">
                <a:alpha val="40000"/>
              </a:prstClr>
            </a:outerShdw>
          </a:effectLst>
        </p:spPr>
        <p:txBody>
          <a:bodyPr lIns="67448" tIns="53958" rIns="67448" bIns="53958" rtlCol="0" anchor="ctr"/>
          <a:lstStyle/>
          <a:p>
            <a:pPr algn="ctr" defTabSz="685263" fontAlgn="base">
              <a:spcAft>
                <a:spcPct val="0"/>
              </a:spcAft>
              <a:buClr>
                <a:srgbClr val="F0AB00"/>
              </a:buClr>
              <a:buSzPct val="80000"/>
              <a:defRPr/>
            </a:pPr>
            <a:r>
              <a:rPr lang="en-US" sz="1000" b="1" kern="0" dirty="0">
                <a:solidFill>
                  <a:srgbClr val="FFFFFF"/>
                </a:solidFill>
                <a:effectLst>
                  <a:outerShdw blurRad="38100" dist="38100" dir="2700000" algn="tl">
                    <a:srgbClr val="000000">
                      <a:alpha val="43137"/>
                    </a:srgbClr>
                  </a:outerShdw>
                </a:effectLst>
                <a:latin typeface="Arial"/>
                <a:ea typeface="Arial Unicode MS" pitchFamily="34" charset="-128"/>
                <a:cs typeface="Arial Unicode MS" pitchFamily="34" charset="-128"/>
              </a:rPr>
              <a:t>Kernel Threading</a:t>
            </a:r>
          </a:p>
        </p:txBody>
      </p:sp>
      <p:sp>
        <p:nvSpPr>
          <p:cNvPr id="35" name="TextBox 34"/>
          <p:cNvSpPr txBox="1"/>
          <p:nvPr/>
        </p:nvSpPr>
        <p:spPr>
          <a:xfrm>
            <a:off x="11044370" y="5353512"/>
            <a:ext cx="402690" cy="184538"/>
          </a:xfrm>
          <a:prstGeom prst="rect">
            <a:avLst/>
          </a:prstGeom>
          <a:noFill/>
        </p:spPr>
        <p:txBody>
          <a:bodyPr wrap="square" lIns="0" tIns="0" rIns="0" bIns="0" rtlCol="0">
            <a:spAutoFit/>
          </a:bodyPr>
          <a:lstStyle/>
          <a:p>
            <a:pPr defTabSz="685263" fontAlgn="base">
              <a:spcBef>
                <a:spcPct val="50000"/>
              </a:spcBef>
              <a:spcAft>
                <a:spcPct val="0"/>
              </a:spcAft>
              <a:buClr>
                <a:srgbClr val="F0AB00"/>
              </a:buClr>
              <a:buSzPct val="80000"/>
              <a:defRPr/>
            </a:pPr>
            <a:r>
              <a:rPr lang="en-US" sz="1199" b="1" kern="0" dirty="0">
                <a:solidFill>
                  <a:srgbClr val="000000">
                    <a:lumMod val="50000"/>
                    <a:lumOff val="50000"/>
                  </a:srgbClr>
                </a:solidFill>
                <a:latin typeface="Arial"/>
                <a:ea typeface="Arial Unicode MS" pitchFamily="34" charset="-128"/>
                <a:cs typeface="Arial Unicode MS" pitchFamily="34" charset="-128"/>
              </a:rPr>
              <a:t>Disk</a:t>
            </a:r>
          </a:p>
        </p:txBody>
      </p:sp>
      <p:sp>
        <p:nvSpPr>
          <p:cNvPr id="52" name="Rounded Rectangle 51"/>
          <p:cNvSpPr/>
          <p:nvPr/>
        </p:nvSpPr>
        <p:spPr>
          <a:xfrm>
            <a:off x="7080150" y="6196502"/>
            <a:ext cx="186022" cy="166187"/>
          </a:xfrm>
          <a:prstGeom prst="roundRect">
            <a:avLst/>
          </a:prstGeom>
          <a:solidFill>
            <a:srgbClr val="F0AB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68527" tIns="34264" rIns="68527" bIns="34264" rtlCol="0" anchor="ctr"/>
          <a:lstStyle/>
          <a:p>
            <a:pPr algn="ctr" defTabSz="914414"/>
            <a:endParaRPr lang="en-US" sz="1799" dirty="0">
              <a:solidFill>
                <a:prstClr val="white"/>
              </a:solidFill>
            </a:endParaRPr>
          </a:p>
        </p:txBody>
      </p:sp>
      <p:sp>
        <p:nvSpPr>
          <p:cNvPr id="53" name="TextBox 52"/>
          <p:cNvSpPr txBox="1"/>
          <p:nvPr/>
        </p:nvSpPr>
        <p:spPr>
          <a:xfrm>
            <a:off x="7378607" y="6194957"/>
            <a:ext cx="1054077" cy="169277"/>
          </a:xfrm>
          <a:prstGeom prst="rect">
            <a:avLst/>
          </a:prstGeom>
          <a:noFill/>
        </p:spPr>
        <p:txBody>
          <a:bodyPr wrap="square" lIns="0" tIns="0" rIns="0" bIns="0" rtlCol="0">
            <a:spAutoFit/>
          </a:bodyPr>
          <a:lstStyle/>
          <a:p>
            <a:pPr defTabSz="815942" fontAlgn="base">
              <a:spcBef>
                <a:spcPct val="50000"/>
              </a:spcBef>
              <a:spcAft>
                <a:spcPct val="0"/>
              </a:spcAft>
              <a:buClr>
                <a:srgbClr val="F0AB00"/>
              </a:buClr>
              <a:buSzPct val="80000"/>
              <a:defRPr/>
            </a:pPr>
            <a:r>
              <a:rPr lang="en-US" sz="1100" b="1" kern="0" dirty="0" smtClean="0">
                <a:solidFill>
                  <a:srgbClr val="000000"/>
                </a:solidFill>
                <a:latin typeface="Arial"/>
                <a:ea typeface="Arial Unicode MS" pitchFamily="34" charset="-128"/>
                <a:cs typeface="Arial Unicode MS" pitchFamily="34" charset="-128"/>
              </a:rPr>
              <a:t>Upcoming sp02</a:t>
            </a:r>
            <a:endParaRPr lang="en-US" sz="1100" b="1" kern="0" dirty="0">
              <a:solidFill>
                <a:srgbClr val="000000"/>
              </a:solidFill>
              <a:latin typeface="Arial"/>
              <a:ea typeface="Arial Unicode MS" pitchFamily="34" charset="-128"/>
              <a:cs typeface="Arial Unicode MS" pitchFamily="34" charset="-128"/>
            </a:endParaRPr>
          </a:p>
        </p:txBody>
      </p:sp>
      <p:sp>
        <p:nvSpPr>
          <p:cNvPr id="54" name="Rounded Rectangle 53"/>
          <p:cNvSpPr/>
          <p:nvPr/>
        </p:nvSpPr>
        <p:spPr>
          <a:xfrm>
            <a:off x="5773505" y="6198047"/>
            <a:ext cx="186022" cy="166187"/>
          </a:xfrm>
          <a:prstGeom prst="round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68527" tIns="34264" rIns="68527" bIns="34264" rtlCol="0" anchor="ctr"/>
          <a:lstStyle/>
          <a:p>
            <a:pPr algn="ctr" defTabSz="914414"/>
            <a:endParaRPr lang="en-US" sz="1799" dirty="0">
              <a:solidFill>
                <a:prstClr val="white"/>
              </a:solidFill>
            </a:endParaRPr>
          </a:p>
        </p:txBody>
      </p:sp>
      <p:sp>
        <p:nvSpPr>
          <p:cNvPr id="55" name="TextBox 54"/>
          <p:cNvSpPr txBox="1"/>
          <p:nvPr/>
        </p:nvSpPr>
        <p:spPr>
          <a:xfrm>
            <a:off x="6036840" y="6196502"/>
            <a:ext cx="731151" cy="169277"/>
          </a:xfrm>
          <a:prstGeom prst="rect">
            <a:avLst/>
          </a:prstGeom>
          <a:noFill/>
        </p:spPr>
        <p:txBody>
          <a:bodyPr wrap="square" lIns="0" tIns="0" rIns="0" bIns="0" rtlCol="0">
            <a:spAutoFit/>
          </a:bodyPr>
          <a:lstStyle/>
          <a:p>
            <a:pPr defTabSz="815942" fontAlgn="base">
              <a:spcBef>
                <a:spcPct val="50000"/>
              </a:spcBef>
              <a:spcAft>
                <a:spcPct val="0"/>
              </a:spcAft>
              <a:buClr>
                <a:srgbClr val="F0AB00"/>
              </a:buClr>
              <a:buSzPct val="80000"/>
              <a:defRPr/>
            </a:pPr>
            <a:r>
              <a:rPr lang="en-US" sz="1100" b="1" kern="0" dirty="0">
                <a:solidFill>
                  <a:srgbClr val="000000"/>
                </a:solidFill>
                <a:latin typeface="Arial"/>
                <a:ea typeface="Arial Unicode MS" pitchFamily="34" charset="-128"/>
                <a:cs typeface="Arial Unicode MS" pitchFamily="34" charset="-128"/>
              </a:rPr>
              <a:t>Available</a:t>
            </a:r>
          </a:p>
        </p:txBody>
      </p:sp>
      <p:grpSp>
        <p:nvGrpSpPr>
          <p:cNvPr id="123" name="Group 122"/>
          <p:cNvGrpSpPr/>
          <p:nvPr/>
        </p:nvGrpSpPr>
        <p:grpSpPr>
          <a:xfrm>
            <a:off x="10416472" y="1304565"/>
            <a:ext cx="520976" cy="469242"/>
            <a:chOff x="10370292" y="1378453"/>
            <a:chExt cx="520976" cy="469242"/>
          </a:xfrm>
        </p:grpSpPr>
        <p:sp>
          <p:nvSpPr>
            <p:cNvPr id="14" name="Down Arrow 13"/>
            <p:cNvSpPr/>
            <p:nvPr/>
          </p:nvSpPr>
          <p:spPr bwMode="gray">
            <a:xfrm>
              <a:off x="10395599" y="1615659"/>
              <a:ext cx="470363" cy="232036"/>
            </a:xfrm>
            <a:prstGeom prst="downArrow">
              <a:avLst/>
            </a:prstGeom>
            <a:solidFill>
              <a:srgbClr val="F0AB00"/>
            </a:solidFill>
            <a:ln w="6350" algn="ctr">
              <a:noFill/>
              <a:miter lim="800000"/>
              <a:headEnd/>
              <a:tailEnd/>
            </a:ln>
            <a:effectLst>
              <a:outerShdw blurRad="50800" dist="38100" dir="2700000" algn="tl" rotWithShape="0">
                <a:prstClr val="black">
                  <a:alpha val="40000"/>
                </a:prstClr>
              </a:outerShdw>
            </a:effectLst>
          </p:spPr>
          <p:txBody>
            <a:bodyPr lIns="67437" tIns="53949" rIns="67437" bIns="53949" rtlCol="0" anchor="ctr"/>
            <a:lstStyle/>
            <a:p>
              <a:pPr algn="ctr" defTabSz="685147" fontAlgn="base">
                <a:spcBef>
                  <a:spcPct val="50000"/>
                </a:spcBef>
                <a:spcAft>
                  <a:spcPct val="0"/>
                </a:spcAft>
                <a:buClr>
                  <a:srgbClr val="F0AB00"/>
                </a:buClr>
                <a:buSzPct val="80000"/>
                <a:defRPr/>
              </a:pPr>
              <a:endParaRPr lang="en-US" sz="900" kern="0" dirty="0">
                <a:solidFill>
                  <a:srgbClr val="000000"/>
                </a:solidFill>
                <a:latin typeface="Arial"/>
                <a:ea typeface="Arial Unicode MS" pitchFamily="34" charset="-128"/>
                <a:cs typeface="Arial Unicode MS" pitchFamily="34" charset="-128"/>
              </a:endParaRPr>
            </a:p>
          </p:txBody>
        </p:sp>
        <p:sp>
          <p:nvSpPr>
            <p:cNvPr id="60" name="TextBox 59"/>
            <p:cNvSpPr txBox="1"/>
            <p:nvPr/>
          </p:nvSpPr>
          <p:spPr>
            <a:xfrm>
              <a:off x="10370292" y="1378453"/>
              <a:ext cx="520976" cy="184666"/>
            </a:xfrm>
            <a:prstGeom prst="rect">
              <a:avLst/>
            </a:prstGeom>
            <a:noFill/>
          </p:spPr>
          <p:txBody>
            <a:bodyPr wrap="none" lIns="0" tIns="0" rIns="0" bIns="0" rtlCol="0">
              <a:spAutoFit/>
            </a:bodyPr>
            <a:lstStyle/>
            <a:p>
              <a:pPr defTabSz="1088503" fontAlgn="base">
                <a:spcBef>
                  <a:spcPct val="50000"/>
                </a:spcBef>
                <a:spcAft>
                  <a:spcPct val="0"/>
                </a:spcAft>
                <a:buClr>
                  <a:srgbClr val="F0AB00"/>
                </a:buClr>
                <a:buSzPct val="80000"/>
                <a:defRPr/>
              </a:pPr>
              <a:r>
                <a:rPr lang="en-US" sz="1200" b="1" kern="0" dirty="0">
                  <a:solidFill>
                    <a:srgbClr val="000000"/>
                  </a:solidFill>
                  <a:latin typeface="Arial"/>
                  <a:ea typeface="Arial Unicode MS" pitchFamily="34" charset="-128"/>
                  <a:cs typeface="Arial Unicode MS" pitchFamily="34" charset="-128"/>
                </a:rPr>
                <a:t>Scripts</a:t>
              </a:r>
            </a:p>
          </p:txBody>
        </p:sp>
      </p:grpSp>
      <p:pic>
        <p:nvPicPr>
          <p:cNvPr id="64" name="Picture 48" descr="small gray DB.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0116" y="5391461"/>
            <a:ext cx="393261" cy="269231"/>
          </a:xfrm>
          <a:prstGeom prst="rect">
            <a:avLst/>
          </a:prstGeom>
          <a:noFill/>
          <a:ln w="9525">
            <a:noFill/>
            <a:miter lim="800000"/>
            <a:headEnd/>
            <a:tailEnd/>
          </a:ln>
        </p:spPr>
      </p:pic>
      <p:pic>
        <p:nvPicPr>
          <p:cNvPr id="65" name="Picture 48" descr="small gray DB.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0147" y="5526076"/>
            <a:ext cx="393261" cy="269231"/>
          </a:xfrm>
          <a:prstGeom prst="rect">
            <a:avLst/>
          </a:prstGeom>
          <a:noFill/>
          <a:ln w="9525">
            <a:noFill/>
            <a:miter lim="800000"/>
            <a:headEnd/>
            <a:tailEnd/>
          </a:ln>
        </p:spPr>
      </p:pic>
      <p:sp>
        <p:nvSpPr>
          <p:cNvPr id="66" name="Rectangle 65"/>
          <p:cNvSpPr/>
          <p:nvPr/>
        </p:nvSpPr>
        <p:spPr bwMode="gray">
          <a:xfrm>
            <a:off x="7236801" y="4803624"/>
            <a:ext cx="2085278" cy="236591"/>
          </a:xfrm>
          <a:prstGeom prst="rect">
            <a:avLst/>
          </a:prstGeom>
          <a:solidFill>
            <a:srgbClr val="F0AB00"/>
          </a:solidFill>
          <a:ln w="6350" algn="ctr">
            <a:solidFill>
              <a:srgbClr val="000000"/>
            </a:solidFill>
            <a:miter lim="800000"/>
            <a:headEnd/>
            <a:tailEnd/>
          </a:ln>
          <a:effectLst>
            <a:outerShdw blurRad="50800" dist="38100" dir="2700000" algn="tl" rotWithShape="0">
              <a:prstClr val="black">
                <a:alpha val="40000"/>
              </a:prstClr>
            </a:outerShdw>
          </a:effectLst>
        </p:spPr>
        <p:txBody>
          <a:bodyPr lIns="67448" tIns="53958" rIns="67448" bIns="53958" rtlCol="0" anchor="ctr"/>
          <a:lstStyle/>
          <a:p>
            <a:pPr algn="ctr" defTabSz="685263" fontAlgn="base">
              <a:spcBef>
                <a:spcPct val="50000"/>
              </a:spcBef>
              <a:spcAft>
                <a:spcPct val="0"/>
              </a:spcAft>
              <a:buClr>
                <a:srgbClr val="F0AB00"/>
              </a:buClr>
              <a:buSzPct val="80000"/>
              <a:defRPr/>
            </a:pPr>
            <a:r>
              <a:rPr lang="en-US" sz="1000" b="1" kern="0" dirty="0" smtClean="0">
                <a:solidFill>
                  <a:prstClr val="black"/>
                </a:solidFill>
                <a:latin typeface="Arial"/>
                <a:ea typeface="Arial Unicode MS" pitchFamily="34" charset="-128"/>
                <a:cs typeface="Arial Unicode MS" pitchFamily="34" charset="-128"/>
              </a:rPr>
              <a:t>Data Store Access </a:t>
            </a:r>
            <a:r>
              <a:rPr lang="en-US" sz="1000" b="1" kern="0" dirty="0" err="1" smtClean="0">
                <a:solidFill>
                  <a:prstClr val="black"/>
                </a:solidFill>
                <a:latin typeface="Arial"/>
                <a:ea typeface="Arial Unicode MS" pitchFamily="34" charset="-128"/>
                <a:cs typeface="Arial Unicode MS" pitchFamily="34" charset="-128"/>
              </a:rPr>
              <a:t>Mgmt</a:t>
            </a:r>
            <a:endParaRPr lang="en-US" sz="1000" b="1" kern="0" dirty="0">
              <a:solidFill>
                <a:prstClr val="black"/>
              </a:solidFill>
              <a:latin typeface="Arial"/>
              <a:ea typeface="Arial Unicode MS" pitchFamily="34" charset="-128"/>
              <a:cs typeface="Arial Unicode MS" pitchFamily="34" charset="-128"/>
            </a:endParaRPr>
          </a:p>
        </p:txBody>
      </p:sp>
      <p:pic>
        <p:nvPicPr>
          <p:cNvPr id="71" name="Picture 70"/>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191325" y="5403415"/>
            <a:ext cx="506240" cy="465494"/>
          </a:xfrm>
          <a:prstGeom prst="rect">
            <a:avLst/>
          </a:prstGeom>
          <a:noFill/>
          <a:ln w="9525">
            <a:noFill/>
            <a:miter lim="800000"/>
            <a:headEnd/>
            <a:tailEnd/>
          </a:ln>
        </p:spPr>
      </p:pic>
      <p:sp>
        <p:nvSpPr>
          <p:cNvPr id="72" name="Rectangle 71"/>
          <p:cNvSpPr/>
          <p:nvPr/>
        </p:nvSpPr>
        <p:spPr bwMode="gray">
          <a:xfrm>
            <a:off x="9405825" y="4803624"/>
            <a:ext cx="1638545" cy="236591"/>
          </a:xfrm>
          <a:prstGeom prst="rect">
            <a:avLst/>
          </a:prstGeom>
          <a:solidFill>
            <a:srgbClr val="F0AB00"/>
          </a:solidFill>
          <a:ln w="6350" algn="ctr">
            <a:solidFill>
              <a:srgbClr val="000000"/>
            </a:solidFill>
            <a:miter lim="800000"/>
            <a:headEnd/>
            <a:tailEnd/>
          </a:ln>
          <a:effectLst>
            <a:outerShdw blurRad="50800" dist="38100" dir="2700000" algn="tl" rotWithShape="0">
              <a:prstClr val="black">
                <a:alpha val="40000"/>
              </a:prstClr>
            </a:outerShdw>
          </a:effectLst>
        </p:spPr>
        <p:txBody>
          <a:bodyPr lIns="67448" tIns="53958" rIns="67448" bIns="53958" rtlCol="0" anchor="ctr"/>
          <a:lstStyle/>
          <a:p>
            <a:pPr algn="ctr" defTabSz="685263" fontAlgn="base">
              <a:spcBef>
                <a:spcPct val="50000"/>
              </a:spcBef>
              <a:spcAft>
                <a:spcPct val="0"/>
              </a:spcAft>
              <a:buClr>
                <a:srgbClr val="F0AB00"/>
              </a:buClr>
              <a:buSzPct val="80000"/>
              <a:defRPr/>
            </a:pPr>
            <a:r>
              <a:rPr lang="en-US" sz="1000" b="1" kern="0" dirty="0" smtClean="0">
                <a:solidFill>
                  <a:prstClr val="black"/>
                </a:solidFill>
                <a:latin typeface="Arial"/>
                <a:ea typeface="Arial Unicode MS" pitchFamily="34" charset="-128"/>
                <a:cs typeface="Arial Unicode MS" pitchFamily="34" charset="-128"/>
              </a:rPr>
              <a:t>SSD Buffer Extension</a:t>
            </a:r>
            <a:endParaRPr lang="en-US" sz="1000" b="1" kern="0" dirty="0">
              <a:solidFill>
                <a:prstClr val="black"/>
              </a:solidFill>
              <a:latin typeface="Arial"/>
              <a:ea typeface="Arial Unicode MS" pitchFamily="34" charset="-128"/>
              <a:cs typeface="Arial Unicode MS" pitchFamily="34" charset="-128"/>
            </a:endParaRPr>
          </a:p>
        </p:txBody>
      </p:sp>
      <p:pic>
        <p:nvPicPr>
          <p:cNvPr id="70" name="Picture 69"/>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9023747" y="5449176"/>
            <a:ext cx="1411115" cy="545656"/>
          </a:xfrm>
          <a:prstGeom prst="rect">
            <a:avLst/>
          </a:prstGeom>
          <a:noFill/>
          <a:ln w="9525">
            <a:noFill/>
            <a:miter lim="800000"/>
            <a:headEnd/>
            <a:tailEnd/>
          </a:ln>
        </p:spPr>
      </p:pic>
      <p:pic>
        <p:nvPicPr>
          <p:cNvPr id="73" name="Picture 48" descr="small gray DB.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32685" y="5414222"/>
            <a:ext cx="471357" cy="454687"/>
          </a:xfrm>
          <a:prstGeom prst="rect">
            <a:avLst/>
          </a:prstGeom>
          <a:noFill/>
          <a:ln w="9525">
            <a:noFill/>
            <a:miter lim="800000"/>
            <a:headEnd/>
            <a:tailEnd/>
          </a:ln>
        </p:spPr>
      </p:pic>
      <p:pic>
        <p:nvPicPr>
          <p:cNvPr id="93" name="Picture 48" descr="small gray DB.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2547" y="5678476"/>
            <a:ext cx="393261" cy="269231"/>
          </a:xfrm>
          <a:prstGeom prst="rect">
            <a:avLst/>
          </a:prstGeom>
          <a:noFill/>
          <a:ln w="9525">
            <a:noFill/>
            <a:miter lim="800000"/>
            <a:headEnd/>
            <a:tailEnd/>
          </a:ln>
        </p:spPr>
      </p:pic>
      <p:sp>
        <p:nvSpPr>
          <p:cNvPr id="94" name="Rectangle 93"/>
          <p:cNvSpPr/>
          <p:nvPr/>
        </p:nvSpPr>
        <p:spPr bwMode="gray">
          <a:xfrm>
            <a:off x="5089260" y="1824169"/>
            <a:ext cx="2355185" cy="319191"/>
          </a:xfrm>
          <a:prstGeom prst="rect">
            <a:avLst/>
          </a:prstGeom>
          <a:solidFill>
            <a:srgbClr val="0070C0"/>
          </a:solidFill>
          <a:ln w="6350" algn="ctr">
            <a:solidFill>
              <a:schemeClr val="tx1"/>
            </a:solidFill>
            <a:miter lim="800000"/>
            <a:headEnd/>
            <a:tailEnd/>
          </a:ln>
          <a:effectLst>
            <a:outerShdw blurRad="50800" dist="38100" dir="2700000" algn="tl" rotWithShape="0">
              <a:prstClr val="black">
                <a:alpha val="40000"/>
              </a:prstClr>
            </a:outerShdw>
          </a:effectLst>
        </p:spPr>
        <p:txBody>
          <a:bodyPr lIns="67465" tIns="53972" rIns="67465" bIns="53972" rtlCol="0" anchor="ctr"/>
          <a:lstStyle/>
          <a:p>
            <a:pPr algn="ctr" defTabSz="685263" fontAlgn="base">
              <a:spcBef>
                <a:spcPct val="50000"/>
              </a:spcBef>
              <a:spcAft>
                <a:spcPct val="0"/>
              </a:spcAft>
              <a:buClr>
                <a:srgbClr val="F0AB00"/>
              </a:buClr>
              <a:buSzPct val="80000"/>
              <a:defRPr/>
            </a:pPr>
            <a:r>
              <a:rPr lang="en-US" sz="1000" b="1" kern="0" dirty="0" smtClean="0">
                <a:solidFill>
                  <a:srgbClr val="FFFFFF"/>
                </a:solidFill>
                <a:effectLst>
                  <a:outerShdw blurRad="38100" dist="38100" dir="2700000" algn="tl">
                    <a:srgbClr val="000000">
                      <a:alpha val="43137"/>
                    </a:srgbClr>
                  </a:outerShdw>
                </a:effectLst>
                <a:latin typeface="Arial"/>
                <a:ea typeface="Arial Unicode MS" pitchFamily="34" charset="-128"/>
                <a:cs typeface="Arial Unicode MS" pitchFamily="34" charset="-128"/>
              </a:rPr>
              <a:t>Analytics QP</a:t>
            </a:r>
            <a:endParaRPr lang="en-US" sz="1000" b="1" kern="0" dirty="0">
              <a:solidFill>
                <a:srgbClr val="FFFFFF"/>
              </a:solidFill>
              <a:effectLst>
                <a:outerShdw blurRad="38100" dist="38100" dir="2700000" algn="tl">
                  <a:srgbClr val="000000">
                    <a:alpha val="43137"/>
                  </a:srgbClr>
                </a:outerShdw>
              </a:effectLst>
              <a:latin typeface="Arial"/>
              <a:ea typeface="Arial Unicode MS" pitchFamily="34" charset="-128"/>
              <a:cs typeface="Arial Unicode MS" pitchFamily="34" charset="-128"/>
            </a:endParaRPr>
          </a:p>
        </p:txBody>
      </p:sp>
      <p:sp>
        <p:nvSpPr>
          <p:cNvPr id="19" name="Rectangle 18"/>
          <p:cNvSpPr/>
          <p:nvPr/>
        </p:nvSpPr>
        <p:spPr bwMode="gray">
          <a:xfrm>
            <a:off x="7444445" y="1824166"/>
            <a:ext cx="4056436" cy="319191"/>
          </a:xfrm>
          <a:prstGeom prst="rect">
            <a:avLst/>
          </a:prstGeom>
          <a:solidFill>
            <a:srgbClr val="0070C0"/>
          </a:solidFill>
          <a:ln w="6350" algn="ctr">
            <a:solidFill>
              <a:schemeClr val="tx1"/>
            </a:solidFill>
            <a:miter lim="800000"/>
            <a:headEnd/>
            <a:tailEnd/>
          </a:ln>
          <a:effectLst>
            <a:outerShdw blurRad="50800" dist="38100" dir="2700000" algn="tl" rotWithShape="0">
              <a:prstClr val="black">
                <a:alpha val="40000"/>
              </a:prstClr>
            </a:outerShdw>
          </a:effectLst>
        </p:spPr>
        <p:txBody>
          <a:bodyPr lIns="67465" tIns="53972" rIns="67465" bIns="53972" rtlCol="0" anchor="ctr"/>
          <a:lstStyle/>
          <a:p>
            <a:pPr algn="ctr" defTabSz="685263" fontAlgn="base">
              <a:spcBef>
                <a:spcPct val="50000"/>
              </a:spcBef>
              <a:spcAft>
                <a:spcPct val="0"/>
              </a:spcAft>
              <a:buClr>
                <a:srgbClr val="F0AB00"/>
              </a:buClr>
              <a:buSzPct val="80000"/>
              <a:defRPr/>
            </a:pPr>
            <a:r>
              <a:rPr lang="en-US" sz="1000" b="1" kern="0" dirty="0">
                <a:solidFill>
                  <a:srgbClr val="FFFFFF"/>
                </a:solidFill>
                <a:effectLst>
                  <a:outerShdw blurRad="38100" dist="38100" dir="2700000" algn="tl">
                    <a:srgbClr val="000000">
                      <a:alpha val="43137"/>
                    </a:srgbClr>
                  </a:outerShdw>
                </a:effectLst>
                <a:latin typeface="Arial"/>
                <a:ea typeface="Arial Unicode MS" pitchFamily="34" charset="-128"/>
                <a:cs typeface="Arial Unicode MS" pitchFamily="34" charset="-128"/>
              </a:rPr>
              <a:t>XOLTP QP</a:t>
            </a:r>
          </a:p>
        </p:txBody>
      </p:sp>
      <p:sp>
        <p:nvSpPr>
          <p:cNvPr id="97" name="Rectangle 96"/>
          <p:cNvSpPr/>
          <p:nvPr/>
        </p:nvSpPr>
        <p:spPr bwMode="gray">
          <a:xfrm>
            <a:off x="5264909" y="3151137"/>
            <a:ext cx="999662" cy="453645"/>
          </a:xfrm>
          <a:prstGeom prst="rect">
            <a:avLst/>
          </a:prstGeom>
          <a:solidFill>
            <a:srgbClr val="F0AB00"/>
          </a:solidFill>
          <a:ln w="6350" algn="ctr">
            <a:solidFill>
              <a:srgbClr val="000000"/>
            </a:solidFill>
            <a:miter lim="800000"/>
            <a:headEnd/>
            <a:tailEnd/>
          </a:ln>
          <a:effectLst>
            <a:outerShdw blurRad="50800" dist="38100" dir="2700000" algn="tl" rotWithShape="0">
              <a:prstClr val="black">
                <a:alpha val="40000"/>
              </a:prstClr>
            </a:outerShdw>
          </a:effectLst>
        </p:spPr>
        <p:txBody>
          <a:bodyPr lIns="67448" tIns="53958" rIns="67448" bIns="53958" rtlCol="0" anchor="ctr"/>
          <a:lstStyle/>
          <a:p>
            <a:pPr algn="ctr" defTabSz="685263" fontAlgn="base">
              <a:spcBef>
                <a:spcPct val="50000"/>
              </a:spcBef>
              <a:spcAft>
                <a:spcPct val="0"/>
              </a:spcAft>
              <a:buClr>
                <a:srgbClr val="F0AB00"/>
              </a:buClr>
              <a:buSzPct val="80000"/>
              <a:defRPr/>
            </a:pPr>
            <a:r>
              <a:rPr lang="en-US" sz="1000" b="1" kern="0" dirty="0" smtClean="0">
                <a:latin typeface="Arial"/>
                <a:ea typeface="Arial Unicode MS" pitchFamily="34" charset="-128"/>
                <a:cs typeface="Arial Unicode MS" pitchFamily="34" charset="-128"/>
              </a:rPr>
              <a:t>A4A</a:t>
            </a:r>
            <a:endParaRPr lang="en-US" sz="1000" b="1" kern="0" dirty="0">
              <a:latin typeface="Arial"/>
              <a:ea typeface="Arial Unicode MS" pitchFamily="34" charset="-128"/>
              <a:cs typeface="Arial Unicode MS" pitchFamily="34" charset="-128"/>
            </a:endParaRPr>
          </a:p>
        </p:txBody>
      </p:sp>
      <p:sp>
        <p:nvSpPr>
          <p:cNvPr id="99" name="Rectangle 98"/>
          <p:cNvSpPr/>
          <p:nvPr/>
        </p:nvSpPr>
        <p:spPr bwMode="gray">
          <a:xfrm>
            <a:off x="5264909" y="4007055"/>
            <a:ext cx="999662" cy="675020"/>
          </a:xfrm>
          <a:prstGeom prst="rect">
            <a:avLst/>
          </a:prstGeom>
          <a:solidFill>
            <a:srgbClr val="0070C0"/>
          </a:solidFill>
          <a:ln w="6350" algn="ctr">
            <a:solidFill>
              <a:srgbClr val="000000"/>
            </a:solidFill>
            <a:miter lim="800000"/>
            <a:headEnd/>
            <a:tailEnd/>
          </a:ln>
          <a:effectLst>
            <a:outerShdw blurRad="50800" dist="38100" dir="2700000" algn="tl" rotWithShape="0">
              <a:prstClr val="black">
                <a:alpha val="40000"/>
              </a:prstClr>
            </a:outerShdw>
          </a:effectLst>
        </p:spPr>
        <p:txBody>
          <a:bodyPr lIns="67448" tIns="53958" rIns="67448" bIns="53958" rtlCol="0" anchor="ctr"/>
          <a:lstStyle/>
          <a:p>
            <a:pPr algn="ctr" defTabSz="685263" fontAlgn="base">
              <a:spcAft>
                <a:spcPct val="0"/>
              </a:spcAft>
              <a:buClr>
                <a:srgbClr val="F0AB00"/>
              </a:buClr>
              <a:buSzPct val="80000"/>
              <a:defRPr/>
            </a:pPr>
            <a:r>
              <a:rPr lang="en-US" sz="1000" b="1" kern="0" dirty="0" smtClean="0">
                <a:solidFill>
                  <a:srgbClr val="FFFFFF"/>
                </a:solidFill>
                <a:effectLst>
                  <a:outerShdw blurRad="38100" dist="38100" dir="2700000" algn="tl">
                    <a:srgbClr val="000000">
                      <a:alpha val="43137"/>
                    </a:srgbClr>
                  </a:outerShdw>
                </a:effectLst>
                <a:ea typeface="Arial Unicode MS" pitchFamily="34" charset="-128"/>
                <a:cs typeface="Arial Unicode MS" pitchFamily="34" charset="-128"/>
              </a:rPr>
              <a:t>Direct</a:t>
            </a:r>
          </a:p>
          <a:p>
            <a:pPr algn="ctr" defTabSz="685263" fontAlgn="base">
              <a:spcAft>
                <a:spcPct val="0"/>
              </a:spcAft>
              <a:buClr>
                <a:srgbClr val="F0AB00"/>
              </a:buClr>
              <a:buSzPct val="80000"/>
              <a:defRPr/>
            </a:pPr>
            <a:r>
              <a:rPr lang="en-US" sz="1000" b="1" kern="0" dirty="0" smtClean="0">
                <a:solidFill>
                  <a:srgbClr val="FFFFFF"/>
                </a:solidFill>
                <a:effectLst>
                  <a:outerShdw blurRad="38100" dist="38100" dir="2700000" algn="tl">
                    <a:srgbClr val="000000">
                      <a:alpha val="43137"/>
                    </a:srgbClr>
                  </a:outerShdw>
                </a:effectLst>
                <a:ea typeface="Arial Unicode MS" pitchFamily="34" charset="-128"/>
                <a:cs typeface="Arial Unicode MS" pitchFamily="34" charset="-128"/>
              </a:rPr>
              <a:t>Interface to HANA</a:t>
            </a:r>
            <a:endParaRPr lang="en-US" sz="1000" b="1" kern="0" dirty="0">
              <a:solidFill>
                <a:srgbClr val="FFFFFF"/>
              </a:solidFill>
              <a:effectLst>
                <a:outerShdw blurRad="38100" dist="38100" dir="2700000" algn="tl">
                  <a:srgbClr val="000000">
                    <a:alpha val="43137"/>
                  </a:srgbClr>
                </a:outerShdw>
              </a:effectLst>
              <a:latin typeface="Arial"/>
              <a:ea typeface="Arial Unicode MS" pitchFamily="34" charset="-128"/>
              <a:cs typeface="Arial Unicode MS" pitchFamily="34" charset="-128"/>
            </a:endParaRPr>
          </a:p>
        </p:txBody>
      </p:sp>
      <p:sp>
        <p:nvSpPr>
          <p:cNvPr id="100" name="Rectangle 99"/>
          <p:cNvSpPr/>
          <p:nvPr/>
        </p:nvSpPr>
        <p:spPr bwMode="gray">
          <a:xfrm>
            <a:off x="5089260" y="2146635"/>
            <a:ext cx="1726911" cy="319191"/>
          </a:xfrm>
          <a:prstGeom prst="rect">
            <a:avLst/>
          </a:prstGeom>
          <a:solidFill>
            <a:srgbClr val="0070C0"/>
          </a:solidFill>
          <a:ln w="6350" algn="ctr">
            <a:solidFill>
              <a:schemeClr val="tx1"/>
            </a:solidFill>
            <a:miter lim="800000"/>
            <a:headEnd/>
            <a:tailEnd/>
          </a:ln>
          <a:effectLst>
            <a:outerShdw blurRad="50800" dist="38100" dir="2700000" algn="tl" rotWithShape="0">
              <a:prstClr val="black">
                <a:alpha val="40000"/>
              </a:prstClr>
            </a:outerShdw>
          </a:effectLst>
        </p:spPr>
        <p:txBody>
          <a:bodyPr lIns="67465" tIns="53972" rIns="67465" bIns="53972" rtlCol="0" anchor="ctr"/>
          <a:lstStyle/>
          <a:p>
            <a:pPr algn="ctr" defTabSz="685263" fontAlgn="base">
              <a:spcBef>
                <a:spcPct val="50000"/>
              </a:spcBef>
              <a:spcAft>
                <a:spcPct val="0"/>
              </a:spcAft>
              <a:buClr>
                <a:srgbClr val="F0AB00"/>
              </a:buClr>
              <a:buSzPct val="80000"/>
              <a:defRPr/>
            </a:pPr>
            <a:r>
              <a:rPr lang="en-US" sz="1000" b="1" kern="0" dirty="0" smtClean="0">
                <a:solidFill>
                  <a:srgbClr val="FFFFFF"/>
                </a:solidFill>
                <a:effectLst>
                  <a:outerShdw blurRad="38100" dist="38100" dir="2700000" algn="tl">
                    <a:srgbClr val="000000">
                      <a:alpha val="43137"/>
                    </a:srgbClr>
                  </a:outerShdw>
                </a:effectLst>
                <a:latin typeface="Arial"/>
                <a:ea typeface="Arial Unicode MS" pitchFamily="34" charset="-128"/>
                <a:cs typeface="Arial Unicode MS" pitchFamily="34" charset="-128"/>
              </a:rPr>
              <a:t>Stored Reports</a:t>
            </a:r>
            <a:endParaRPr lang="en-US" sz="1000" b="1" kern="0" dirty="0">
              <a:solidFill>
                <a:srgbClr val="FFFFFF"/>
              </a:solidFill>
              <a:effectLst>
                <a:outerShdw blurRad="38100" dist="38100" dir="2700000" algn="tl">
                  <a:srgbClr val="000000">
                    <a:alpha val="43137"/>
                  </a:srgbClr>
                </a:outerShdw>
              </a:effectLst>
              <a:latin typeface="Arial"/>
              <a:ea typeface="Arial Unicode MS" pitchFamily="34" charset="-128"/>
              <a:cs typeface="Arial Unicode MS" pitchFamily="34" charset="-128"/>
            </a:endParaRPr>
          </a:p>
        </p:txBody>
      </p:sp>
      <p:sp>
        <p:nvSpPr>
          <p:cNvPr id="20" name="Rectangle 19"/>
          <p:cNvSpPr/>
          <p:nvPr/>
        </p:nvSpPr>
        <p:spPr bwMode="gray">
          <a:xfrm>
            <a:off x="6802449" y="2143357"/>
            <a:ext cx="1411608" cy="319191"/>
          </a:xfrm>
          <a:prstGeom prst="rect">
            <a:avLst/>
          </a:prstGeom>
          <a:solidFill>
            <a:srgbClr val="0070C0"/>
          </a:solidFill>
          <a:ln w="6350" algn="ctr">
            <a:solidFill>
              <a:schemeClr val="tx1"/>
            </a:solidFill>
            <a:miter lim="800000"/>
            <a:headEnd/>
            <a:tailEnd/>
          </a:ln>
          <a:effectLst>
            <a:outerShdw blurRad="50800" dist="38100" dir="2700000" algn="tl" rotWithShape="0">
              <a:prstClr val="black">
                <a:alpha val="40000"/>
              </a:prstClr>
            </a:outerShdw>
          </a:effectLst>
        </p:spPr>
        <p:txBody>
          <a:bodyPr lIns="67465" tIns="53972" rIns="67465" bIns="53972" rtlCol="0" anchor="ctr"/>
          <a:lstStyle/>
          <a:p>
            <a:pPr algn="ctr" defTabSz="685263" fontAlgn="base">
              <a:spcBef>
                <a:spcPct val="50000"/>
              </a:spcBef>
              <a:spcAft>
                <a:spcPct val="0"/>
              </a:spcAft>
              <a:buClr>
                <a:srgbClr val="F0AB00"/>
              </a:buClr>
              <a:buSzPct val="80000"/>
              <a:defRPr/>
            </a:pPr>
            <a:r>
              <a:rPr lang="en-US" sz="1000" b="1" kern="0" dirty="0">
                <a:solidFill>
                  <a:srgbClr val="FFFFFF"/>
                </a:solidFill>
                <a:effectLst>
                  <a:outerShdw blurRad="38100" dist="38100" dir="2700000" algn="tl">
                    <a:srgbClr val="000000">
                      <a:alpha val="43137"/>
                    </a:srgbClr>
                  </a:outerShdw>
                </a:effectLst>
                <a:latin typeface="Arial"/>
                <a:ea typeface="Arial Unicode MS" pitchFamily="34" charset="-128"/>
                <a:cs typeface="Arial Unicode MS" pitchFamily="34" charset="-128"/>
              </a:rPr>
              <a:t>Parallel</a:t>
            </a:r>
          </a:p>
        </p:txBody>
      </p:sp>
      <p:sp>
        <p:nvSpPr>
          <p:cNvPr id="22" name="Rectangle 21"/>
          <p:cNvSpPr/>
          <p:nvPr/>
        </p:nvSpPr>
        <p:spPr bwMode="gray">
          <a:xfrm>
            <a:off x="8214059" y="2143360"/>
            <a:ext cx="1655608" cy="319194"/>
          </a:xfrm>
          <a:prstGeom prst="rect">
            <a:avLst/>
          </a:prstGeom>
          <a:solidFill>
            <a:srgbClr val="EEA420"/>
          </a:solidFill>
          <a:ln w="6350" algn="ctr">
            <a:solidFill>
              <a:schemeClr val="tx1"/>
            </a:solidFill>
            <a:miter lim="800000"/>
            <a:headEnd/>
            <a:tailEnd/>
          </a:ln>
          <a:effectLst>
            <a:outerShdw blurRad="50800" dist="38100" dir="2700000" algn="tl" rotWithShape="0">
              <a:prstClr val="black">
                <a:alpha val="40000"/>
              </a:prstClr>
            </a:outerShdw>
          </a:effectLst>
        </p:spPr>
        <p:txBody>
          <a:bodyPr lIns="67465" tIns="53972" rIns="67465" bIns="53972" rtlCol="0" anchor="ctr"/>
          <a:lstStyle/>
          <a:p>
            <a:pPr algn="ctr" defTabSz="685263" fontAlgn="base">
              <a:spcBef>
                <a:spcPct val="50000"/>
              </a:spcBef>
              <a:spcAft>
                <a:spcPct val="0"/>
              </a:spcAft>
              <a:buClr>
                <a:srgbClr val="F0AB00"/>
              </a:buClr>
              <a:buSzPct val="80000"/>
              <a:defRPr/>
            </a:pPr>
            <a:r>
              <a:rPr lang="en-US" sz="1000" b="1" kern="0" dirty="0">
                <a:latin typeface="Arial"/>
                <a:ea typeface="Arial Unicode MS" pitchFamily="34" charset="-128"/>
                <a:cs typeface="Arial Unicode MS" pitchFamily="34" charset="-128"/>
              </a:rPr>
              <a:t>Code Compile</a:t>
            </a:r>
          </a:p>
        </p:txBody>
      </p:sp>
      <p:sp>
        <p:nvSpPr>
          <p:cNvPr id="105" name="Rectangle 104"/>
          <p:cNvSpPr/>
          <p:nvPr/>
        </p:nvSpPr>
        <p:spPr bwMode="gray">
          <a:xfrm>
            <a:off x="5089261" y="5278500"/>
            <a:ext cx="1256134" cy="716332"/>
          </a:xfrm>
          <a:prstGeom prst="rect">
            <a:avLst/>
          </a:prstGeom>
          <a:solidFill>
            <a:srgbClr val="FFFFFF"/>
          </a:solidFill>
          <a:ln w="6350" algn="ctr">
            <a:solidFill>
              <a:srgbClr val="000000"/>
            </a:solidFill>
            <a:miter lim="800000"/>
            <a:headEnd/>
            <a:tailEnd/>
          </a:ln>
          <a:effectLst>
            <a:outerShdw blurRad="50800" dist="38100" dir="2700000" algn="tl" rotWithShape="0">
              <a:prstClr val="black">
                <a:alpha val="40000"/>
              </a:prstClr>
            </a:outerShdw>
          </a:effectLst>
        </p:spPr>
        <p:txBody>
          <a:bodyPr lIns="67448" tIns="53958" rIns="67448" bIns="53958" rtlCol="0" anchor="ctr"/>
          <a:lstStyle/>
          <a:p>
            <a:pPr algn="ctr" defTabSz="685263" fontAlgn="base">
              <a:spcBef>
                <a:spcPct val="50000"/>
              </a:spcBef>
              <a:spcAft>
                <a:spcPct val="0"/>
              </a:spcAft>
              <a:buClr>
                <a:srgbClr val="F0AB00"/>
              </a:buClr>
              <a:buSzPct val="80000"/>
              <a:defRPr/>
            </a:pPr>
            <a:endParaRPr lang="en-US" sz="900" kern="0" dirty="0" err="1">
              <a:solidFill>
                <a:srgbClr val="000000"/>
              </a:solidFill>
              <a:latin typeface="Arial"/>
              <a:ea typeface="Arial Unicode MS" pitchFamily="34" charset="-128"/>
              <a:cs typeface="Arial Unicode MS" pitchFamily="34" charset="-128"/>
            </a:endParaRPr>
          </a:p>
        </p:txBody>
      </p:sp>
      <p:pic>
        <p:nvPicPr>
          <p:cNvPr id="1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1540" y="5368420"/>
            <a:ext cx="4953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3" name="TextBox 112"/>
          <p:cNvSpPr txBox="1"/>
          <p:nvPr/>
        </p:nvSpPr>
        <p:spPr>
          <a:xfrm>
            <a:off x="5217624" y="5321363"/>
            <a:ext cx="440777" cy="184538"/>
          </a:xfrm>
          <a:prstGeom prst="rect">
            <a:avLst/>
          </a:prstGeom>
          <a:noFill/>
        </p:spPr>
        <p:txBody>
          <a:bodyPr wrap="square" lIns="0" tIns="0" rIns="0" bIns="0" rtlCol="0">
            <a:spAutoFit/>
          </a:bodyPr>
          <a:lstStyle/>
          <a:p>
            <a:pPr defTabSz="685263" fontAlgn="base">
              <a:spcBef>
                <a:spcPct val="50000"/>
              </a:spcBef>
              <a:spcAft>
                <a:spcPct val="0"/>
              </a:spcAft>
              <a:buClr>
                <a:srgbClr val="F0AB00"/>
              </a:buClr>
              <a:buSzPct val="80000"/>
              <a:defRPr/>
            </a:pPr>
            <a:r>
              <a:rPr lang="en-US" sz="1199" b="1" kern="0" dirty="0" smtClean="0">
                <a:effectLst>
                  <a:outerShdw blurRad="38100" dist="38100" dir="2700000" algn="tl">
                    <a:srgbClr val="000000">
                      <a:alpha val="43137"/>
                    </a:srgbClr>
                  </a:outerShdw>
                </a:effectLst>
                <a:latin typeface="Arial"/>
                <a:ea typeface="Arial Unicode MS" pitchFamily="34" charset="-128"/>
                <a:cs typeface="Arial Unicode MS" pitchFamily="34" charset="-128"/>
              </a:rPr>
              <a:t>HANA</a:t>
            </a:r>
            <a:endParaRPr lang="en-US" sz="1199" b="1" kern="0" dirty="0">
              <a:effectLst>
                <a:outerShdw blurRad="38100" dist="38100" dir="2700000" algn="tl">
                  <a:srgbClr val="000000">
                    <a:alpha val="43137"/>
                  </a:srgbClr>
                </a:outerShdw>
              </a:effectLst>
              <a:latin typeface="Arial"/>
              <a:ea typeface="Arial Unicode MS" pitchFamily="34" charset="-128"/>
              <a:cs typeface="Arial Unicode MS" pitchFamily="34" charset="-128"/>
            </a:endParaRPr>
          </a:p>
        </p:txBody>
      </p:sp>
      <p:sp>
        <p:nvSpPr>
          <p:cNvPr id="21" name="Rectangle 20"/>
          <p:cNvSpPr/>
          <p:nvPr/>
        </p:nvSpPr>
        <p:spPr bwMode="gray">
          <a:xfrm>
            <a:off x="9869666" y="2143357"/>
            <a:ext cx="1631215" cy="319191"/>
          </a:xfrm>
          <a:prstGeom prst="rect">
            <a:avLst/>
          </a:prstGeom>
          <a:solidFill>
            <a:srgbClr val="0070C0"/>
          </a:solidFill>
          <a:ln w="6350" algn="ctr">
            <a:solidFill>
              <a:schemeClr val="tx1"/>
            </a:solidFill>
            <a:miter lim="800000"/>
            <a:headEnd/>
            <a:tailEnd/>
          </a:ln>
          <a:effectLst>
            <a:outerShdw blurRad="50800" dist="38100" dir="2700000" algn="tl" rotWithShape="0">
              <a:prstClr val="black">
                <a:alpha val="40000"/>
              </a:prstClr>
            </a:outerShdw>
          </a:effectLst>
        </p:spPr>
        <p:txBody>
          <a:bodyPr lIns="67465" tIns="53972" rIns="67465" bIns="53972" rtlCol="0" anchor="ctr"/>
          <a:lstStyle/>
          <a:p>
            <a:pPr algn="ctr" defTabSz="685263" fontAlgn="base">
              <a:spcBef>
                <a:spcPct val="50000"/>
              </a:spcBef>
              <a:spcAft>
                <a:spcPct val="0"/>
              </a:spcAft>
              <a:buClr>
                <a:srgbClr val="F0AB00"/>
              </a:buClr>
              <a:buSzPct val="80000"/>
              <a:defRPr/>
            </a:pPr>
            <a:r>
              <a:rPr lang="en-US" sz="1000" b="1" kern="0" dirty="0">
                <a:solidFill>
                  <a:srgbClr val="FFFFFF"/>
                </a:solidFill>
                <a:effectLst>
                  <a:outerShdw blurRad="38100" dist="38100" dir="2700000" algn="tl">
                    <a:srgbClr val="000000">
                      <a:alpha val="43137"/>
                    </a:srgbClr>
                  </a:outerShdw>
                </a:effectLst>
                <a:latin typeface="Arial"/>
                <a:ea typeface="Arial Unicode MS" pitchFamily="34" charset="-128"/>
                <a:cs typeface="Arial Unicode MS" pitchFamily="34" charset="-128"/>
              </a:rPr>
              <a:t>Dynamic Threading</a:t>
            </a:r>
          </a:p>
        </p:txBody>
      </p:sp>
      <p:grpSp>
        <p:nvGrpSpPr>
          <p:cNvPr id="119" name="Group 118"/>
          <p:cNvGrpSpPr/>
          <p:nvPr/>
        </p:nvGrpSpPr>
        <p:grpSpPr>
          <a:xfrm>
            <a:off x="5569093" y="1312092"/>
            <a:ext cx="597921" cy="469242"/>
            <a:chOff x="5522913" y="1385980"/>
            <a:chExt cx="597921" cy="469242"/>
          </a:xfrm>
        </p:grpSpPr>
        <p:sp>
          <p:nvSpPr>
            <p:cNvPr id="117" name="Down Arrow 116"/>
            <p:cNvSpPr/>
            <p:nvPr/>
          </p:nvSpPr>
          <p:spPr bwMode="gray">
            <a:xfrm>
              <a:off x="5586692" y="1623186"/>
              <a:ext cx="470363" cy="232036"/>
            </a:xfrm>
            <a:prstGeom prst="downArrow">
              <a:avLst/>
            </a:prstGeom>
            <a:solidFill>
              <a:srgbClr val="F0AB00"/>
            </a:solidFill>
            <a:ln w="6350" algn="ctr">
              <a:noFill/>
              <a:miter lim="800000"/>
              <a:headEnd/>
              <a:tailEnd/>
            </a:ln>
            <a:effectLst>
              <a:outerShdw blurRad="50800" dist="38100" dir="2700000" algn="tl" rotWithShape="0">
                <a:prstClr val="black">
                  <a:alpha val="40000"/>
                </a:prstClr>
              </a:outerShdw>
            </a:effectLst>
          </p:spPr>
          <p:txBody>
            <a:bodyPr lIns="67437" tIns="53949" rIns="67437" bIns="53949" rtlCol="0" anchor="ctr"/>
            <a:lstStyle/>
            <a:p>
              <a:pPr algn="ctr" defTabSz="685147" fontAlgn="base">
                <a:spcBef>
                  <a:spcPct val="50000"/>
                </a:spcBef>
                <a:spcAft>
                  <a:spcPct val="0"/>
                </a:spcAft>
                <a:buClr>
                  <a:srgbClr val="F0AB00"/>
                </a:buClr>
                <a:buSzPct val="80000"/>
                <a:defRPr/>
              </a:pPr>
              <a:endParaRPr lang="en-US" sz="900" kern="0" dirty="0">
                <a:solidFill>
                  <a:srgbClr val="000000"/>
                </a:solidFill>
                <a:latin typeface="Arial"/>
                <a:ea typeface="Arial Unicode MS" pitchFamily="34" charset="-128"/>
                <a:cs typeface="Arial Unicode MS" pitchFamily="34" charset="-128"/>
              </a:endParaRPr>
            </a:p>
          </p:txBody>
        </p:sp>
        <p:sp>
          <p:nvSpPr>
            <p:cNvPr id="118" name="TextBox 117"/>
            <p:cNvSpPr txBox="1"/>
            <p:nvPr/>
          </p:nvSpPr>
          <p:spPr>
            <a:xfrm>
              <a:off x="5522913" y="1385980"/>
              <a:ext cx="597921" cy="184666"/>
            </a:xfrm>
            <a:prstGeom prst="rect">
              <a:avLst/>
            </a:prstGeom>
            <a:noFill/>
          </p:spPr>
          <p:txBody>
            <a:bodyPr wrap="none" lIns="0" tIns="0" rIns="0" bIns="0" rtlCol="0">
              <a:spAutoFit/>
            </a:bodyPr>
            <a:lstStyle/>
            <a:p>
              <a:pPr defTabSz="815942" fontAlgn="base">
                <a:spcBef>
                  <a:spcPct val="50000"/>
                </a:spcBef>
                <a:spcAft>
                  <a:spcPct val="0"/>
                </a:spcAft>
                <a:buClr>
                  <a:srgbClr val="F0AB00"/>
                </a:buClr>
                <a:buSzPct val="80000"/>
                <a:defRPr/>
              </a:pPr>
              <a:r>
                <a:rPr lang="en-US" sz="1200" b="1" kern="0" dirty="0" smtClean="0">
                  <a:solidFill>
                    <a:srgbClr val="000000"/>
                  </a:solidFill>
                  <a:latin typeface="Arial"/>
                  <a:ea typeface="Arial Unicode MS" pitchFamily="34" charset="-128"/>
                  <a:cs typeface="Arial Unicode MS" pitchFamily="34" charset="-128"/>
                </a:rPr>
                <a:t>O-DATA</a:t>
              </a:r>
              <a:endParaRPr lang="en-US" sz="1200" b="1" kern="0" dirty="0">
                <a:solidFill>
                  <a:srgbClr val="000000"/>
                </a:solidFill>
                <a:latin typeface="Arial"/>
                <a:ea typeface="Arial Unicode MS" pitchFamily="34" charset="-128"/>
                <a:cs typeface="Arial Unicode MS" pitchFamily="34" charset="-128"/>
              </a:endParaRPr>
            </a:p>
          </p:txBody>
        </p:sp>
      </p:grpSp>
      <p:sp>
        <p:nvSpPr>
          <p:cNvPr id="8" name="Rectangle 7"/>
          <p:cNvSpPr/>
          <p:nvPr/>
        </p:nvSpPr>
        <p:spPr bwMode="gray">
          <a:xfrm>
            <a:off x="7444445" y="2806133"/>
            <a:ext cx="2901298" cy="1326311"/>
          </a:xfrm>
          <a:prstGeom prst="rect">
            <a:avLst/>
          </a:prstGeom>
          <a:solidFill>
            <a:srgbClr val="0076CB">
              <a:lumMod val="20000"/>
              <a:lumOff val="80000"/>
            </a:srgb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67448" tIns="53958" rIns="67448" bIns="53958" rtlCol="0" anchor="ctr"/>
          <a:lstStyle/>
          <a:p>
            <a:pPr algn="ctr" defTabSz="685263" fontAlgn="base">
              <a:spcBef>
                <a:spcPct val="50000"/>
              </a:spcBef>
              <a:spcAft>
                <a:spcPct val="0"/>
              </a:spcAft>
              <a:buClr>
                <a:srgbClr val="F0AB00"/>
              </a:buClr>
              <a:buSzPct val="80000"/>
              <a:defRPr/>
            </a:pPr>
            <a:endParaRPr lang="en-US" sz="900" kern="0" dirty="0" err="1">
              <a:solidFill>
                <a:srgbClr val="000000"/>
              </a:solidFill>
              <a:latin typeface="Arial"/>
              <a:ea typeface="Arial Unicode MS" pitchFamily="34" charset="-128"/>
              <a:cs typeface="Arial Unicode MS" pitchFamily="34" charset="-128"/>
            </a:endParaRPr>
          </a:p>
        </p:txBody>
      </p:sp>
      <p:sp>
        <p:nvSpPr>
          <p:cNvPr id="25" name="TextBox 24"/>
          <p:cNvSpPr txBox="1"/>
          <p:nvPr/>
        </p:nvSpPr>
        <p:spPr>
          <a:xfrm>
            <a:off x="8423185" y="2843077"/>
            <a:ext cx="982640" cy="184538"/>
          </a:xfrm>
          <a:prstGeom prst="rect">
            <a:avLst/>
          </a:prstGeom>
          <a:noFill/>
        </p:spPr>
        <p:txBody>
          <a:bodyPr wrap="none" lIns="0" tIns="0" rIns="0" bIns="0" rtlCol="0">
            <a:spAutoFit/>
          </a:bodyPr>
          <a:lstStyle/>
          <a:p>
            <a:pPr algn="ctr" defTabSz="685263" fontAlgn="base">
              <a:spcBef>
                <a:spcPct val="50000"/>
              </a:spcBef>
              <a:spcAft>
                <a:spcPct val="0"/>
              </a:spcAft>
              <a:buClr>
                <a:srgbClr val="F0AB00"/>
              </a:buClr>
              <a:buSzPct val="80000"/>
              <a:defRPr/>
            </a:pPr>
            <a:r>
              <a:rPr lang="en-US" sz="1199" b="1" kern="0" dirty="0">
                <a:solidFill>
                  <a:srgbClr val="000000">
                    <a:lumMod val="50000"/>
                    <a:lumOff val="50000"/>
                  </a:srgbClr>
                </a:solidFill>
                <a:latin typeface="Arial"/>
                <a:ea typeface="Arial Unicode MS" pitchFamily="34" charset="-128"/>
                <a:cs typeface="Arial Unicode MS" pitchFamily="34" charset="-128"/>
              </a:rPr>
              <a:t>Main Memory</a:t>
            </a:r>
          </a:p>
        </p:txBody>
      </p:sp>
      <p:sp>
        <p:nvSpPr>
          <p:cNvPr id="126" name="Rectangle 125"/>
          <p:cNvSpPr/>
          <p:nvPr/>
        </p:nvSpPr>
        <p:spPr bwMode="gray">
          <a:xfrm>
            <a:off x="6366472" y="2862955"/>
            <a:ext cx="999662" cy="453640"/>
          </a:xfrm>
          <a:prstGeom prst="rect">
            <a:avLst/>
          </a:prstGeom>
          <a:solidFill>
            <a:schemeClr val="accent1">
              <a:lumMod val="40000"/>
              <a:lumOff val="60000"/>
            </a:schemeClr>
          </a:solidFill>
          <a:ln w="6350" algn="ctr">
            <a:solidFill>
              <a:srgbClr val="000000"/>
            </a:solidFill>
            <a:miter lim="800000"/>
            <a:headEnd/>
            <a:tailEnd/>
          </a:ln>
          <a:effectLst>
            <a:outerShdw blurRad="50800" dist="38100" dir="2700000" algn="tl" rotWithShape="0">
              <a:prstClr val="black">
                <a:alpha val="40000"/>
              </a:prstClr>
            </a:outerShdw>
          </a:effectLst>
        </p:spPr>
        <p:txBody>
          <a:bodyPr lIns="67448" tIns="53958" rIns="67448" bIns="53958" rtlCol="0" anchor="ctr"/>
          <a:lstStyle/>
          <a:p>
            <a:pPr algn="ctr" defTabSz="685263" fontAlgn="base">
              <a:spcBef>
                <a:spcPct val="50000"/>
              </a:spcBef>
              <a:spcAft>
                <a:spcPct val="0"/>
              </a:spcAft>
              <a:buClr>
                <a:srgbClr val="F0AB00"/>
              </a:buClr>
              <a:buSzPct val="80000"/>
              <a:defRPr/>
            </a:pPr>
            <a:r>
              <a:rPr lang="en-US" sz="1000" b="1" kern="0" dirty="0" smtClean="0">
                <a:latin typeface="Arial"/>
                <a:ea typeface="Arial Unicode MS" pitchFamily="34" charset="-128"/>
                <a:cs typeface="Arial Unicode MS" pitchFamily="34" charset="-128"/>
              </a:rPr>
              <a:t>CDS/SQL</a:t>
            </a:r>
            <a:endParaRPr lang="en-US" sz="1000" b="1" kern="0" dirty="0">
              <a:latin typeface="Arial"/>
              <a:ea typeface="Arial Unicode MS" pitchFamily="34" charset="-128"/>
              <a:cs typeface="Arial Unicode MS" pitchFamily="34" charset="-128"/>
            </a:endParaRPr>
          </a:p>
        </p:txBody>
      </p:sp>
      <p:sp>
        <p:nvSpPr>
          <p:cNvPr id="127" name="Rectangle 126"/>
          <p:cNvSpPr/>
          <p:nvPr/>
        </p:nvSpPr>
        <p:spPr bwMode="gray">
          <a:xfrm>
            <a:off x="6366472" y="3316596"/>
            <a:ext cx="999662" cy="457697"/>
          </a:xfrm>
          <a:prstGeom prst="rect">
            <a:avLst/>
          </a:prstGeom>
          <a:solidFill>
            <a:srgbClr val="0070C0"/>
          </a:solidFill>
          <a:ln w="6350" algn="ctr">
            <a:solidFill>
              <a:srgbClr val="000000"/>
            </a:solidFill>
            <a:miter lim="800000"/>
            <a:headEnd/>
            <a:tailEnd/>
          </a:ln>
          <a:effectLst>
            <a:outerShdw blurRad="50800" dist="38100" dir="2700000" algn="tl" rotWithShape="0">
              <a:prstClr val="black">
                <a:alpha val="40000"/>
              </a:prstClr>
            </a:outerShdw>
          </a:effectLst>
        </p:spPr>
        <p:txBody>
          <a:bodyPr lIns="67448" tIns="53958" rIns="67448" bIns="53958" rtlCol="0" anchor="ctr"/>
          <a:lstStyle/>
          <a:p>
            <a:pPr algn="ctr" defTabSz="685263" fontAlgn="base">
              <a:spcAft>
                <a:spcPct val="0"/>
              </a:spcAft>
              <a:buClr>
                <a:srgbClr val="F0AB00"/>
              </a:buClr>
              <a:buSzPct val="80000"/>
              <a:defRPr/>
            </a:pPr>
            <a:r>
              <a:rPr lang="en-US" sz="1000" b="1" kern="0" dirty="0" smtClean="0">
                <a:solidFill>
                  <a:schemeClr val="bg1"/>
                </a:solidFill>
                <a:effectLst>
                  <a:outerShdw blurRad="38100" dist="38100" dir="2700000" algn="tl">
                    <a:srgbClr val="000000">
                      <a:alpha val="43137"/>
                    </a:srgbClr>
                  </a:outerShdw>
                </a:effectLst>
                <a:latin typeface="Arial"/>
                <a:ea typeface="Arial Unicode MS" pitchFamily="34" charset="-128"/>
                <a:cs typeface="Arial Unicode MS" pitchFamily="34" charset="-128"/>
              </a:rPr>
              <a:t>Lockless Metadata</a:t>
            </a:r>
            <a:endParaRPr lang="en-US" sz="1000" b="1" kern="0" dirty="0">
              <a:solidFill>
                <a:schemeClr val="bg1"/>
              </a:solidFill>
              <a:effectLst>
                <a:outerShdw blurRad="38100" dist="38100" dir="2700000" algn="tl">
                  <a:srgbClr val="000000">
                    <a:alpha val="43137"/>
                  </a:srgbClr>
                </a:outerShdw>
              </a:effectLst>
              <a:latin typeface="Arial"/>
              <a:ea typeface="Arial Unicode MS" pitchFamily="34" charset="-128"/>
              <a:cs typeface="Arial Unicode MS" pitchFamily="34" charset="-128"/>
            </a:endParaRPr>
          </a:p>
        </p:txBody>
      </p:sp>
      <p:sp>
        <p:nvSpPr>
          <p:cNvPr id="128" name="Rectangle 127"/>
          <p:cNvSpPr/>
          <p:nvPr/>
        </p:nvSpPr>
        <p:spPr bwMode="gray">
          <a:xfrm>
            <a:off x="6366472" y="3774291"/>
            <a:ext cx="999662" cy="457697"/>
          </a:xfrm>
          <a:prstGeom prst="rect">
            <a:avLst/>
          </a:prstGeom>
          <a:solidFill>
            <a:srgbClr val="0070C0"/>
          </a:solidFill>
          <a:ln w="6350" algn="ctr">
            <a:solidFill>
              <a:srgbClr val="000000"/>
            </a:solidFill>
            <a:miter lim="800000"/>
            <a:headEnd/>
            <a:tailEnd/>
          </a:ln>
          <a:effectLst>
            <a:outerShdw blurRad="50800" dist="38100" dir="2700000" algn="tl" rotWithShape="0">
              <a:prstClr val="black">
                <a:alpha val="40000"/>
              </a:prstClr>
            </a:outerShdw>
          </a:effectLst>
        </p:spPr>
        <p:txBody>
          <a:bodyPr lIns="67448" tIns="53958" rIns="67448" bIns="53958" rtlCol="0" anchor="ctr"/>
          <a:lstStyle/>
          <a:p>
            <a:pPr algn="ctr" defTabSz="685263" fontAlgn="base">
              <a:spcAft>
                <a:spcPct val="0"/>
              </a:spcAft>
              <a:buClr>
                <a:srgbClr val="F0AB00"/>
              </a:buClr>
              <a:buSzPct val="80000"/>
              <a:defRPr/>
            </a:pPr>
            <a:r>
              <a:rPr lang="en-US" sz="1000" b="1" kern="0" dirty="0" smtClean="0">
                <a:solidFill>
                  <a:srgbClr val="FFFFFF"/>
                </a:solidFill>
                <a:effectLst>
                  <a:outerShdw blurRad="38100" dist="38100" dir="2700000" algn="tl">
                    <a:srgbClr val="000000">
                      <a:alpha val="43137"/>
                    </a:srgbClr>
                  </a:outerShdw>
                </a:effectLst>
                <a:latin typeface="Arial"/>
                <a:ea typeface="Arial Unicode MS" pitchFamily="34" charset="-128"/>
                <a:cs typeface="Arial Unicode MS" pitchFamily="34" charset="-128"/>
              </a:rPr>
              <a:t>Lock Optimizations</a:t>
            </a:r>
            <a:endParaRPr lang="en-US" sz="1000" b="1" kern="0" dirty="0">
              <a:solidFill>
                <a:srgbClr val="FFFFFF"/>
              </a:solidFill>
              <a:effectLst>
                <a:outerShdw blurRad="38100" dist="38100" dir="2700000" algn="tl">
                  <a:srgbClr val="000000">
                    <a:alpha val="43137"/>
                  </a:srgbClr>
                </a:outerShdw>
              </a:effectLst>
              <a:latin typeface="Arial"/>
              <a:ea typeface="Arial Unicode MS" pitchFamily="34" charset="-128"/>
              <a:cs typeface="Arial Unicode MS" pitchFamily="34" charset="-128"/>
            </a:endParaRPr>
          </a:p>
        </p:txBody>
      </p:sp>
      <p:sp>
        <p:nvSpPr>
          <p:cNvPr id="130" name="Rectangle 129"/>
          <p:cNvSpPr/>
          <p:nvPr/>
        </p:nvSpPr>
        <p:spPr bwMode="gray">
          <a:xfrm>
            <a:off x="7766361" y="4316784"/>
            <a:ext cx="2579382" cy="241432"/>
          </a:xfrm>
          <a:prstGeom prst="rect">
            <a:avLst/>
          </a:prstGeom>
          <a:solidFill>
            <a:srgbClr val="0070C0"/>
          </a:solidFill>
          <a:ln w="6350" algn="ctr">
            <a:solidFill>
              <a:srgbClr val="000000"/>
            </a:solidFill>
            <a:miter lim="800000"/>
            <a:headEnd/>
            <a:tailEnd/>
          </a:ln>
          <a:effectLst>
            <a:outerShdw blurRad="50800" dist="38100" dir="2700000" algn="tl" rotWithShape="0">
              <a:prstClr val="black">
                <a:alpha val="40000"/>
              </a:prstClr>
            </a:outerShdw>
          </a:effectLst>
        </p:spPr>
        <p:txBody>
          <a:bodyPr lIns="67448" tIns="53958" rIns="67448" bIns="53958" rtlCol="0" anchor="ctr"/>
          <a:lstStyle/>
          <a:p>
            <a:pPr algn="ctr" defTabSz="685263" fontAlgn="base">
              <a:spcAft>
                <a:spcPct val="0"/>
              </a:spcAft>
              <a:buClr>
                <a:srgbClr val="F0AB00"/>
              </a:buClr>
              <a:buSzPct val="80000"/>
              <a:defRPr/>
            </a:pPr>
            <a:r>
              <a:rPr lang="en-US" sz="1000" b="1" kern="0" dirty="0" smtClean="0">
                <a:solidFill>
                  <a:srgbClr val="FFFFFF"/>
                </a:solidFill>
                <a:effectLst>
                  <a:outerShdw blurRad="38100" dist="38100" dir="2700000" algn="tl">
                    <a:srgbClr val="000000">
                      <a:alpha val="43137"/>
                    </a:srgbClr>
                  </a:outerShdw>
                </a:effectLst>
                <a:latin typeface="Arial"/>
                <a:ea typeface="Arial Unicode MS" pitchFamily="34" charset="-128"/>
                <a:cs typeface="Arial Unicode MS" pitchFamily="34" charset="-128"/>
              </a:rPr>
              <a:t>Data Encryption &amp; Compression</a:t>
            </a:r>
            <a:endParaRPr lang="en-US" sz="1000" b="1" kern="0" dirty="0">
              <a:solidFill>
                <a:srgbClr val="FFFFFF"/>
              </a:solidFill>
              <a:effectLst>
                <a:outerShdw blurRad="38100" dist="38100" dir="2700000" algn="tl">
                  <a:srgbClr val="000000">
                    <a:alpha val="43137"/>
                  </a:srgbClr>
                </a:outerShdw>
              </a:effectLst>
              <a:latin typeface="Arial"/>
              <a:ea typeface="Arial Unicode MS" pitchFamily="34" charset="-128"/>
              <a:cs typeface="Arial Unicode MS" pitchFamily="34" charset="-128"/>
            </a:endParaRPr>
          </a:p>
        </p:txBody>
      </p:sp>
      <p:sp>
        <p:nvSpPr>
          <p:cNvPr id="137" name="Up-Down Arrow 136"/>
          <p:cNvSpPr/>
          <p:nvPr/>
        </p:nvSpPr>
        <p:spPr bwMode="gray">
          <a:xfrm>
            <a:off x="10557666" y="2481026"/>
            <a:ext cx="238588" cy="333894"/>
          </a:xfrm>
          <a:prstGeom prst="upDownArrow">
            <a:avLst/>
          </a:prstGeom>
          <a:solidFill>
            <a:srgbClr val="0070C0"/>
          </a:solidFill>
          <a:ln>
            <a:solidFill>
              <a:schemeClr val="accent3">
                <a:lumMod val="75000"/>
              </a:schemeClr>
            </a:solidFill>
          </a:ln>
          <a:effectLst>
            <a:outerShdw blurRad="50800" dist="38100" dir="2700000" algn="tl" rotWithShape="0">
              <a:prstClr val="black">
                <a:alpha val="40000"/>
              </a:prstClr>
            </a:outerShdw>
          </a:effectLst>
        </p:spPr>
        <p:txBody>
          <a:bodyPr wrap="square" rtlCol="0" anchor="ctr" anchorCtr="1">
            <a:noAutofit/>
          </a:bodyPr>
          <a:lstStyle/>
          <a:p>
            <a:pPr algn="ctr"/>
            <a:endParaRPr lang="en-US" sz="1200" dirty="0" smtClean="0">
              <a:solidFill>
                <a:schemeClr val="bg1"/>
              </a:solidFill>
              <a:cs typeface="Arial"/>
            </a:endParaRPr>
          </a:p>
        </p:txBody>
      </p:sp>
      <p:sp>
        <p:nvSpPr>
          <p:cNvPr id="138" name="Up-Down Arrow 137"/>
          <p:cNvSpPr/>
          <p:nvPr/>
        </p:nvSpPr>
        <p:spPr bwMode="gray">
          <a:xfrm>
            <a:off x="7122811" y="2490712"/>
            <a:ext cx="238588" cy="333894"/>
          </a:xfrm>
          <a:prstGeom prst="upDownArrow">
            <a:avLst/>
          </a:prstGeom>
          <a:solidFill>
            <a:srgbClr val="0070C0"/>
          </a:solidFill>
          <a:ln>
            <a:solidFill>
              <a:schemeClr val="accent3">
                <a:lumMod val="75000"/>
              </a:schemeClr>
            </a:solidFill>
          </a:ln>
          <a:effectLst>
            <a:outerShdw blurRad="50800" dist="38100" dir="2700000" algn="tl" rotWithShape="0">
              <a:prstClr val="black">
                <a:alpha val="40000"/>
              </a:prstClr>
            </a:outerShdw>
          </a:effectLst>
        </p:spPr>
        <p:txBody>
          <a:bodyPr wrap="square" rtlCol="0" anchor="ctr" anchorCtr="1">
            <a:noAutofit/>
          </a:bodyPr>
          <a:lstStyle/>
          <a:p>
            <a:pPr algn="ctr"/>
            <a:endParaRPr lang="en-US" sz="1200" dirty="0" smtClean="0">
              <a:solidFill>
                <a:schemeClr val="bg1"/>
              </a:solidFill>
              <a:cs typeface="Arial"/>
            </a:endParaRPr>
          </a:p>
        </p:txBody>
      </p:sp>
      <p:sp>
        <p:nvSpPr>
          <p:cNvPr id="139" name="Up-Down Arrow 138"/>
          <p:cNvSpPr/>
          <p:nvPr/>
        </p:nvSpPr>
        <p:spPr bwMode="gray">
          <a:xfrm>
            <a:off x="9920253" y="4515128"/>
            <a:ext cx="238588" cy="333894"/>
          </a:xfrm>
          <a:prstGeom prst="upDownArrow">
            <a:avLst/>
          </a:prstGeom>
          <a:solidFill>
            <a:srgbClr val="0070C0"/>
          </a:solidFill>
          <a:ln>
            <a:solidFill>
              <a:schemeClr val="accent3">
                <a:lumMod val="75000"/>
              </a:schemeClr>
            </a:solidFill>
          </a:ln>
          <a:effectLst>
            <a:outerShdw blurRad="50800" dist="38100" dir="2700000" algn="tl" rotWithShape="0">
              <a:prstClr val="black">
                <a:alpha val="40000"/>
              </a:prstClr>
            </a:outerShdw>
          </a:effectLst>
        </p:spPr>
        <p:txBody>
          <a:bodyPr wrap="square" rtlCol="0" anchor="ctr" anchorCtr="1">
            <a:noAutofit/>
          </a:bodyPr>
          <a:lstStyle/>
          <a:p>
            <a:pPr algn="ctr"/>
            <a:endParaRPr lang="en-US" sz="1200" dirty="0" smtClean="0">
              <a:solidFill>
                <a:schemeClr val="bg1"/>
              </a:solidFill>
              <a:cs typeface="Arial"/>
            </a:endParaRPr>
          </a:p>
        </p:txBody>
      </p:sp>
      <p:sp>
        <p:nvSpPr>
          <p:cNvPr id="141" name="Up-Down Arrow 140"/>
          <p:cNvSpPr/>
          <p:nvPr/>
        </p:nvSpPr>
        <p:spPr bwMode="gray">
          <a:xfrm>
            <a:off x="8279440" y="4515128"/>
            <a:ext cx="238588" cy="333894"/>
          </a:xfrm>
          <a:prstGeom prst="upDownArrow">
            <a:avLst/>
          </a:prstGeom>
          <a:solidFill>
            <a:srgbClr val="0070C0"/>
          </a:solidFill>
          <a:ln>
            <a:solidFill>
              <a:schemeClr val="accent3">
                <a:lumMod val="75000"/>
              </a:schemeClr>
            </a:solidFill>
          </a:ln>
          <a:effectLst>
            <a:outerShdw blurRad="50800" dist="38100" dir="2700000" algn="tl" rotWithShape="0">
              <a:prstClr val="black">
                <a:alpha val="40000"/>
              </a:prstClr>
            </a:outerShdw>
          </a:effectLst>
        </p:spPr>
        <p:txBody>
          <a:bodyPr wrap="square" rtlCol="0" anchor="ctr" anchorCtr="1">
            <a:noAutofit/>
          </a:bodyPr>
          <a:lstStyle/>
          <a:p>
            <a:pPr algn="ctr"/>
            <a:endParaRPr lang="en-US" sz="1200" dirty="0" smtClean="0">
              <a:solidFill>
                <a:schemeClr val="bg1"/>
              </a:solidFill>
              <a:cs typeface="Arial"/>
            </a:endParaRPr>
          </a:p>
        </p:txBody>
      </p:sp>
      <p:sp>
        <p:nvSpPr>
          <p:cNvPr id="142" name="Up-Down Arrow 141"/>
          <p:cNvSpPr/>
          <p:nvPr/>
        </p:nvSpPr>
        <p:spPr bwMode="gray">
          <a:xfrm>
            <a:off x="7269665" y="5044072"/>
            <a:ext cx="238588" cy="370150"/>
          </a:xfrm>
          <a:prstGeom prst="upDownArrow">
            <a:avLst>
              <a:gd name="adj1" fmla="val 50001"/>
              <a:gd name="adj2" fmla="val 50000"/>
            </a:avLst>
          </a:prstGeom>
          <a:solidFill>
            <a:srgbClr val="0070C0"/>
          </a:solidFill>
          <a:ln>
            <a:solidFill>
              <a:schemeClr val="accent3">
                <a:lumMod val="75000"/>
              </a:schemeClr>
            </a:solidFill>
          </a:ln>
          <a:effectLst>
            <a:outerShdw blurRad="50800" dist="38100" dir="2700000" algn="tl" rotWithShape="0">
              <a:prstClr val="black">
                <a:alpha val="40000"/>
              </a:prstClr>
            </a:outerShdw>
          </a:effectLst>
        </p:spPr>
        <p:txBody>
          <a:bodyPr wrap="square" rtlCol="0" anchor="ctr" anchorCtr="1">
            <a:noAutofit/>
          </a:bodyPr>
          <a:lstStyle/>
          <a:p>
            <a:pPr algn="ctr"/>
            <a:endParaRPr lang="en-US" sz="1200" dirty="0" smtClean="0">
              <a:solidFill>
                <a:schemeClr val="bg1"/>
              </a:solidFill>
              <a:cs typeface="Arial"/>
            </a:endParaRPr>
          </a:p>
        </p:txBody>
      </p:sp>
      <p:sp>
        <p:nvSpPr>
          <p:cNvPr id="143" name="Up-Down Arrow 142"/>
          <p:cNvSpPr/>
          <p:nvPr/>
        </p:nvSpPr>
        <p:spPr bwMode="gray">
          <a:xfrm>
            <a:off x="7812293" y="5044072"/>
            <a:ext cx="238588" cy="370150"/>
          </a:xfrm>
          <a:prstGeom prst="upDownArrow">
            <a:avLst>
              <a:gd name="adj1" fmla="val 50001"/>
              <a:gd name="adj2" fmla="val 50000"/>
            </a:avLst>
          </a:prstGeom>
          <a:solidFill>
            <a:srgbClr val="0070C0"/>
          </a:solidFill>
          <a:ln>
            <a:solidFill>
              <a:schemeClr val="accent3">
                <a:lumMod val="75000"/>
              </a:schemeClr>
            </a:solidFill>
          </a:ln>
          <a:effectLst>
            <a:outerShdw blurRad="50800" dist="38100" dir="2700000" algn="tl" rotWithShape="0">
              <a:prstClr val="black">
                <a:alpha val="40000"/>
              </a:prstClr>
            </a:outerShdw>
          </a:effectLst>
        </p:spPr>
        <p:txBody>
          <a:bodyPr wrap="square" rtlCol="0" anchor="ctr" anchorCtr="1">
            <a:noAutofit/>
          </a:bodyPr>
          <a:lstStyle/>
          <a:p>
            <a:pPr algn="ctr"/>
            <a:endParaRPr lang="en-US" sz="1200" dirty="0" smtClean="0">
              <a:solidFill>
                <a:schemeClr val="bg1"/>
              </a:solidFill>
              <a:cs typeface="Arial"/>
            </a:endParaRPr>
          </a:p>
        </p:txBody>
      </p:sp>
      <p:sp>
        <p:nvSpPr>
          <p:cNvPr id="144" name="Up-Down Arrow 143"/>
          <p:cNvSpPr/>
          <p:nvPr/>
        </p:nvSpPr>
        <p:spPr bwMode="gray">
          <a:xfrm>
            <a:off x="8493337" y="5051819"/>
            <a:ext cx="238588" cy="370150"/>
          </a:xfrm>
          <a:prstGeom prst="upDownArrow">
            <a:avLst>
              <a:gd name="adj1" fmla="val 50001"/>
              <a:gd name="adj2" fmla="val 50000"/>
            </a:avLst>
          </a:prstGeom>
          <a:solidFill>
            <a:srgbClr val="0070C0"/>
          </a:solidFill>
          <a:ln>
            <a:solidFill>
              <a:schemeClr val="accent3">
                <a:lumMod val="75000"/>
              </a:schemeClr>
            </a:solidFill>
          </a:ln>
          <a:effectLst>
            <a:outerShdw blurRad="50800" dist="38100" dir="2700000" algn="tl" rotWithShape="0">
              <a:prstClr val="black">
                <a:alpha val="40000"/>
              </a:prstClr>
            </a:outerShdw>
          </a:effectLst>
        </p:spPr>
        <p:txBody>
          <a:bodyPr wrap="square" rtlCol="0" anchor="ctr" anchorCtr="1">
            <a:noAutofit/>
          </a:bodyPr>
          <a:lstStyle/>
          <a:p>
            <a:pPr algn="ctr"/>
            <a:endParaRPr lang="en-US" sz="1200" dirty="0" smtClean="0">
              <a:solidFill>
                <a:schemeClr val="bg1"/>
              </a:solidFill>
              <a:cs typeface="Arial"/>
            </a:endParaRPr>
          </a:p>
        </p:txBody>
      </p:sp>
      <p:sp>
        <p:nvSpPr>
          <p:cNvPr id="145" name="Up-Down Arrow 144"/>
          <p:cNvSpPr/>
          <p:nvPr/>
        </p:nvSpPr>
        <p:spPr bwMode="gray">
          <a:xfrm>
            <a:off x="9083491" y="5059838"/>
            <a:ext cx="238588" cy="370150"/>
          </a:xfrm>
          <a:prstGeom prst="upDownArrow">
            <a:avLst>
              <a:gd name="adj1" fmla="val 50001"/>
              <a:gd name="adj2" fmla="val 50000"/>
            </a:avLst>
          </a:prstGeom>
          <a:solidFill>
            <a:srgbClr val="0070C0"/>
          </a:solidFill>
          <a:ln>
            <a:solidFill>
              <a:schemeClr val="accent3">
                <a:lumMod val="75000"/>
              </a:schemeClr>
            </a:solidFill>
          </a:ln>
          <a:effectLst>
            <a:outerShdw blurRad="50800" dist="38100" dir="2700000" algn="tl" rotWithShape="0">
              <a:prstClr val="black">
                <a:alpha val="40000"/>
              </a:prstClr>
            </a:outerShdw>
          </a:effectLst>
        </p:spPr>
        <p:txBody>
          <a:bodyPr wrap="square" rtlCol="0" anchor="ctr" anchorCtr="1">
            <a:noAutofit/>
          </a:bodyPr>
          <a:lstStyle/>
          <a:p>
            <a:pPr algn="ctr"/>
            <a:endParaRPr lang="en-US" sz="1200" dirty="0" smtClean="0">
              <a:solidFill>
                <a:schemeClr val="bg1"/>
              </a:solidFill>
              <a:cs typeface="Arial"/>
            </a:endParaRPr>
          </a:p>
        </p:txBody>
      </p:sp>
      <p:sp>
        <p:nvSpPr>
          <p:cNvPr id="146" name="Up-Down Arrow 145"/>
          <p:cNvSpPr/>
          <p:nvPr/>
        </p:nvSpPr>
        <p:spPr bwMode="gray">
          <a:xfrm>
            <a:off x="9986509" y="5061931"/>
            <a:ext cx="238588" cy="370150"/>
          </a:xfrm>
          <a:prstGeom prst="upDownArrow">
            <a:avLst>
              <a:gd name="adj1" fmla="val 50001"/>
              <a:gd name="adj2" fmla="val 50000"/>
            </a:avLst>
          </a:prstGeom>
          <a:solidFill>
            <a:srgbClr val="0070C0"/>
          </a:solidFill>
          <a:ln>
            <a:solidFill>
              <a:schemeClr val="accent3">
                <a:lumMod val="75000"/>
              </a:schemeClr>
            </a:solidFill>
          </a:ln>
          <a:effectLst>
            <a:outerShdw blurRad="50800" dist="38100" dir="2700000" algn="tl" rotWithShape="0">
              <a:prstClr val="black">
                <a:alpha val="40000"/>
              </a:prstClr>
            </a:outerShdw>
          </a:effectLst>
        </p:spPr>
        <p:txBody>
          <a:bodyPr wrap="square" rtlCol="0" anchor="ctr" anchorCtr="1">
            <a:noAutofit/>
          </a:bodyPr>
          <a:lstStyle/>
          <a:p>
            <a:pPr algn="ctr"/>
            <a:endParaRPr lang="en-US" sz="1200" dirty="0" smtClean="0">
              <a:solidFill>
                <a:schemeClr val="bg1"/>
              </a:solidFill>
              <a:cs typeface="Arial"/>
            </a:endParaRPr>
          </a:p>
        </p:txBody>
      </p:sp>
      <p:sp>
        <p:nvSpPr>
          <p:cNvPr id="147" name="Up-Down Arrow 146"/>
          <p:cNvSpPr/>
          <p:nvPr/>
        </p:nvSpPr>
        <p:spPr bwMode="gray">
          <a:xfrm>
            <a:off x="5551572" y="4682075"/>
            <a:ext cx="366943" cy="696578"/>
          </a:xfrm>
          <a:prstGeom prst="upDownArrow">
            <a:avLst>
              <a:gd name="adj1" fmla="val 50001"/>
              <a:gd name="adj2" fmla="val 50000"/>
            </a:avLst>
          </a:prstGeom>
          <a:solidFill>
            <a:srgbClr val="0070C0"/>
          </a:solidFill>
          <a:ln>
            <a:solidFill>
              <a:schemeClr val="accent3">
                <a:lumMod val="75000"/>
              </a:schemeClr>
            </a:solidFill>
          </a:ln>
          <a:effectLst>
            <a:outerShdw blurRad="50800" dist="38100" dir="2700000" algn="tl" rotWithShape="0">
              <a:prstClr val="black">
                <a:alpha val="40000"/>
              </a:prstClr>
            </a:outerShdw>
          </a:effectLst>
        </p:spPr>
        <p:txBody>
          <a:bodyPr wrap="square" rtlCol="0" anchor="ctr" anchorCtr="1">
            <a:noAutofit/>
          </a:bodyPr>
          <a:lstStyle/>
          <a:p>
            <a:pPr algn="ctr"/>
            <a:endParaRPr lang="en-US" sz="1200" dirty="0" smtClean="0">
              <a:solidFill>
                <a:schemeClr val="bg1"/>
              </a:solidFill>
              <a:cs typeface="Arial"/>
            </a:endParaRPr>
          </a:p>
        </p:txBody>
      </p:sp>
      <p:sp>
        <p:nvSpPr>
          <p:cNvPr id="148" name="Up-Down Arrow 147"/>
          <p:cNvSpPr/>
          <p:nvPr/>
        </p:nvSpPr>
        <p:spPr bwMode="gray">
          <a:xfrm>
            <a:off x="5561090" y="3575179"/>
            <a:ext cx="320480" cy="438916"/>
          </a:xfrm>
          <a:prstGeom prst="upDownArrow">
            <a:avLst>
              <a:gd name="adj1" fmla="val 50001"/>
              <a:gd name="adj2" fmla="val 50000"/>
            </a:avLst>
          </a:prstGeom>
          <a:solidFill>
            <a:srgbClr val="0070C0"/>
          </a:solidFill>
          <a:ln>
            <a:solidFill>
              <a:schemeClr val="accent3">
                <a:lumMod val="75000"/>
              </a:schemeClr>
            </a:solidFill>
          </a:ln>
          <a:effectLst>
            <a:outerShdw blurRad="50800" dist="38100" dir="2700000" algn="tl" rotWithShape="0">
              <a:prstClr val="black">
                <a:alpha val="40000"/>
              </a:prstClr>
            </a:outerShdw>
          </a:effectLst>
        </p:spPr>
        <p:txBody>
          <a:bodyPr wrap="square" rtlCol="0" anchor="ctr" anchorCtr="1">
            <a:noAutofit/>
          </a:bodyPr>
          <a:lstStyle/>
          <a:p>
            <a:pPr algn="ctr"/>
            <a:endParaRPr lang="en-US" sz="1200" dirty="0" smtClean="0">
              <a:solidFill>
                <a:schemeClr val="bg1"/>
              </a:solidFill>
              <a:cs typeface="Arial"/>
            </a:endParaRPr>
          </a:p>
        </p:txBody>
      </p:sp>
      <p:sp>
        <p:nvSpPr>
          <p:cNvPr id="149" name="Up-Down Arrow 148"/>
          <p:cNvSpPr/>
          <p:nvPr/>
        </p:nvSpPr>
        <p:spPr bwMode="gray">
          <a:xfrm>
            <a:off x="5538783" y="2485401"/>
            <a:ext cx="333551" cy="721152"/>
          </a:xfrm>
          <a:prstGeom prst="upDownArrow">
            <a:avLst/>
          </a:prstGeom>
          <a:solidFill>
            <a:srgbClr val="0070C0"/>
          </a:solidFill>
          <a:ln>
            <a:solidFill>
              <a:schemeClr val="accent3">
                <a:lumMod val="75000"/>
              </a:schemeClr>
            </a:solidFill>
          </a:ln>
          <a:effectLst>
            <a:outerShdw blurRad="50800" dist="38100" dir="2700000" algn="tl" rotWithShape="0">
              <a:prstClr val="black">
                <a:alpha val="40000"/>
              </a:prstClr>
            </a:outerShdw>
          </a:effectLst>
        </p:spPr>
        <p:txBody>
          <a:bodyPr wrap="square" rtlCol="0" anchor="ctr" anchorCtr="1">
            <a:noAutofit/>
          </a:bodyPr>
          <a:lstStyle/>
          <a:p>
            <a:pPr algn="ctr"/>
            <a:endParaRPr lang="en-US" sz="1200" dirty="0" smtClean="0">
              <a:solidFill>
                <a:schemeClr val="bg1"/>
              </a:solidFill>
              <a:cs typeface="Arial"/>
            </a:endParaRPr>
          </a:p>
        </p:txBody>
      </p:sp>
      <p:sp>
        <p:nvSpPr>
          <p:cNvPr id="150" name="Up-Down Arrow 149"/>
          <p:cNvSpPr/>
          <p:nvPr/>
        </p:nvSpPr>
        <p:spPr bwMode="gray">
          <a:xfrm rot="16200000">
            <a:off x="6467822" y="5141917"/>
            <a:ext cx="320480" cy="989498"/>
          </a:xfrm>
          <a:prstGeom prst="upDownArrow">
            <a:avLst>
              <a:gd name="adj1" fmla="val 50001"/>
              <a:gd name="adj2" fmla="val 50000"/>
            </a:avLst>
          </a:prstGeom>
          <a:solidFill>
            <a:srgbClr val="0070C0"/>
          </a:solidFill>
          <a:ln>
            <a:solidFill>
              <a:schemeClr val="accent3">
                <a:lumMod val="75000"/>
              </a:schemeClr>
            </a:solidFill>
          </a:ln>
          <a:effectLst>
            <a:outerShdw blurRad="50800" dist="38100" dir="2700000" algn="tl" rotWithShape="0">
              <a:prstClr val="black">
                <a:alpha val="40000"/>
              </a:prstClr>
            </a:outerShdw>
          </a:effectLst>
        </p:spPr>
        <p:txBody>
          <a:bodyPr wrap="square" rtlCol="0" anchor="ctr" anchorCtr="1">
            <a:noAutofit/>
          </a:bodyPr>
          <a:lstStyle/>
          <a:p>
            <a:pPr algn="ctr"/>
            <a:endParaRPr lang="en-US" sz="1200" dirty="0" smtClean="0">
              <a:solidFill>
                <a:schemeClr val="bg1"/>
              </a:solidFill>
              <a:cs typeface="Arial"/>
            </a:endParaRPr>
          </a:p>
        </p:txBody>
      </p:sp>
      <p:sp>
        <p:nvSpPr>
          <p:cNvPr id="151" name="Rectangle 150"/>
          <p:cNvSpPr/>
          <p:nvPr/>
        </p:nvSpPr>
        <p:spPr bwMode="gray">
          <a:xfrm>
            <a:off x="9592913" y="3040542"/>
            <a:ext cx="627172" cy="1017480"/>
          </a:xfrm>
          <a:prstGeom prst="rect">
            <a:avLst/>
          </a:prstGeom>
          <a:solidFill>
            <a:srgbClr val="F0AB00"/>
          </a:solidFill>
          <a:ln w="6350" algn="ctr">
            <a:solidFill>
              <a:srgbClr val="000000"/>
            </a:solidFill>
            <a:prstDash val="dash"/>
            <a:miter lim="800000"/>
            <a:headEnd/>
            <a:tailEnd/>
          </a:ln>
          <a:effectLst>
            <a:outerShdw blurRad="50800" dist="38100" dir="2700000" algn="tl" rotWithShape="0">
              <a:prstClr val="black">
                <a:alpha val="40000"/>
              </a:prstClr>
            </a:outerShdw>
          </a:effectLst>
        </p:spPr>
        <p:txBody>
          <a:bodyPr lIns="67448" tIns="53958" rIns="67448" bIns="53958" rtlCol="0" anchor="t" anchorCtr="0"/>
          <a:lstStyle/>
          <a:p>
            <a:pPr algn="ctr" defTabSz="685263" fontAlgn="base">
              <a:spcBef>
                <a:spcPct val="50000"/>
              </a:spcBef>
              <a:spcAft>
                <a:spcPct val="0"/>
              </a:spcAft>
              <a:buClr>
                <a:srgbClr val="F0AB00"/>
              </a:buClr>
              <a:buSzPct val="80000"/>
              <a:defRPr/>
            </a:pPr>
            <a:r>
              <a:rPr lang="en-US" sz="1000" b="1" kern="0" dirty="0" smtClean="0">
                <a:solidFill>
                  <a:prstClr val="black"/>
                </a:solidFill>
                <a:latin typeface="Arial"/>
                <a:ea typeface="Arial Unicode MS" pitchFamily="34" charset="-128"/>
                <a:cs typeface="Arial Unicode MS" pitchFamily="34" charset="-128"/>
              </a:rPr>
              <a:t>Flash Memory</a:t>
            </a:r>
            <a:endParaRPr lang="en-US" sz="1000" b="1" kern="0" dirty="0">
              <a:solidFill>
                <a:prstClr val="black"/>
              </a:solidFill>
              <a:latin typeface="Arial"/>
              <a:ea typeface="Arial Unicode MS" pitchFamily="34" charset="-128"/>
              <a:cs typeface="Arial Unicode MS" pitchFamily="34" charset="-128"/>
            </a:endParaRPr>
          </a:p>
        </p:txBody>
      </p:sp>
      <p:sp>
        <p:nvSpPr>
          <p:cNvPr id="59" name="Rectangle 58"/>
          <p:cNvSpPr/>
          <p:nvPr/>
        </p:nvSpPr>
        <p:spPr bwMode="gray">
          <a:xfrm>
            <a:off x="7510590" y="3671401"/>
            <a:ext cx="2709495" cy="383656"/>
          </a:xfrm>
          <a:prstGeom prst="rect">
            <a:avLst/>
          </a:prstGeom>
          <a:solidFill>
            <a:srgbClr val="0070C0"/>
          </a:solidFill>
          <a:ln w="6350" algn="ctr">
            <a:solidFill>
              <a:srgbClr val="000000"/>
            </a:solidFill>
            <a:miter lim="800000"/>
            <a:headEnd/>
            <a:tailEnd/>
          </a:ln>
          <a:effectLst>
            <a:outerShdw blurRad="50800" dist="38100" dir="2700000" algn="tl" rotWithShape="0">
              <a:prstClr val="black">
                <a:alpha val="40000"/>
              </a:prstClr>
            </a:outerShdw>
          </a:effectLst>
        </p:spPr>
        <p:txBody>
          <a:bodyPr lIns="67448" tIns="53958" rIns="67448" bIns="53958" rtlCol="0" anchor="ctr"/>
          <a:lstStyle/>
          <a:p>
            <a:pPr algn="ctr" defTabSz="685263" fontAlgn="base">
              <a:spcBef>
                <a:spcPct val="50000"/>
              </a:spcBef>
              <a:spcAft>
                <a:spcPct val="0"/>
              </a:spcAft>
              <a:buClr>
                <a:srgbClr val="F0AB00"/>
              </a:buClr>
              <a:buSzPct val="80000"/>
              <a:defRPr/>
            </a:pPr>
            <a:r>
              <a:rPr lang="en-US" sz="1000" b="1" kern="0" dirty="0">
                <a:solidFill>
                  <a:srgbClr val="FFFFFF"/>
                </a:solidFill>
                <a:effectLst>
                  <a:outerShdw blurRad="38100" dist="38100" dir="2700000" algn="tl">
                    <a:srgbClr val="000000">
                      <a:alpha val="43137"/>
                    </a:srgbClr>
                  </a:outerShdw>
                </a:effectLst>
                <a:latin typeface="Arial"/>
                <a:ea typeface="Arial Unicode MS" pitchFamily="34" charset="-128"/>
                <a:cs typeface="Arial Unicode MS" pitchFamily="34" charset="-128"/>
              </a:rPr>
              <a:t>Buffer Cache</a:t>
            </a:r>
          </a:p>
        </p:txBody>
      </p:sp>
      <p:sp>
        <p:nvSpPr>
          <p:cNvPr id="135" name="Up-Down Arrow 134"/>
          <p:cNvSpPr/>
          <p:nvPr/>
        </p:nvSpPr>
        <p:spPr bwMode="gray">
          <a:xfrm>
            <a:off x="8805416" y="4018571"/>
            <a:ext cx="238588" cy="333894"/>
          </a:xfrm>
          <a:prstGeom prst="upDownArrow">
            <a:avLst/>
          </a:prstGeom>
          <a:solidFill>
            <a:srgbClr val="0070C0"/>
          </a:solidFill>
          <a:ln>
            <a:solidFill>
              <a:schemeClr val="accent3">
                <a:lumMod val="75000"/>
              </a:schemeClr>
            </a:solidFill>
          </a:ln>
          <a:effectLst>
            <a:outerShdw blurRad="50800" dist="38100" dir="2700000" algn="tl" rotWithShape="0">
              <a:prstClr val="black">
                <a:alpha val="40000"/>
              </a:prstClr>
            </a:outerShdw>
          </a:effectLst>
        </p:spPr>
        <p:txBody>
          <a:bodyPr wrap="square" rtlCol="0" anchor="ctr" anchorCtr="1">
            <a:noAutofit/>
          </a:bodyPr>
          <a:lstStyle/>
          <a:p>
            <a:pPr algn="ctr"/>
            <a:endParaRPr lang="en-US" sz="1200" dirty="0" smtClean="0">
              <a:solidFill>
                <a:schemeClr val="bg1"/>
              </a:solidFill>
              <a:cs typeface="Arial"/>
            </a:endParaRPr>
          </a:p>
        </p:txBody>
      </p:sp>
      <p:sp>
        <p:nvSpPr>
          <p:cNvPr id="136" name="Up-Down Arrow 135"/>
          <p:cNvSpPr/>
          <p:nvPr/>
        </p:nvSpPr>
        <p:spPr bwMode="gray">
          <a:xfrm>
            <a:off x="9787205" y="4028834"/>
            <a:ext cx="238588" cy="333894"/>
          </a:xfrm>
          <a:prstGeom prst="upDownArrow">
            <a:avLst/>
          </a:prstGeom>
          <a:solidFill>
            <a:srgbClr val="0070C0"/>
          </a:solidFill>
          <a:ln>
            <a:solidFill>
              <a:schemeClr val="accent3">
                <a:lumMod val="75000"/>
              </a:schemeClr>
            </a:solidFill>
          </a:ln>
          <a:effectLst>
            <a:outerShdw blurRad="50800" dist="38100" dir="2700000" algn="tl" rotWithShape="0">
              <a:prstClr val="black">
                <a:alpha val="40000"/>
              </a:prstClr>
            </a:outerShdw>
          </a:effectLst>
        </p:spPr>
        <p:txBody>
          <a:bodyPr wrap="square" rtlCol="0" anchor="ctr" anchorCtr="1">
            <a:noAutofit/>
          </a:bodyPr>
          <a:lstStyle/>
          <a:p>
            <a:pPr algn="ctr"/>
            <a:endParaRPr lang="en-US" sz="1200" dirty="0" smtClean="0">
              <a:solidFill>
                <a:schemeClr val="bg1"/>
              </a:solidFill>
              <a:cs typeface="Arial"/>
            </a:endParaRPr>
          </a:p>
        </p:txBody>
      </p:sp>
      <p:sp>
        <p:nvSpPr>
          <p:cNvPr id="124" name="Down Arrow 123"/>
          <p:cNvSpPr/>
          <p:nvPr/>
        </p:nvSpPr>
        <p:spPr bwMode="gray">
          <a:xfrm>
            <a:off x="8820185" y="3389381"/>
            <a:ext cx="274320" cy="274320"/>
          </a:xfrm>
          <a:prstGeom prst="downArrow">
            <a:avLst/>
          </a:prstGeom>
          <a:solidFill>
            <a:srgbClr val="0070C0"/>
          </a:solidFill>
          <a:ln w="6350" algn="ctr">
            <a:solidFill>
              <a:schemeClr val="accent3">
                <a:lumMod val="75000"/>
              </a:schemeClr>
            </a:solidFill>
            <a:miter lim="800000"/>
            <a:headEnd/>
            <a:tailEnd/>
          </a:ln>
          <a:effectLst>
            <a:outerShdw blurRad="50800" dist="38100" dir="2700000" algn="tl" rotWithShape="0">
              <a:prstClr val="black">
                <a:alpha val="40000"/>
              </a:prstClr>
            </a:outerShdw>
          </a:effectLst>
        </p:spPr>
        <p:txBody>
          <a:bodyPr lIns="67437" tIns="53949" rIns="67437" bIns="53949" rtlCol="0" anchor="ctr"/>
          <a:lstStyle/>
          <a:p>
            <a:pPr algn="ctr" defTabSz="685147" fontAlgn="base">
              <a:spcBef>
                <a:spcPct val="50000"/>
              </a:spcBef>
              <a:spcAft>
                <a:spcPct val="0"/>
              </a:spcAft>
              <a:buClr>
                <a:srgbClr val="F0AB00"/>
              </a:buClr>
              <a:buSzPct val="80000"/>
              <a:defRPr/>
            </a:pPr>
            <a:endParaRPr lang="en-US" sz="900" kern="0" dirty="0">
              <a:solidFill>
                <a:srgbClr val="000000"/>
              </a:solidFill>
              <a:latin typeface="Arial"/>
              <a:ea typeface="Arial Unicode MS" pitchFamily="34" charset="-128"/>
              <a:cs typeface="Arial Unicode MS" pitchFamily="34" charset="-128"/>
            </a:endParaRPr>
          </a:p>
        </p:txBody>
      </p:sp>
      <p:sp>
        <p:nvSpPr>
          <p:cNvPr id="152" name="Rectangle 151"/>
          <p:cNvSpPr/>
          <p:nvPr/>
        </p:nvSpPr>
        <p:spPr bwMode="gray">
          <a:xfrm>
            <a:off x="6361736" y="4231988"/>
            <a:ext cx="1004397" cy="457697"/>
          </a:xfrm>
          <a:prstGeom prst="rect">
            <a:avLst/>
          </a:prstGeom>
          <a:solidFill>
            <a:srgbClr val="0070C0"/>
          </a:solidFill>
          <a:ln w="6350" algn="ctr">
            <a:solidFill>
              <a:srgbClr val="000000"/>
            </a:solidFill>
            <a:miter lim="800000"/>
            <a:headEnd/>
            <a:tailEnd/>
          </a:ln>
          <a:effectLst>
            <a:outerShdw blurRad="50800" dist="38100" dir="2700000" algn="tl" rotWithShape="0">
              <a:prstClr val="black">
                <a:alpha val="40000"/>
              </a:prstClr>
            </a:outerShdw>
          </a:effectLst>
        </p:spPr>
        <p:txBody>
          <a:bodyPr lIns="67448" tIns="53958" rIns="67448" bIns="53958" rtlCol="0" anchor="ctr"/>
          <a:lstStyle/>
          <a:p>
            <a:pPr algn="ctr" defTabSz="685263" fontAlgn="base">
              <a:spcAft>
                <a:spcPct val="0"/>
              </a:spcAft>
              <a:buClr>
                <a:srgbClr val="F0AB00"/>
              </a:buClr>
              <a:buSzPct val="80000"/>
              <a:defRPr/>
            </a:pPr>
            <a:r>
              <a:rPr lang="en-US" sz="1000" b="1" kern="0" dirty="0" err="1" smtClean="0">
                <a:solidFill>
                  <a:srgbClr val="FFFFFF"/>
                </a:solidFill>
                <a:effectLst>
                  <a:outerShdw blurRad="38100" dist="38100" dir="2700000" algn="tl">
                    <a:srgbClr val="000000">
                      <a:alpha val="43137"/>
                    </a:srgbClr>
                  </a:outerShdw>
                </a:effectLst>
                <a:ea typeface="Arial Unicode MS" pitchFamily="34" charset="-128"/>
                <a:cs typeface="Arial Unicode MS" pitchFamily="34" charset="-128"/>
              </a:rPr>
              <a:t>Txn</a:t>
            </a:r>
            <a:r>
              <a:rPr lang="en-US" sz="1000" b="1" kern="0" dirty="0" smtClean="0">
                <a:solidFill>
                  <a:srgbClr val="FFFFFF"/>
                </a:solidFill>
                <a:effectLst>
                  <a:outerShdw blurRad="38100" dist="38100" dir="2700000" algn="tl">
                    <a:srgbClr val="000000">
                      <a:alpha val="43137"/>
                    </a:srgbClr>
                  </a:outerShdw>
                </a:effectLst>
                <a:ea typeface="Arial Unicode MS" pitchFamily="34" charset="-128"/>
                <a:cs typeface="Arial Unicode MS" pitchFamily="34" charset="-128"/>
              </a:rPr>
              <a:t> Log Optimizations</a:t>
            </a:r>
            <a:endParaRPr lang="en-US" sz="1000" b="1" kern="0" dirty="0">
              <a:solidFill>
                <a:srgbClr val="FFFFFF"/>
              </a:solidFill>
              <a:effectLst>
                <a:outerShdw blurRad="38100" dist="38100" dir="2700000" algn="tl">
                  <a:srgbClr val="000000">
                    <a:alpha val="43137"/>
                  </a:srgbClr>
                </a:outerShdw>
              </a:effectLst>
              <a:latin typeface="Arial"/>
              <a:ea typeface="Arial Unicode MS" pitchFamily="34" charset="-128"/>
              <a:cs typeface="Arial Unicode MS" pitchFamily="34" charset="-128"/>
            </a:endParaRPr>
          </a:p>
        </p:txBody>
      </p:sp>
      <p:sp>
        <p:nvSpPr>
          <p:cNvPr id="153" name="Rectangle 152"/>
          <p:cNvSpPr/>
          <p:nvPr/>
        </p:nvSpPr>
        <p:spPr bwMode="gray">
          <a:xfrm>
            <a:off x="7482698" y="3052831"/>
            <a:ext cx="2044066" cy="319193"/>
          </a:xfrm>
          <a:prstGeom prst="rect">
            <a:avLst/>
          </a:prstGeom>
          <a:solidFill>
            <a:schemeClr val="accent1">
              <a:lumMod val="40000"/>
              <a:lumOff val="60000"/>
            </a:schemeClr>
          </a:solidFill>
          <a:ln w="6350" algn="ctr">
            <a:solidFill>
              <a:srgbClr val="000000"/>
            </a:solidFill>
            <a:miter lim="800000"/>
            <a:headEnd/>
            <a:tailEnd/>
          </a:ln>
          <a:effectLst>
            <a:outerShdw blurRad="50800" dist="38100" dir="2700000" algn="tl" rotWithShape="0">
              <a:prstClr val="black">
                <a:alpha val="40000"/>
              </a:prstClr>
            </a:outerShdw>
          </a:effectLst>
        </p:spPr>
        <p:txBody>
          <a:bodyPr lIns="67448" tIns="53958" rIns="67448" bIns="53958" rtlCol="0" anchor="ctr"/>
          <a:lstStyle/>
          <a:p>
            <a:pPr algn="ctr" defTabSz="685263" fontAlgn="base">
              <a:spcBef>
                <a:spcPct val="50000"/>
              </a:spcBef>
              <a:spcAft>
                <a:spcPct val="0"/>
              </a:spcAft>
              <a:buClr>
                <a:srgbClr val="F0AB00"/>
              </a:buClr>
              <a:buSzPct val="80000"/>
              <a:defRPr/>
            </a:pPr>
            <a:r>
              <a:rPr lang="en-US" sz="1000" b="1" kern="0" dirty="0">
                <a:solidFill>
                  <a:prstClr val="black"/>
                </a:solidFill>
                <a:latin typeface="Arial"/>
                <a:ea typeface="Arial Unicode MS" pitchFamily="34" charset="-128"/>
                <a:cs typeface="Arial Unicode MS" pitchFamily="34" charset="-128"/>
              </a:rPr>
              <a:t>In-memory Row </a:t>
            </a:r>
            <a:r>
              <a:rPr lang="en-US" sz="1000" b="1" kern="0" dirty="0" smtClean="0">
                <a:solidFill>
                  <a:prstClr val="black"/>
                </a:solidFill>
                <a:latin typeface="Arial"/>
                <a:ea typeface="Arial Unicode MS" pitchFamily="34" charset="-128"/>
                <a:cs typeface="Arial Unicode MS" pitchFamily="34" charset="-128"/>
              </a:rPr>
              <a:t>Store </a:t>
            </a:r>
            <a:r>
              <a:rPr lang="en-US" sz="1000" b="1" kern="0" dirty="0">
                <a:solidFill>
                  <a:prstClr val="black"/>
                </a:solidFill>
                <a:ea typeface="Arial Unicode MS" pitchFamily="34" charset="-128"/>
                <a:cs typeface="Arial Unicode MS" pitchFamily="34" charset="-128"/>
              </a:rPr>
              <a:t>(</a:t>
            </a:r>
            <a:r>
              <a:rPr lang="en-US" sz="1000" b="1" kern="0" dirty="0" smtClean="0">
                <a:solidFill>
                  <a:prstClr val="black"/>
                </a:solidFill>
                <a:latin typeface="Arial"/>
                <a:ea typeface="Arial Unicode MS" pitchFamily="34" charset="-128"/>
                <a:cs typeface="Arial Unicode MS" pitchFamily="34" charset="-128"/>
              </a:rPr>
              <a:t>MVCC)</a:t>
            </a:r>
            <a:endParaRPr lang="en-US" sz="1000" b="1" kern="0" dirty="0">
              <a:solidFill>
                <a:prstClr val="black"/>
              </a:solidFill>
              <a:latin typeface="Arial"/>
              <a:ea typeface="Arial Unicode MS" pitchFamily="34" charset="-128"/>
              <a:cs typeface="Arial Unicode MS" pitchFamily="34" charset="-128"/>
            </a:endParaRPr>
          </a:p>
        </p:txBody>
      </p:sp>
      <p:sp>
        <p:nvSpPr>
          <p:cNvPr id="44" name="Down Arrow 43"/>
          <p:cNvSpPr/>
          <p:nvPr/>
        </p:nvSpPr>
        <p:spPr bwMode="gray">
          <a:xfrm flipV="1">
            <a:off x="7931587" y="3360842"/>
            <a:ext cx="274320" cy="274320"/>
          </a:xfrm>
          <a:prstGeom prst="downArrow">
            <a:avLst/>
          </a:prstGeom>
          <a:solidFill>
            <a:srgbClr val="0070C0"/>
          </a:solidFill>
          <a:ln w="6350" algn="ctr">
            <a:solidFill>
              <a:schemeClr val="accent3">
                <a:lumMod val="75000"/>
              </a:schemeClr>
            </a:solidFill>
            <a:miter lim="800000"/>
            <a:headEnd/>
            <a:tailEnd/>
          </a:ln>
          <a:effectLst>
            <a:outerShdw blurRad="50800" dist="38100" dir="2700000" algn="tl" rotWithShape="0">
              <a:prstClr val="black">
                <a:alpha val="40000"/>
              </a:prstClr>
            </a:outerShdw>
          </a:effectLst>
        </p:spPr>
        <p:txBody>
          <a:bodyPr lIns="67437" tIns="53949" rIns="67437" bIns="53949" rtlCol="0" anchor="ctr"/>
          <a:lstStyle/>
          <a:p>
            <a:pPr algn="ctr" defTabSz="685147" fontAlgn="base">
              <a:spcBef>
                <a:spcPct val="50000"/>
              </a:spcBef>
              <a:spcAft>
                <a:spcPct val="0"/>
              </a:spcAft>
              <a:buClr>
                <a:srgbClr val="F0AB00"/>
              </a:buClr>
              <a:buSzPct val="80000"/>
              <a:defRPr/>
            </a:pPr>
            <a:endParaRPr lang="en-US" sz="900" kern="0" dirty="0">
              <a:solidFill>
                <a:srgbClr val="000000"/>
              </a:solidFill>
              <a:latin typeface="Arial"/>
              <a:ea typeface="Arial Unicode MS" pitchFamily="34" charset="-128"/>
              <a:cs typeface="Arial Unicode MS" pitchFamily="34" charset="-128"/>
            </a:endParaRPr>
          </a:p>
        </p:txBody>
      </p:sp>
      <p:sp>
        <p:nvSpPr>
          <p:cNvPr id="77" name="Rounded Rectangle 76"/>
          <p:cNvSpPr/>
          <p:nvPr/>
        </p:nvSpPr>
        <p:spPr>
          <a:xfrm>
            <a:off x="8757595" y="6199592"/>
            <a:ext cx="186022" cy="166187"/>
          </a:xfrm>
          <a:prstGeom prst="round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68527" tIns="34264" rIns="68527" bIns="34264" rtlCol="0" anchor="ctr"/>
          <a:lstStyle/>
          <a:p>
            <a:pPr algn="ctr" defTabSz="914414"/>
            <a:endParaRPr lang="en-US" sz="1799" dirty="0">
              <a:solidFill>
                <a:prstClr val="white"/>
              </a:solidFill>
            </a:endParaRPr>
          </a:p>
        </p:txBody>
      </p:sp>
      <p:sp>
        <p:nvSpPr>
          <p:cNvPr id="78" name="TextBox 77"/>
          <p:cNvSpPr txBox="1"/>
          <p:nvPr/>
        </p:nvSpPr>
        <p:spPr>
          <a:xfrm>
            <a:off x="9056052" y="6198047"/>
            <a:ext cx="1054077" cy="169277"/>
          </a:xfrm>
          <a:prstGeom prst="rect">
            <a:avLst/>
          </a:prstGeom>
          <a:noFill/>
        </p:spPr>
        <p:txBody>
          <a:bodyPr wrap="square" lIns="0" tIns="0" rIns="0" bIns="0" rtlCol="0">
            <a:spAutoFit/>
          </a:bodyPr>
          <a:lstStyle/>
          <a:p>
            <a:pPr defTabSz="815942" fontAlgn="base">
              <a:spcBef>
                <a:spcPct val="50000"/>
              </a:spcBef>
              <a:spcAft>
                <a:spcPct val="0"/>
              </a:spcAft>
              <a:buClr>
                <a:srgbClr val="F0AB00"/>
              </a:buClr>
              <a:buSzPct val="80000"/>
              <a:defRPr/>
            </a:pPr>
            <a:r>
              <a:rPr lang="en-US" sz="1100" b="1" kern="0" dirty="0" smtClean="0">
                <a:solidFill>
                  <a:srgbClr val="000000"/>
                </a:solidFill>
                <a:latin typeface="Arial"/>
                <a:ea typeface="Arial Unicode MS" pitchFamily="34" charset="-128"/>
                <a:cs typeface="Arial Unicode MS" pitchFamily="34" charset="-128"/>
              </a:rPr>
              <a:t>Upcoming sp03</a:t>
            </a:r>
            <a:endParaRPr lang="en-US" sz="1100" b="1" kern="0" dirty="0">
              <a:solidFill>
                <a:srgbClr val="000000"/>
              </a:solidFill>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1978239446"/>
      </p:ext>
    </p:extLst>
  </p:cSld>
  <p:clrMapOvr>
    <a:masterClrMapping/>
  </p:clrMapOvr>
  <p:transition spd="slow">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636" y="1286428"/>
            <a:ext cx="7197130" cy="5182800"/>
          </a:xfrm>
          <a:prstGeom prst="rect">
            <a:avLst/>
          </a:prstGeom>
        </p:spPr>
      </p:pic>
      <p:sp>
        <p:nvSpPr>
          <p:cNvPr id="2" name="Title 1"/>
          <p:cNvSpPr>
            <a:spLocks noGrp="1"/>
          </p:cNvSpPr>
          <p:nvPr>
            <p:ph type="title"/>
          </p:nvPr>
        </p:nvSpPr>
        <p:spPr/>
        <p:txBody>
          <a:bodyPr/>
          <a:lstStyle/>
          <a:p>
            <a:r>
              <a:rPr lang="en-US" smtClean="0"/>
              <a:t>Data Store Access Management (Heat Map) - Architecture</a:t>
            </a:r>
            <a:endParaRPr lang="en-US" dirty="0"/>
          </a:p>
        </p:txBody>
      </p:sp>
      <p:sp>
        <p:nvSpPr>
          <p:cNvPr id="3" name="Text Placeholder 2"/>
          <p:cNvSpPr>
            <a:spLocks noGrp="1"/>
          </p:cNvSpPr>
          <p:nvPr>
            <p:ph type="body" sz="quarter" idx="11"/>
          </p:nvPr>
        </p:nvSpPr>
        <p:spPr>
          <a:xfrm>
            <a:off x="432113" y="1456343"/>
            <a:ext cx="3395169" cy="4924833"/>
          </a:xfrm>
        </p:spPr>
        <p:txBody>
          <a:bodyPr/>
          <a:lstStyle/>
          <a:p>
            <a:r>
              <a:rPr lang="en-US" sz="1800" dirty="0" smtClean="0"/>
              <a:t>DSAM</a:t>
            </a:r>
          </a:p>
          <a:p>
            <a:pPr lvl="1"/>
            <a:r>
              <a:rPr lang="en-US" sz="1800" dirty="0" smtClean="0"/>
              <a:t>A new configuration in ASE to enable/disable DSAM.</a:t>
            </a:r>
          </a:p>
          <a:p>
            <a:pPr lvl="1"/>
            <a:r>
              <a:rPr lang="en-US" sz="1800" dirty="0" smtClean="0"/>
              <a:t>Server tracks metrics partition, segment and device levels.</a:t>
            </a:r>
          </a:p>
          <a:p>
            <a:pPr lvl="1"/>
            <a:r>
              <a:rPr lang="en-US" sz="1800" dirty="0" smtClean="0"/>
              <a:t>Policy DB stores tiers, policy definition and history.</a:t>
            </a:r>
          </a:p>
          <a:p>
            <a:pPr lvl="1"/>
            <a:r>
              <a:rPr lang="en-US" sz="1800" dirty="0" smtClean="0"/>
              <a:t>Policy Evaluation will be carried out as per defined schedule</a:t>
            </a:r>
          </a:p>
          <a:p>
            <a:r>
              <a:rPr lang="en-US" sz="1800" dirty="0" smtClean="0"/>
              <a:t>Not an option itself…</a:t>
            </a:r>
          </a:p>
          <a:p>
            <a:pPr lvl="1"/>
            <a:r>
              <a:rPr lang="en-US" sz="1800" dirty="0" smtClean="0"/>
              <a:t>To be bundled with compression, </a:t>
            </a:r>
            <a:r>
              <a:rPr lang="en-US" sz="1800" dirty="0" err="1" smtClean="0"/>
              <a:t>memscale</a:t>
            </a:r>
            <a:r>
              <a:rPr lang="en-US" sz="1800" dirty="0" smtClean="0"/>
              <a:t>, etc.</a:t>
            </a:r>
          </a:p>
          <a:p>
            <a:endParaRPr lang="en-US" sz="1800" dirty="0"/>
          </a:p>
        </p:txBody>
      </p:sp>
    </p:spTree>
    <p:extLst>
      <p:ext uri="{BB962C8B-B14F-4D97-AF65-F5344CB8AC3E}">
        <p14:creationId xmlns:p14="http://schemas.microsoft.com/office/powerpoint/2010/main" val="4219157056"/>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Partitions That Do Not Meet Policy Conditions</a:t>
            </a:r>
          </a:p>
        </p:txBody>
      </p:sp>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448691" y="1371917"/>
            <a:ext cx="11412842" cy="4073370"/>
          </a:xfrm>
        </p:spPr>
      </p:pic>
      <p:sp>
        <p:nvSpPr>
          <p:cNvPr id="4" name="Text Placeholder 3"/>
          <p:cNvSpPr>
            <a:spLocks noGrp="1"/>
          </p:cNvSpPr>
          <p:nvPr>
            <p:ph type="body" sz="quarter" idx="11"/>
          </p:nvPr>
        </p:nvSpPr>
        <p:spPr>
          <a:xfrm>
            <a:off x="483205" y="5548069"/>
            <a:ext cx="10918133" cy="1415061"/>
          </a:xfrm>
        </p:spPr>
        <p:txBody>
          <a:bodyPr/>
          <a:lstStyle/>
          <a:p>
            <a:pPr marL="554569" lvl="2" indent="-340243">
              <a:buFont typeface="Arial" panose="020B0604020202020204" pitchFamily="34" charset="0"/>
              <a:buChar char="•"/>
            </a:pPr>
            <a:r>
              <a:rPr lang="en-US" sz="1400" dirty="0"/>
              <a:t>Partition name, table, database, size, current and recommended compression, current and recommended device class, and whether the execution is scheduled. </a:t>
            </a:r>
          </a:p>
          <a:p>
            <a:pPr marL="554569" lvl="2" indent="-340243">
              <a:buFont typeface="Arial" panose="020B0604020202020204" pitchFamily="34" charset="0"/>
              <a:buChar char="•"/>
            </a:pPr>
            <a:r>
              <a:rPr lang="en-US" sz="1400" dirty="0"/>
              <a:t>To move a partition to a specified segment and compress it, checked the partition and click Manage.</a:t>
            </a:r>
          </a:p>
          <a:p>
            <a:pPr marL="768895" lvl="3" indent="-340243">
              <a:buFont typeface="Arial" panose="020B0604020202020204" pitchFamily="34" charset="0"/>
              <a:buChar char="•"/>
            </a:pPr>
            <a:r>
              <a:rPr lang="en-US" dirty="0"/>
              <a:t>alter table </a:t>
            </a:r>
            <a:r>
              <a:rPr lang="en-US" i="1" dirty="0" err="1"/>
              <a:t>table_name</a:t>
            </a:r>
            <a:r>
              <a:rPr lang="en-US" dirty="0"/>
              <a:t> move partition </a:t>
            </a:r>
            <a:r>
              <a:rPr lang="en-US" i="1" dirty="0" err="1"/>
              <a:t>partition_name</a:t>
            </a:r>
            <a:r>
              <a:rPr lang="en-US" dirty="0"/>
              <a:t> to </a:t>
            </a:r>
            <a:r>
              <a:rPr lang="en-US" i="1" dirty="0" err="1"/>
              <a:t>destination_segment_name</a:t>
            </a:r>
            <a:endParaRPr lang="en-US" dirty="0"/>
          </a:p>
        </p:txBody>
      </p:sp>
    </p:spTree>
    <p:extLst>
      <p:ext uri="{BB962C8B-B14F-4D97-AF65-F5344CB8AC3E}">
        <p14:creationId xmlns:p14="http://schemas.microsoft.com/office/powerpoint/2010/main" val="35519594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36147" y="1556110"/>
            <a:ext cx="11327116" cy="4970381"/>
            <a:chOff x="327025" y="1555750"/>
            <a:chExt cx="8493125" cy="4969230"/>
          </a:xfrm>
        </p:grpSpPr>
        <p:sp>
          <p:nvSpPr>
            <p:cNvPr id="9" name="Rectangle 8"/>
            <p:cNvSpPr/>
            <p:nvPr/>
          </p:nvSpPr>
          <p:spPr bwMode="gray">
            <a:xfrm>
              <a:off x="327025" y="1555750"/>
              <a:ext cx="8493125" cy="1003084"/>
            </a:xfrm>
            <a:prstGeom prst="rect">
              <a:avLst/>
            </a:prstGeom>
            <a:solidFill>
              <a:srgbClr val="CCCCCC"/>
            </a:solidFill>
            <a:ln w="6350" algn="ctr">
              <a:noFill/>
              <a:miter lim="800000"/>
              <a:headEnd/>
              <a:tailEnd/>
            </a:ln>
          </p:spPr>
          <p:txBody>
            <a:bodyPr lIns="90000" tIns="72000" rIns="90000" bIns="72000" rtlCol="0" anchor="ctr"/>
            <a:lstStyle/>
            <a:p>
              <a:pPr algn="ctr" defTabSz="1088776"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0" name="Line 1030"/>
            <p:cNvSpPr>
              <a:spLocks noChangeShapeType="1"/>
            </p:cNvSpPr>
            <p:nvPr/>
          </p:nvSpPr>
          <p:spPr bwMode="auto">
            <a:xfrm>
              <a:off x="4572000" y="2289482"/>
              <a:ext cx="0" cy="4235498"/>
            </a:xfrm>
            <a:prstGeom prst="line">
              <a:avLst/>
            </a:prstGeom>
            <a:noFill/>
            <a:ln w="38100">
              <a:solidFill>
                <a:srgbClr val="CC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lstStyle/>
            <a:p>
              <a:endParaRPr lang="en-US"/>
            </a:p>
          </p:txBody>
        </p:sp>
      </p:grpSp>
      <p:sp>
        <p:nvSpPr>
          <p:cNvPr id="37890" name="Rectangle 1026"/>
          <p:cNvSpPr>
            <a:spLocks noGrp="1" noChangeArrowheads="1"/>
          </p:cNvSpPr>
          <p:nvPr>
            <p:ph type="title"/>
          </p:nvPr>
        </p:nvSpPr>
        <p:spPr>
          <a:xfrm>
            <a:off x="1712831" y="451793"/>
            <a:ext cx="10075839" cy="553283"/>
          </a:xfrm>
        </p:spPr>
        <p:txBody>
          <a:bodyPr/>
          <a:lstStyle/>
          <a:p>
            <a:r>
              <a:rPr lang="en-US" dirty="0" smtClean="0">
                <a:solidFill>
                  <a:schemeClr val="tx1">
                    <a:lumMod val="50000"/>
                    <a:lumOff val="50000"/>
                  </a:schemeClr>
                </a:solidFill>
              </a:rPr>
              <a:t>Acceleration</a:t>
            </a:r>
            <a:r>
              <a:rPr lang="en-US" dirty="0" smtClean="0"/>
              <a:t/>
            </a:r>
            <a:br>
              <a:rPr lang="en-US" dirty="0" smtClean="0"/>
            </a:br>
            <a:r>
              <a:rPr lang="en-US" sz="2400" b="0" dirty="0"/>
              <a:t>Enabling mixed workload performance</a:t>
            </a:r>
          </a:p>
        </p:txBody>
      </p:sp>
      <p:sp>
        <p:nvSpPr>
          <p:cNvPr id="37891" name="Rectangle 1027"/>
          <p:cNvSpPr>
            <a:spLocks noGrp="1" noChangeArrowheads="1"/>
          </p:cNvSpPr>
          <p:nvPr>
            <p:ph type="body" sz="half" idx="1"/>
          </p:nvPr>
        </p:nvSpPr>
        <p:spPr>
          <a:xfrm>
            <a:off x="528532" y="2680758"/>
            <a:ext cx="5422194" cy="3730256"/>
          </a:xfrm>
        </p:spPr>
        <p:txBody>
          <a:bodyPr/>
          <a:lstStyle/>
          <a:p>
            <a:r>
              <a:rPr lang="en-US" sz="2900" dirty="0">
                <a:solidFill>
                  <a:srgbClr val="FFC000"/>
                </a:solidFill>
              </a:rPr>
              <a:t>Feature</a:t>
            </a:r>
            <a:endParaRPr lang="en-US" sz="2100" dirty="0"/>
          </a:p>
          <a:p>
            <a:pPr lvl="2">
              <a:defRPr/>
            </a:pPr>
            <a:r>
              <a:rPr lang="en-US" sz="1900" dirty="0"/>
              <a:t>Data federation from SAP ASE to HANA vice versa</a:t>
            </a:r>
          </a:p>
          <a:p>
            <a:pPr lvl="2">
              <a:defRPr/>
            </a:pPr>
            <a:r>
              <a:rPr lang="en-US" sz="1900" dirty="0"/>
              <a:t>Replication from SAP ASE into SAP HANA</a:t>
            </a:r>
          </a:p>
          <a:p>
            <a:pPr lvl="2">
              <a:defRPr/>
            </a:pPr>
            <a:r>
              <a:rPr lang="en-US" sz="1900" dirty="0"/>
              <a:t>Integrated SAP HANA/ASE installation and management</a:t>
            </a:r>
          </a:p>
          <a:p>
            <a:pPr lvl="2">
              <a:defRPr/>
            </a:pPr>
            <a:r>
              <a:rPr lang="en-US" sz="1900" i="1" dirty="0">
                <a:solidFill>
                  <a:schemeClr val="accent1"/>
                </a:solidFill>
              </a:rPr>
              <a:t>Continuous enhancements with upcoming SAP HANA releases</a:t>
            </a:r>
          </a:p>
          <a:p>
            <a:pPr marL="0" lvl="2" indent="0">
              <a:buNone/>
              <a:defRPr/>
            </a:pPr>
            <a:endParaRPr lang="en-US" sz="1900" dirty="0">
              <a:solidFill>
                <a:schemeClr val="tx2"/>
              </a:solidFill>
            </a:endParaRPr>
          </a:p>
          <a:p>
            <a:pPr lvl="2">
              <a:defRPr/>
            </a:pPr>
            <a:endParaRPr lang="en-US" sz="1900" dirty="0"/>
          </a:p>
          <a:p>
            <a:pPr marL="340243" indent="-340243">
              <a:buFont typeface="Arial" panose="020B0604020202020204" pitchFamily="34" charset="0"/>
              <a:buChar char="•"/>
            </a:pPr>
            <a:endParaRPr lang="en-US" sz="2100" b="0" dirty="0"/>
          </a:p>
          <a:p>
            <a:pPr lvl="2"/>
            <a:endParaRPr lang="en-US" sz="2100" dirty="0"/>
          </a:p>
          <a:p>
            <a:pPr lvl="2"/>
            <a:endParaRPr lang="en-US" sz="2100" dirty="0"/>
          </a:p>
        </p:txBody>
      </p:sp>
      <p:sp>
        <p:nvSpPr>
          <p:cNvPr id="37892" name="Rectangle 1028"/>
          <p:cNvSpPr>
            <a:spLocks noGrp="1" noChangeArrowheads="1"/>
          </p:cNvSpPr>
          <p:nvPr>
            <p:ph type="body" sz="half" idx="2"/>
          </p:nvPr>
        </p:nvSpPr>
        <p:spPr>
          <a:xfrm>
            <a:off x="6328364" y="2680759"/>
            <a:ext cx="5432781" cy="3512551"/>
          </a:xfrm>
        </p:spPr>
        <p:txBody>
          <a:bodyPr/>
          <a:lstStyle/>
          <a:p>
            <a:r>
              <a:rPr lang="en-US" sz="2900" dirty="0">
                <a:solidFill>
                  <a:srgbClr val="FFC000"/>
                </a:solidFill>
              </a:rPr>
              <a:t>Benefits</a:t>
            </a:r>
          </a:p>
          <a:p>
            <a:pPr lvl="2"/>
            <a:r>
              <a:rPr lang="en-US" sz="1900" dirty="0">
                <a:solidFill>
                  <a:srgbClr val="000000"/>
                </a:solidFill>
              </a:rPr>
              <a:t>Combine </a:t>
            </a:r>
            <a:r>
              <a:rPr lang="en-US" sz="1900" dirty="0" err="1">
                <a:solidFill>
                  <a:srgbClr val="000000"/>
                </a:solidFill>
              </a:rPr>
              <a:t>XOLTP</a:t>
            </a:r>
            <a:r>
              <a:rPr lang="en-US" sz="1900" dirty="0">
                <a:solidFill>
                  <a:srgbClr val="000000"/>
                </a:solidFill>
              </a:rPr>
              <a:t> and fast analytics on SAP ASE data</a:t>
            </a:r>
          </a:p>
          <a:p>
            <a:pPr lvl="2"/>
            <a:endParaRPr lang="en-US" sz="2100" dirty="0"/>
          </a:p>
        </p:txBody>
      </p:sp>
      <p:sp>
        <p:nvSpPr>
          <p:cNvPr id="37893" name="Rectangle 1029"/>
          <p:cNvSpPr>
            <a:spLocks noChangeArrowheads="1"/>
          </p:cNvSpPr>
          <p:nvPr/>
        </p:nvSpPr>
        <p:spPr bwMode="auto">
          <a:xfrm>
            <a:off x="528531" y="1632328"/>
            <a:ext cx="11234732" cy="977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60" tIns="54429" rIns="108860" bIns="54429"/>
          <a:lstStyle/>
          <a:p>
            <a:pPr algn="ctr">
              <a:spcBef>
                <a:spcPct val="20000"/>
              </a:spcBef>
              <a:buClr>
                <a:srgbClr val="F27F1A"/>
              </a:buClr>
            </a:pPr>
            <a:r>
              <a:rPr lang="en-US" sz="2900" b="1" dirty="0">
                <a:solidFill>
                  <a:srgbClr val="000000"/>
                </a:solidFill>
                <a:ea typeface="ＭＳ Ｐゴシック" pitchFamily="34" charset="-128"/>
              </a:rPr>
              <a:t>SAP HANA accelerator for SAP ASE</a:t>
            </a:r>
          </a:p>
          <a:p>
            <a:pPr algn="ctr">
              <a:spcBef>
                <a:spcPct val="20000"/>
              </a:spcBef>
              <a:buClr>
                <a:srgbClr val="F27F1A"/>
              </a:buClr>
            </a:pPr>
            <a:r>
              <a:rPr lang="en-US" sz="2400" dirty="0">
                <a:solidFill>
                  <a:schemeClr val="bg1"/>
                </a:solidFill>
                <a:ea typeface="ＭＳ Ｐゴシック" pitchFamily="34" charset="-128"/>
              </a:rPr>
              <a:t>Enabling advanced analytics on SAP ASE data</a:t>
            </a:r>
          </a:p>
        </p:txBody>
      </p:sp>
      <p:pic>
        <p:nvPicPr>
          <p:cNvPr id="24" name="Picture 23" descr="army knife_272440_v_srgb_s_gl.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48" y="461911"/>
            <a:ext cx="880005" cy="652969"/>
          </a:xfrm>
          <a:prstGeom prst="rect">
            <a:avLst/>
          </a:prstGeom>
        </p:spPr>
      </p:pic>
      <p:grpSp>
        <p:nvGrpSpPr>
          <p:cNvPr id="6" name="Group 5"/>
          <p:cNvGrpSpPr/>
          <p:nvPr/>
        </p:nvGrpSpPr>
        <p:grpSpPr>
          <a:xfrm>
            <a:off x="6441270" y="3652809"/>
            <a:ext cx="4974091" cy="2851163"/>
            <a:chOff x="4981742" y="3651963"/>
            <a:chExt cx="3729597" cy="2850503"/>
          </a:xfrm>
        </p:grpSpPr>
        <p:sp>
          <p:nvSpPr>
            <p:cNvPr id="5" name="Rectangle 4"/>
            <p:cNvSpPr/>
            <p:nvPr/>
          </p:nvSpPr>
          <p:spPr bwMode="gray">
            <a:xfrm>
              <a:off x="4981742" y="3881802"/>
              <a:ext cx="3729597" cy="2620664"/>
            </a:xfrm>
            <a:prstGeom prst="rect">
              <a:avLst/>
            </a:prstGeom>
            <a:solidFill>
              <a:schemeClr val="bg2">
                <a:alpha val="47000"/>
              </a:schemeClr>
            </a:solidFill>
            <a:ln w="6350" algn="ctr">
              <a:noFill/>
              <a:miter lim="800000"/>
              <a:headEnd/>
              <a:tailEnd/>
            </a:ln>
          </p:spPr>
          <p:txBody>
            <a:bodyPr lIns="90000" tIns="72000" rIns="90000" bIns="72000" rtlCol="0" anchor="ctr"/>
            <a:lstStyle/>
            <a:p>
              <a:pPr algn="ctr" defTabSz="1088776"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nvGrpSpPr>
            <p:cNvPr id="4" name="Group 3"/>
            <p:cNvGrpSpPr>
              <a:grpSpLocks noChangeAspect="1"/>
            </p:cNvGrpSpPr>
            <p:nvPr/>
          </p:nvGrpSpPr>
          <p:grpSpPr>
            <a:xfrm>
              <a:off x="5146170" y="3651963"/>
              <a:ext cx="3475731" cy="2786159"/>
              <a:chOff x="3876127" y="1684218"/>
              <a:chExt cx="4696938" cy="3765080"/>
            </a:xfrm>
          </p:grpSpPr>
          <p:sp>
            <p:nvSpPr>
              <p:cNvPr id="11" name="Can 10"/>
              <p:cNvSpPr/>
              <p:nvPr/>
            </p:nvSpPr>
            <p:spPr bwMode="gray">
              <a:xfrm>
                <a:off x="4131146" y="4290107"/>
                <a:ext cx="872067" cy="789478"/>
              </a:xfrm>
              <a:prstGeom prst="can">
                <a:avLst>
                  <a:gd name="adj" fmla="val 16943"/>
                </a:avLst>
              </a:prstGeom>
              <a:solidFill>
                <a:schemeClr val="accent1"/>
              </a:solidFill>
              <a:ln w="6350" algn="ctr">
                <a:noFill/>
                <a:miter lim="800000"/>
                <a:headEnd/>
                <a:tailEnd/>
              </a:ln>
            </p:spPr>
            <p:txBody>
              <a:bodyPr lIns="90000" tIns="72000" rIns="90000" bIns="72000" rtlCol="0" anchor="ctr"/>
              <a:lstStyle/>
              <a:p>
                <a:pPr algn="ctr" fontAlgn="base">
                  <a:spcAft>
                    <a:spcPct val="0"/>
                  </a:spcAft>
                  <a:buClr>
                    <a:srgbClr val="F0AB00"/>
                  </a:buClr>
                  <a:buSzPct val="80000"/>
                </a:pPr>
                <a:r>
                  <a:rPr lang="en-US" sz="1700" kern="0" dirty="0">
                    <a:ea typeface="Arial Unicode MS" pitchFamily="34" charset="-128"/>
                    <a:cs typeface="Arial Unicode MS" pitchFamily="34" charset="-128"/>
                  </a:rPr>
                  <a:t>ASE</a:t>
                </a:r>
              </a:p>
            </p:txBody>
          </p:sp>
          <p:pic>
            <p:nvPicPr>
              <p:cNvPr id="12" name="Picture 6" descr="http://www.saphana.com/servlet/JiveServlet/showImage/38-2522-4645/han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7398" y="3271051"/>
                <a:ext cx="901595" cy="88310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bwMode="gray">
              <a:xfrm>
                <a:off x="5036406" y="3721655"/>
                <a:ext cx="657844" cy="127054"/>
              </a:xfrm>
              <a:prstGeom prst="rect">
                <a:avLst/>
              </a:prstGeom>
              <a:solidFill>
                <a:schemeClr val="accent1"/>
              </a:solidFill>
              <a:ln w="6350" algn="ctr">
                <a:noFill/>
                <a:miter lim="800000"/>
                <a:headEnd/>
                <a:tailEnd/>
              </a:ln>
            </p:spPr>
            <p:txBody>
              <a:bodyPr lIns="90000" tIns="72000" rIns="90000" bIns="72000" rtlCol="0" anchor="ctr"/>
              <a:lstStyle/>
              <a:p>
                <a:pPr algn="ctr" defTabSz="1088776"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 name="Rectangle 13"/>
              <p:cNvSpPr/>
              <p:nvPr/>
            </p:nvSpPr>
            <p:spPr bwMode="gray">
              <a:xfrm>
                <a:off x="3876127" y="2849729"/>
                <a:ext cx="2178474" cy="2590287"/>
              </a:xfrm>
              <a:prstGeom prst="rect">
                <a:avLst/>
              </a:prstGeom>
              <a:noFill/>
              <a:ln w="25400" algn="ctr">
                <a:solidFill>
                  <a:schemeClr val="accent1"/>
                </a:solidFill>
                <a:miter lim="800000"/>
                <a:headEnd/>
                <a:tailEnd/>
              </a:ln>
            </p:spPr>
            <p:txBody>
              <a:bodyPr lIns="90000" tIns="72000" rIns="90000" bIns="72000" rtlCol="0" anchor="ctr"/>
              <a:lstStyle/>
              <a:p>
                <a:pPr algn="ctr" defTabSz="1088776"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 name="Folded Corner 14"/>
              <p:cNvSpPr/>
              <p:nvPr/>
            </p:nvSpPr>
            <p:spPr bwMode="gray">
              <a:xfrm>
                <a:off x="4318676" y="2149513"/>
                <a:ext cx="1317412" cy="473772"/>
              </a:xfrm>
              <a:prstGeom prst="foldedCorner">
                <a:avLst/>
              </a:prstGeom>
              <a:solidFill>
                <a:schemeClr val="accent1"/>
              </a:solidFill>
              <a:ln w="6350" algn="ctr">
                <a:noFill/>
                <a:miter lim="800000"/>
                <a:headEnd/>
                <a:tailEnd/>
              </a:ln>
            </p:spPr>
            <p:txBody>
              <a:bodyPr lIns="90000" tIns="72000" rIns="90000" bIns="72000" rtlCol="0" anchor="ctr"/>
              <a:lstStyle/>
              <a:p>
                <a:pPr algn="ctr" defTabSz="1088776" fontAlgn="base">
                  <a:spcBef>
                    <a:spcPct val="50000"/>
                  </a:spcBef>
                  <a:spcAft>
                    <a:spcPct val="0"/>
                  </a:spcAft>
                  <a:buClr>
                    <a:srgbClr val="F0AB00"/>
                  </a:buClr>
                  <a:buSzPct val="80000"/>
                </a:pPr>
                <a:r>
                  <a:rPr lang="en-US" sz="1700" kern="0" dirty="0">
                    <a:ea typeface="Arial Unicode MS" pitchFamily="34" charset="-128"/>
                    <a:cs typeface="Arial Unicode MS" pitchFamily="34" charset="-128"/>
                  </a:rPr>
                  <a:t>ASE App</a:t>
                </a:r>
              </a:p>
            </p:txBody>
          </p:sp>
          <p:cxnSp>
            <p:nvCxnSpPr>
              <p:cNvPr id="16" name="Straight Arrow Connector 15"/>
              <p:cNvCxnSpPr>
                <a:endCxn id="11" idx="1"/>
              </p:cNvCxnSpPr>
              <p:nvPr/>
            </p:nvCxnSpPr>
            <p:spPr>
              <a:xfrm>
                <a:off x="4567179" y="2611311"/>
                <a:ext cx="1" cy="167879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48196" y="2911156"/>
                <a:ext cx="474279" cy="291073"/>
              </a:xfrm>
              <a:prstGeom prst="rect">
                <a:avLst/>
              </a:prstGeom>
              <a:noFill/>
            </p:spPr>
            <p:txBody>
              <a:bodyPr wrap="none" lIns="0" tIns="0" rIns="0" bIns="0" rtlCol="0">
                <a:spAutoFit/>
              </a:bodyPr>
              <a:lstStyle/>
              <a:p>
                <a:pPr fontAlgn="base">
                  <a:spcBef>
                    <a:spcPts val="714"/>
                  </a:spcBef>
                  <a:spcAft>
                    <a:spcPct val="0"/>
                  </a:spcAft>
                  <a:buClr>
                    <a:srgbClr val="F0AB00"/>
                  </a:buClr>
                  <a:buSzPct val="80000"/>
                </a:pPr>
                <a:r>
                  <a:rPr lang="en-US" sz="1400" kern="0" dirty="0">
                    <a:ea typeface="Arial Unicode MS" pitchFamily="34" charset="-128"/>
                    <a:cs typeface="Arial Unicode MS" pitchFamily="34" charset="-128"/>
                  </a:rPr>
                  <a:t>OLTP</a:t>
                </a:r>
              </a:p>
            </p:txBody>
          </p:sp>
          <p:cxnSp>
            <p:nvCxnSpPr>
              <p:cNvPr id="18" name="Straight Arrow Connector 17"/>
              <p:cNvCxnSpPr>
                <a:stCxn id="11" idx="4"/>
                <a:endCxn id="12" idx="2"/>
              </p:cNvCxnSpPr>
              <p:nvPr/>
            </p:nvCxnSpPr>
            <p:spPr>
              <a:xfrm flipV="1">
                <a:off x="5003213" y="4154155"/>
                <a:ext cx="364983" cy="530692"/>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50191" y="2921490"/>
                <a:ext cx="493770" cy="291073"/>
              </a:xfrm>
              <a:prstGeom prst="rect">
                <a:avLst/>
              </a:prstGeom>
              <a:noFill/>
            </p:spPr>
            <p:txBody>
              <a:bodyPr wrap="none" lIns="0" tIns="0" rIns="0" bIns="0" rtlCol="0">
                <a:spAutoFit/>
              </a:bodyPr>
              <a:lstStyle/>
              <a:p>
                <a:pPr fontAlgn="base">
                  <a:spcBef>
                    <a:spcPts val="714"/>
                  </a:spcBef>
                  <a:spcAft>
                    <a:spcPct val="0"/>
                  </a:spcAft>
                  <a:buClr>
                    <a:srgbClr val="F0AB00"/>
                  </a:buClr>
                  <a:buSzPct val="80000"/>
                </a:pPr>
                <a:r>
                  <a:rPr lang="en-US" sz="1400" kern="0" dirty="0">
                    <a:ea typeface="Arial Unicode MS" pitchFamily="34" charset="-128"/>
                    <a:cs typeface="Arial Unicode MS" pitchFamily="34" charset="-128"/>
                  </a:rPr>
                  <a:t>Query</a:t>
                </a:r>
              </a:p>
            </p:txBody>
          </p:sp>
          <p:cxnSp>
            <p:nvCxnSpPr>
              <p:cNvPr id="20" name="Straight Arrow Connector 19"/>
              <p:cNvCxnSpPr>
                <a:stCxn id="12" idx="0"/>
              </p:cNvCxnSpPr>
              <p:nvPr/>
            </p:nvCxnSpPr>
            <p:spPr>
              <a:xfrm flipV="1">
                <a:off x="5368196" y="2625846"/>
                <a:ext cx="0" cy="645203"/>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752964" y="1684218"/>
                <a:ext cx="66" cy="353445"/>
              </a:xfrm>
              <a:prstGeom prst="rect">
                <a:avLst/>
              </a:prstGeom>
              <a:noFill/>
            </p:spPr>
            <p:txBody>
              <a:bodyPr wrap="none" lIns="0" tIns="0" rIns="0" bIns="0" rtlCol="0">
                <a:spAutoFit/>
              </a:bodyPr>
              <a:lstStyle/>
              <a:p>
                <a:pPr fontAlgn="base">
                  <a:spcBef>
                    <a:spcPts val="714"/>
                  </a:spcBef>
                  <a:spcAft>
                    <a:spcPct val="0"/>
                  </a:spcAft>
                  <a:buClr>
                    <a:srgbClr val="F0AB00"/>
                  </a:buClr>
                  <a:buSzPct val="80000"/>
                </a:pPr>
                <a:endParaRPr lang="en-US" sz="1700" kern="0" dirty="0">
                  <a:ea typeface="Arial Unicode MS" pitchFamily="34" charset="-128"/>
                  <a:cs typeface="Arial Unicode MS" pitchFamily="34" charset="-128"/>
                </a:endParaRPr>
              </a:p>
            </p:txBody>
          </p:sp>
          <p:sp>
            <p:nvSpPr>
              <p:cNvPr id="22" name="Can 21"/>
              <p:cNvSpPr/>
              <p:nvPr/>
            </p:nvSpPr>
            <p:spPr bwMode="gray">
              <a:xfrm>
                <a:off x="6942250" y="3124863"/>
                <a:ext cx="872067" cy="789478"/>
              </a:xfrm>
              <a:prstGeom prst="can">
                <a:avLst/>
              </a:prstGeom>
              <a:solidFill>
                <a:schemeClr val="accent1"/>
              </a:solidFill>
              <a:ln w="6350" algn="ctr">
                <a:noFill/>
                <a:miter lim="800000"/>
                <a:headEnd/>
                <a:tailEnd/>
              </a:ln>
            </p:spPr>
            <p:txBody>
              <a:bodyPr lIns="90000" tIns="72000" rIns="90000" bIns="72000" rtlCol="0" anchor="ctr"/>
              <a:lstStyle/>
              <a:p>
                <a:pPr algn="ctr" fontAlgn="base">
                  <a:spcAft>
                    <a:spcPct val="0"/>
                  </a:spcAft>
                  <a:buClr>
                    <a:srgbClr val="F0AB00"/>
                  </a:buClr>
                  <a:buSzPct val="80000"/>
                </a:pPr>
                <a:r>
                  <a:rPr lang="en-US" sz="1700" kern="0" dirty="0">
                    <a:ea typeface="Arial Unicode MS" pitchFamily="34" charset="-128"/>
                    <a:cs typeface="Arial Unicode MS" pitchFamily="34" charset="-128"/>
                  </a:rPr>
                  <a:t>ASE</a:t>
                </a:r>
              </a:p>
            </p:txBody>
          </p:sp>
          <p:pic>
            <p:nvPicPr>
              <p:cNvPr id="23" name="Picture 6" descr="http://www.saphana.com/servlet/JiveServlet/showImage/38-2522-4645/han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0266" y="4160874"/>
                <a:ext cx="956036" cy="93996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bwMode="gray">
              <a:xfrm>
                <a:off x="7075484" y="4647432"/>
                <a:ext cx="657844" cy="127054"/>
              </a:xfrm>
              <a:prstGeom prst="rect">
                <a:avLst/>
              </a:prstGeom>
              <a:solidFill>
                <a:schemeClr val="accent1"/>
              </a:solidFill>
              <a:ln w="6350" algn="ctr">
                <a:noFill/>
                <a:miter lim="800000"/>
                <a:headEnd/>
                <a:tailEnd/>
              </a:ln>
            </p:spPr>
            <p:txBody>
              <a:bodyPr lIns="90000" tIns="72000" rIns="90000" bIns="72000" rtlCol="0" anchor="ctr"/>
              <a:lstStyle/>
              <a:p>
                <a:pPr algn="ctr" defTabSz="1088776"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6" name="Rectangle 25"/>
              <p:cNvSpPr/>
              <p:nvPr/>
            </p:nvSpPr>
            <p:spPr bwMode="gray">
              <a:xfrm>
                <a:off x="6240402" y="2859011"/>
                <a:ext cx="2332663" cy="2590287"/>
              </a:xfrm>
              <a:prstGeom prst="rect">
                <a:avLst/>
              </a:prstGeom>
              <a:noFill/>
              <a:ln w="25400" algn="ctr">
                <a:solidFill>
                  <a:schemeClr val="accent1"/>
                </a:solidFill>
                <a:miter lim="800000"/>
                <a:headEnd/>
                <a:tailEnd/>
              </a:ln>
            </p:spPr>
            <p:txBody>
              <a:bodyPr lIns="90000" tIns="72000" rIns="90000" bIns="72000" rtlCol="0" anchor="ctr"/>
              <a:lstStyle/>
              <a:p>
                <a:pPr algn="ctr" defTabSz="1088776"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7" name="Folded Corner 26"/>
              <p:cNvSpPr/>
              <p:nvPr/>
            </p:nvSpPr>
            <p:spPr bwMode="gray">
              <a:xfrm>
                <a:off x="6714290" y="2158795"/>
                <a:ext cx="1236134" cy="473772"/>
              </a:xfrm>
              <a:prstGeom prst="foldedCorner">
                <a:avLst/>
              </a:prstGeom>
              <a:solidFill>
                <a:schemeClr val="accent1"/>
              </a:solidFill>
              <a:ln w="6350" algn="ctr">
                <a:noFill/>
                <a:miter lim="800000"/>
                <a:headEnd/>
                <a:tailEnd/>
              </a:ln>
            </p:spPr>
            <p:txBody>
              <a:bodyPr lIns="90000" tIns="72000" rIns="90000" bIns="72000" rtlCol="0" anchor="ctr"/>
              <a:lstStyle/>
              <a:p>
                <a:pPr algn="ctr" defTabSz="1088776" fontAlgn="base">
                  <a:spcBef>
                    <a:spcPct val="50000"/>
                  </a:spcBef>
                  <a:spcAft>
                    <a:spcPct val="0"/>
                  </a:spcAft>
                  <a:buClr>
                    <a:srgbClr val="F0AB00"/>
                  </a:buClr>
                  <a:buSzPct val="80000"/>
                </a:pPr>
                <a:r>
                  <a:rPr lang="en-US" sz="1700" kern="0" dirty="0">
                    <a:ea typeface="Arial Unicode MS" pitchFamily="34" charset="-128"/>
                    <a:cs typeface="Arial Unicode MS" pitchFamily="34" charset="-128"/>
                  </a:rPr>
                  <a:t>ASE App</a:t>
                </a:r>
              </a:p>
            </p:txBody>
          </p:sp>
          <p:cxnSp>
            <p:nvCxnSpPr>
              <p:cNvPr id="28" name="Straight Arrow Connector 27"/>
              <p:cNvCxnSpPr/>
              <p:nvPr/>
            </p:nvCxnSpPr>
            <p:spPr>
              <a:xfrm>
                <a:off x="7183061" y="2624691"/>
                <a:ext cx="12315" cy="519887"/>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402259" y="2903379"/>
                <a:ext cx="474279" cy="291073"/>
              </a:xfrm>
              <a:prstGeom prst="rect">
                <a:avLst/>
              </a:prstGeom>
              <a:noFill/>
            </p:spPr>
            <p:txBody>
              <a:bodyPr wrap="none" lIns="0" tIns="0" rIns="0" bIns="0" rtlCol="0">
                <a:spAutoFit/>
              </a:bodyPr>
              <a:lstStyle/>
              <a:p>
                <a:pPr fontAlgn="base">
                  <a:spcBef>
                    <a:spcPts val="714"/>
                  </a:spcBef>
                  <a:spcAft>
                    <a:spcPct val="0"/>
                  </a:spcAft>
                  <a:buClr>
                    <a:srgbClr val="F0AB00"/>
                  </a:buClr>
                  <a:buSzPct val="80000"/>
                </a:pPr>
                <a:r>
                  <a:rPr lang="en-US" sz="1400" kern="0" dirty="0">
                    <a:ea typeface="Arial Unicode MS" pitchFamily="34" charset="-128"/>
                    <a:cs typeface="Arial Unicode MS" pitchFamily="34" charset="-128"/>
                  </a:rPr>
                  <a:t>OLTP</a:t>
                </a:r>
              </a:p>
            </p:txBody>
          </p:sp>
          <p:cxnSp>
            <p:nvCxnSpPr>
              <p:cNvPr id="30" name="Straight Arrow Connector 29"/>
              <p:cNvCxnSpPr>
                <a:stCxn id="22" idx="3"/>
                <a:endCxn id="23" idx="0"/>
              </p:cNvCxnSpPr>
              <p:nvPr/>
            </p:nvCxnSpPr>
            <p:spPr>
              <a:xfrm>
                <a:off x="7378284" y="3914342"/>
                <a:ext cx="0" cy="246532"/>
              </a:xfrm>
              <a:prstGeom prst="straightConnector1">
                <a:avLst/>
              </a:prstGeom>
              <a:ln w="63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648840" y="2900896"/>
                <a:ext cx="493770" cy="291073"/>
              </a:xfrm>
              <a:prstGeom prst="rect">
                <a:avLst/>
              </a:prstGeom>
              <a:noFill/>
            </p:spPr>
            <p:txBody>
              <a:bodyPr wrap="none" lIns="0" tIns="0" rIns="0" bIns="0" rtlCol="0">
                <a:spAutoFit/>
              </a:bodyPr>
              <a:lstStyle/>
              <a:p>
                <a:pPr fontAlgn="base">
                  <a:spcBef>
                    <a:spcPts val="714"/>
                  </a:spcBef>
                  <a:spcAft>
                    <a:spcPct val="0"/>
                  </a:spcAft>
                  <a:buClr>
                    <a:srgbClr val="F0AB00"/>
                  </a:buClr>
                  <a:buSzPct val="80000"/>
                </a:pPr>
                <a:r>
                  <a:rPr lang="en-US" sz="1400" kern="0" dirty="0">
                    <a:ea typeface="Arial Unicode MS" pitchFamily="34" charset="-128"/>
                    <a:cs typeface="Arial Unicode MS" pitchFamily="34" charset="-128"/>
                  </a:rPr>
                  <a:t>Query</a:t>
                </a:r>
              </a:p>
            </p:txBody>
          </p:sp>
          <p:cxnSp>
            <p:nvCxnSpPr>
              <p:cNvPr id="32" name="Straight Arrow Connector 31"/>
              <p:cNvCxnSpPr/>
              <p:nvPr/>
            </p:nvCxnSpPr>
            <p:spPr>
              <a:xfrm flipV="1">
                <a:off x="7479948" y="2632567"/>
                <a:ext cx="0" cy="492297"/>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453573" y="3927697"/>
                <a:ext cx="493770" cy="291073"/>
              </a:xfrm>
              <a:prstGeom prst="rect">
                <a:avLst/>
              </a:prstGeom>
              <a:noFill/>
            </p:spPr>
            <p:txBody>
              <a:bodyPr wrap="none" lIns="0" tIns="0" rIns="0" bIns="0" rtlCol="0">
                <a:spAutoFit/>
              </a:bodyPr>
              <a:lstStyle/>
              <a:p>
                <a:pPr fontAlgn="base">
                  <a:spcBef>
                    <a:spcPts val="714"/>
                  </a:spcBef>
                  <a:spcAft>
                    <a:spcPct val="0"/>
                  </a:spcAft>
                  <a:buClr>
                    <a:srgbClr val="F0AB00"/>
                  </a:buClr>
                  <a:buSzPct val="80000"/>
                </a:pPr>
                <a:r>
                  <a:rPr lang="en-US" sz="1400" kern="0" dirty="0">
                    <a:ea typeface="Arial Unicode MS" pitchFamily="34" charset="-128"/>
                    <a:cs typeface="Arial Unicode MS" pitchFamily="34" charset="-128"/>
                  </a:rPr>
                  <a:t>Query</a:t>
                </a:r>
              </a:p>
            </p:txBody>
          </p:sp>
        </p:grpSp>
      </p:grpSp>
      <p:sp>
        <p:nvSpPr>
          <p:cNvPr id="36" name="Rectangle 35"/>
          <p:cNvSpPr/>
          <p:nvPr/>
        </p:nvSpPr>
        <p:spPr>
          <a:xfrm>
            <a:off x="416210" y="6222953"/>
            <a:ext cx="2462484" cy="371551"/>
          </a:xfrm>
          <a:prstGeom prst="rect">
            <a:avLst/>
          </a:prstGeom>
        </p:spPr>
        <p:txBody>
          <a:bodyPr wrap="none" lIns="108878" tIns="54439" rIns="108878" bIns="54439">
            <a:spAutoFit/>
          </a:bodyPr>
          <a:lstStyle/>
          <a:p>
            <a:pPr marL="0" lvl="2">
              <a:buNone/>
            </a:pPr>
            <a:r>
              <a:rPr lang="en-US" dirty="0">
                <a:solidFill>
                  <a:schemeClr val="bg2">
                    <a:lumMod val="75000"/>
                  </a:schemeClr>
                </a:solidFill>
              </a:rPr>
              <a:t>*</a:t>
            </a:r>
            <a:r>
              <a:rPr lang="en-US" sz="1400" dirty="0">
                <a:solidFill>
                  <a:schemeClr val="bg2">
                    <a:lumMod val="75000"/>
                  </a:schemeClr>
                </a:solidFill>
              </a:rPr>
              <a:t> </a:t>
            </a:r>
            <a:r>
              <a:rPr lang="en-US" sz="1400" i="1" dirty="0">
                <a:solidFill>
                  <a:schemeClr val="accent1"/>
                </a:solidFill>
              </a:rPr>
              <a:t>Feature available Q4 2015</a:t>
            </a:r>
          </a:p>
        </p:txBody>
      </p:sp>
    </p:spTree>
    <p:extLst>
      <p:ext uri="{BB962C8B-B14F-4D97-AF65-F5344CB8AC3E}">
        <p14:creationId xmlns:p14="http://schemas.microsoft.com/office/powerpoint/2010/main" val="37932080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Reality 3:   USA &amp; US-FSI is no longer dominates technology</a:t>
            </a:r>
            <a:endParaRPr lang="en-US" dirty="0"/>
          </a:p>
        </p:txBody>
      </p:sp>
      <p:sp>
        <p:nvSpPr>
          <p:cNvPr id="3" name="Text Placeholder 2"/>
          <p:cNvSpPr>
            <a:spLocks noGrp="1"/>
          </p:cNvSpPr>
          <p:nvPr>
            <p:ph type="body" sz="quarter" idx="10"/>
          </p:nvPr>
        </p:nvSpPr>
        <p:spPr/>
        <p:txBody>
          <a:bodyPr>
            <a:normAutofit fontScale="85000" lnSpcReduction="20000"/>
          </a:bodyPr>
          <a:lstStyle/>
          <a:p>
            <a:r>
              <a:rPr lang="en-US" dirty="0" smtClean="0"/>
              <a:t>No argument that it is still a leader</a:t>
            </a:r>
          </a:p>
          <a:p>
            <a:pPr lvl="1"/>
            <a:r>
              <a:rPr lang="en-US" dirty="0" smtClean="0"/>
              <a:t>However, many other regions &amp; industries have just as complex architectures/large scale systems or are catching up</a:t>
            </a:r>
          </a:p>
          <a:p>
            <a:r>
              <a:rPr lang="en-US" dirty="0" smtClean="0"/>
              <a:t>Highest transaction rate systems </a:t>
            </a:r>
            <a:r>
              <a:rPr lang="en-US" dirty="0" smtClean="0">
                <a:sym typeface="Wingdings" panose="05000000000000000000" pitchFamily="2" charset="2"/>
              </a:rPr>
              <a:t> typically APO with some LAO</a:t>
            </a:r>
          </a:p>
          <a:p>
            <a:pPr lvl="1"/>
            <a:r>
              <a:rPr lang="en-US" dirty="0" smtClean="0">
                <a:sym typeface="Wingdings" panose="05000000000000000000" pitchFamily="2" charset="2"/>
              </a:rPr>
              <a:t>Population driven  Country (APO) or Large City (LAO)</a:t>
            </a:r>
          </a:p>
          <a:p>
            <a:pPr lvl="2"/>
            <a:r>
              <a:rPr lang="en-US" dirty="0" smtClean="0">
                <a:sym typeface="Wingdings" panose="05000000000000000000" pitchFamily="2" charset="2"/>
              </a:rPr>
              <a:t>Telco (especially mobile phone – e.g. SMS ala SY365), Transportation (passenger rail/shipping)</a:t>
            </a:r>
          </a:p>
          <a:p>
            <a:pPr lvl="2"/>
            <a:r>
              <a:rPr lang="en-US" dirty="0" smtClean="0">
                <a:sym typeface="Wingdings" panose="05000000000000000000" pitchFamily="2" charset="2"/>
              </a:rPr>
              <a:t>Retail Banking, Gov’t Central Banks (e.g. LAO  1.5TB in 1 table)</a:t>
            </a:r>
          </a:p>
          <a:p>
            <a:pPr lvl="1"/>
            <a:r>
              <a:rPr lang="en-US" dirty="0" smtClean="0">
                <a:sym typeface="Wingdings" panose="05000000000000000000" pitchFamily="2" charset="2"/>
              </a:rPr>
              <a:t>Manufacturing/Supply Chain Management </a:t>
            </a:r>
          </a:p>
          <a:p>
            <a:pPr lvl="1"/>
            <a:r>
              <a:rPr lang="en-US" dirty="0" smtClean="0">
                <a:sym typeface="Wingdings" panose="05000000000000000000" pitchFamily="2" charset="2"/>
              </a:rPr>
              <a:t>Off-shore technology workers</a:t>
            </a:r>
          </a:p>
          <a:p>
            <a:r>
              <a:rPr lang="en-US" dirty="0" smtClean="0">
                <a:sym typeface="Wingdings" panose="05000000000000000000" pitchFamily="2" charset="2"/>
              </a:rPr>
              <a:t>Sensor/Streaming data eclipsing FSI trading volumes</a:t>
            </a:r>
          </a:p>
          <a:p>
            <a:pPr lvl="1"/>
            <a:r>
              <a:rPr lang="en-US" dirty="0" smtClean="0">
                <a:sym typeface="Wingdings" panose="05000000000000000000" pitchFamily="2" charset="2"/>
              </a:rPr>
              <a:t>John Deere has instrumented tractor engines</a:t>
            </a:r>
          </a:p>
          <a:p>
            <a:pPr lvl="2"/>
            <a:r>
              <a:rPr lang="en-US" dirty="0" smtClean="0">
                <a:sym typeface="Wingdings" panose="05000000000000000000" pitchFamily="2" charset="2"/>
              </a:rPr>
              <a:t>Not just for QA - collects metrics remotely for repair diagnostics/alerts</a:t>
            </a:r>
          </a:p>
          <a:p>
            <a:pPr lvl="1"/>
            <a:r>
              <a:rPr lang="en-US" dirty="0" smtClean="0">
                <a:sym typeface="Wingdings" panose="05000000000000000000" pitchFamily="2" charset="2"/>
              </a:rPr>
              <a:t>One word “</a:t>
            </a:r>
            <a:r>
              <a:rPr lang="en-US" dirty="0" err="1" smtClean="0">
                <a:sym typeface="Wingdings" panose="05000000000000000000" pitchFamily="2" charset="2"/>
              </a:rPr>
              <a:t>IoT</a:t>
            </a:r>
            <a:r>
              <a:rPr lang="en-US" dirty="0" smtClean="0">
                <a:sym typeface="Wingdings" panose="05000000000000000000" pitchFamily="2" charset="2"/>
              </a:rPr>
              <a:t>”…okay, that’s 3….Internet of Things</a:t>
            </a:r>
          </a:p>
          <a:p>
            <a:r>
              <a:rPr lang="en-US" dirty="0" smtClean="0">
                <a:sym typeface="Wingdings" panose="05000000000000000000" pitchFamily="2" charset="2"/>
              </a:rPr>
              <a:t>Big Data/Largest Systems – EMEA, APO</a:t>
            </a:r>
          </a:p>
          <a:p>
            <a:pPr lvl="1"/>
            <a:r>
              <a:rPr lang="en-US" dirty="0" smtClean="0">
                <a:sym typeface="Wingdings" panose="05000000000000000000" pitchFamily="2" charset="2"/>
              </a:rPr>
              <a:t>IQ largest volume/highest load speed POC was done for South Africa</a:t>
            </a:r>
          </a:p>
          <a:p>
            <a:pPr lvl="1"/>
            <a:r>
              <a:rPr lang="en-US" dirty="0" smtClean="0">
                <a:sym typeface="Wingdings" panose="05000000000000000000" pitchFamily="2" charset="2"/>
              </a:rPr>
              <a:t>European Space agency building multi-petabyte DB on Oracle (space imagery)</a:t>
            </a:r>
          </a:p>
          <a:p>
            <a:pPr lvl="1"/>
            <a:r>
              <a:rPr lang="en-US" dirty="0" smtClean="0">
                <a:sym typeface="Wingdings" panose="05000000000000000000" pitchFamily="2" charset="2"/>
              </a:rPr>
              <a:t>CERN often quoted by Oracle for transaction volume/speeds</a:t>
            </a:r>
            <a:endParaRPr lang="en-US" dirty="0"/>
          </a:p>
        </p:txBody>
      </p:sp>
    </p:spTree>
    <p:extLst>
      <p:ext uri="{BB962C8B-B14F-4D97-AF65-F5344CB8AC3E}">
        <p14:creationId xmlns:p14="http://schemas.microsoft.com/office/powerpoint/2010/main" val="3246700742"/>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Enhancements/SAP CDS Support</a:t>
            </a:r>
            <a:endParaRPr lang="en-US" dirty="0"/>
          </a:p>
        </p:txBody>
      </p:sp>
      <p:sp>
        <p:nvSpPr>
          <p:cNvPr id="3" name="Text Placeholder 2"/>
          <p:cNvSpPr>
            <a:spLocks noGrp="1"/>
          </p:cNvSpPr>
          <p:nvPr>
            <p:ph type="body" sz="quarter" idx="11"/>
          </p:nvPr>
        </p:nvSpPr>
        <p:spPr/>
        <p:txBody>
          <a:bodyPr/>
          <a:lstStyle/>
          <a:p>
            <a:r>
              <a:rPr lang="en-US" dirty="0" smtClean="0"/>
              <a:t>ASE 16 sp02</a:t>
            </a:r>
          </a:p>
          <a:p>
            <a:pPr lvl="1"/>
            <a:r>
              <a:rPr lang="en-US" dirty="0" smtClean="0"/>
              <a:t>Table variables</a:t>
            </a:r>
          </a:p>
          <a:p>
            <a:pPr lvl="1"/>
            <a:r>
              <a:rPr lang="en-US" dirty="0" smtClean="0"/>
              <a:t>Global temp tables</a:t>
            </a:r>
          </a:p>
          <a:p>
            <a:pPr lvl="1"/>
            <a:r>
              <a:rPr lang="en-US" dirty="0" smtClean="0"/>
              <a:t>Table level UDF</a:t>
            </a:r>
          </a:p>
          <a:p>
            <a:r>
              <a:rPr lang="en-US" dirty="0" smtClean="0"/>
              <a:t>ASP 16 sp03 </a:t>
            </a:r>
            <a:r>
              <a:rPr lang="en-US" dirty="0" smtClean="0">
                <a:sym typeface="Wingdings" panose="05000000000000000000" pitchFamily="2" charset="2"/>
              </a:rPr>
              <a:t> </a:t>
            </a:r>
            <a:r>
              <a:rPr lang="en-US" dirty="0" smtClean="0"/>
              <a:t>SAP CDS Phase 2 </a:t>
            </a:r>
          </a:p>
          <a:p>
            <a:pPr lvl="1"/>
            <a:r>
              <a:rPr lang="en-US" dirty="0" smtClean="0"/>
              <a:t>Needed for Business Suite 2016</a:t>
            </a:r>
          </a:p>
          <a:p>
            <a:pPr lvl="1"/>
            <a:r>
              <a:rPr lang="en-US" dirty="0" smtClean="0"/>
              <a:t>Also used by SAP “Simple” Apps</a:t>
            </a:r>
          </a:p>
          <a:p>
            <a:pPr lvl="1"/>
            <a:r>
              <a:rPr lang="en-US" dirty="0" smtClean="0"/>
              <a:t>SAP CDS Phases 3 &amp; 4 expected in future</a:t>
            </a:r>
            <a:endParaRPr lang="en-US" dirty="0"/>
          </a:p>
        </p:txBody>
      </p:sp>
      <p:sp>
        <p:nvSpPr>
          <p:cNvPr id="4" name="TextBox 3"/>
          <p:cNvSpPr txBox="1"/>
          <p:nvPr/>
        </p:nvSpPr>
        <p:spPr>
          <a:xfrm>
            <a:off x="5996852" y="2036592"/>
            <a:ext cx="5907066" cy="31239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b="1" kern="0" dirty="0">
                <a:solidFill>
                  <a:srgbClr val="002060"/>
                </a:solidFill>
                <a:latin typeface="Courier New" panose="02070309020205020404" pitchFamily="49" charset="0"/>
                <a:ea typeface="Arial Unicode MS" pitchFamily="34" charset="-128"/>
                <a:cs typeface="Courier New" panose="02070309020205020404" pitchFamily="49" charset="0"/>
              </a:rPr>
              <a:t>declare @</a:t>
            </a:r>
            <a:r>
              <a:rPr lang="en-US" sz="1400" b="1" kern="0" dirty="0" err="1">
                <a:solidFill>
                  <a:srgbClr val="002060"/>
                </a:solidFill>
                <a:latin typeface="Courier New" panose="02070309020205020404" pitchFamily="49" charset="0"/>
                <a:ea typeface="Arial Unicode MS" pitchFamily="34" charset="-128"/>
                <a:cs typeface="Courier New" panose="02070309020205020404" pitchFamily="49" charset="0"/>
              </a:rPr>
              <a:t>author_lookup</a:t>
            </a:r>
            <a:r>
              <a:rPr lang="en-US" sz="1400" b="1" kern="0" dirty="0">
                <a:solidFill>
                  <a:srgbClr val="002060"/>
                </a:solidFill>
                <a:latin typeface="Courier New" panose="02070309020205020404" pitchFamily="49" charset="0"/>
                <a:ea typeface="Arial Unicode MS" pitchFamily="34" charset="-128"/>
                <a:cs typeface="Courier New" panose="02070309020205020404" pitchFamily="49" charset="0"/>
              </a:rPr>
              <a:t> table </a:t>
            </a:r>
            <a:endParaRPr lang="en-US" sz="1400" b="1" kern="0" dirty="0" smtClean="0">
              <a:solidFill>
                <a:srgbClr val="002060"/>
              </a:solidFill>
              <a:latin typeface="Courier New" panose="02070309020205020404" pitchFamily="49" charset="0"/>
              <a:ea typeface="Arial Unicode MS" pitchFamily="34" charset="-128"/>
              <a:cs typeface="Courier New" panose="02070309020205020404" pitchFamily="49" charset="0"/>
            </a:endParaRPr>
          </a:p>
          <a:p>
            <a:pPr fontAlgn="base">
              <a:spcBef>
                <a:spcPct val="50000"/>
              </a:spcBef>
              <a:spcAft>
                <a:spcPct val="0"/>
              </a:spcAft>
              <a:buClr>
                <a:srgbClr val="F0AB00"/>
              </a:buClr>
              <a:buSzPct val="80000"/>
            </a:pPr>
            <a:r>
              <a:rPr lang="en-US" sz="1400" b="1" kern="0" dirty="0">
                <a:solidFill>
                  <a:srgbClr val="002060"/>
                </a:solidFill>
                <a:latin typeface="Courier New" panose="02070309020205020404" pitchFamily="49" charset="0"/>
                <a:ea typeface="Arial Unicode MS" pitchFamily="34" charset="-128"/>
                <a:cs typeface="Courier New" panose="02070309020205020404" pitchFamily="49" charset="0"/>
              </a:rPr>
              <a:t> </a:t>
            </a:r>
            <a:r>
              <a:rPr lang="en-US" sz="1400" b="1" kern="0" dirty="0" smtClean="0">
                <a:solidFill>
                  <a:srgbClr val="002060"/>
                </a:solidFill>
                <a:latin typeface="Courier New" panose="02070309020205020404" pitchFamily="49" charset="0"/>
                <a:ea typeface="Arial Unicode MS" pitchFamily="34" charset="-128"/>
                <a:cs typeface="Courier New" panose="02070309020205020404" pitchFamily="49" charset="0"/>
              </a:rPr>
              <a:t>  (</a:t>
            </a:r>
            <a:r>
              <a:rPr lang="en-US" sz="1400" b="1" kern="0" dirty="0" err="1">
                <a:solidFill>
                  <a:srgbClr val="002060"/>
                </a:solidFill>
                <a:latin typeface="Courier New" panose="02070309020205020404" pitchFamily="49" charset="0"/>
                <a:ea typeface="Arial Unicode MS" pitchFamily="34" charset="-128"/>
                <a:cs typeface="Courier New" panose="02070309020205020404" pitchFamily="49" charset="0"/>
              </a:rPr>
              <a:t>au_id</a:t>
            </a:r>
            <a:r>
              <a:rPr lang="en-US" sz="1400" b="1" kern="0" dirty="0">
                <a:solidFill>
                  <a:srgbClr val="002060"/>
                </a:solidFill>
                <a:latin typeface="Courier New" panose="02070309020205020404" pitchFamily="49" charset="0"/>
                <a:ea typeface="Arial Unicode MS" pitchFamily="34" charset="-128"/>
                <a:cs typeface="Courier New" panose="02070309020205020404" pitchFamily="49" charset="0"/>
              </a:rPr>
              <a:t> </a:t>
            </a:r>
            <a:r>
              <a:rPr lang="en-US" sz="1400" b="1" kern="0" dirty="0" err="1">
                <a:solidFill>
                  <a:srgbClr val="002060"/>
                </a:solidFill>
                <a:latin typeface="Courier New" panose="02070309020205020404" pitchFamily="49" charset="0"/>
                <a:ea typeface="Arial Unicode MS" pitchFamily="34" charset="-128"/>
                <a:cs typeface="Courier New" panose="02070309020205020404" pitchFamily="49" charset="0"/>
              </a:rPr>
              <a:t>varchar</a:t>
            </a:r>
            <a:r>
              <a:rPr lang="en-US" sz="1400" b="1" kern="0" dirty="0">
                <a:solidFill>
                  <a:srgbClr val="002060"/>
                </a:solidFill>
                <a:latin typeface="Courier New" panose="02070309020205020404" pitchFamily="49" charset="0"/>
                <a:ea typeface="Arial Unicode MS" pitchFamily="34" charset="-128"/>
                <a:cs typeface="Courier New" panose="02070309020205020404" pitchFamily="49" charset="0"/>
              </a:rPr>
              <a:t>(11), </a:t>
            </a:r>
            <a:endParaRPr lang="en-US" sz="1400" b="1" kern="0" dirty="0" smtClean="0">
              <a:solidFill>
                <a:srgbClr val="002060"/>
              </a:solidFill>
              <a:latin typeface="Courier New" panose="02070309020205020404" pitchFamily="49" charset="0"/>
              <a:ea typeface="Arial Unicode MS" pitchFamily="34" charset="-128"/>
              <a:cs typeface="Courier New" panose="02070309020205020404" pitchFamily="49" charset="0"/>
            </a:endParaRPr>
          </a:p>
          <a:p>
            <a:pPr fontAlgn="base">
              <a:spcBef>
                <a:spcPct val="50000"/>
              </a:spcBef>
              <a:spcAft>
                <a:spcPct val="0"/>
              </a:spcAft>
              <a:buClr>
                <a:srgbClr val="F0AB00"/>
              </a:buClr>
              <a:buSzPct val="80000"/>
            </a:pPr>
            <a:r>
              <a:rPr lang="en-US" sz="1400" b="1" kern="0" dirty="0">
                <a:solidFill>
                  <a:srgbClr val="002060"/>
                </a:solidFill>
                <a:latin typeface="Courier New" panose="02070309020205020404" pitchFamily="49" charset="0"/>
                <a:ea typeface="Arial Unicode MS" pitchFamily="34" charset="-128"/>
                <a:cs typeface="Courier New" panose="02070309020205020404" pitchFamily="49" charset="0"/>
              </a:rPr>
              <a:t> </a:t>
            </a:r>
            <a:r>
              <a:rPr lang="en-US" sz="1400" b="1" kern="0" dirty="0" smtClean="0">
                <a:solidFill>
                  <a:srgbClr val="002060"/>
                </a:solidFill>
                <a:latin typeface="Courier New" panose="02070309020205020404" pitchFamily="49" charset="0"/>
                <a:ea typeface="Arial Unicode MS" pitchFamily="34" charset="-128"/>
                <a:cs typeface="Courier New" panose="02070309020205020404" pitchFamily="49" charset="0"/>
              </a:rPr>
              <a:t>   </a:t>
            </a:r>
            <a:r>
              <a:rPr lang="en-US" sz="1400" b="1" kern="0" dirty="0" err="1" smtClean="0">
                <a:solidFill>
                  <a:srgbClr val="002060"/>
                </a:solidFill>
                <a:latin typeface="Courier New" panose="02070309020205020404" pitchFamily="49" charset="0"/>
                <a:ea typeface="Arial Unicode MS" pitchFamily="34" charset="-128"/>
                <a:cs typeface="Courier New" panose="02070309020205020404" pitchFamily="49" charset="0"/>
              </a:rPr>
              <a:t>title_id</a:t>
            </a:r>
            <a:r>
              <a:rPr lang="en-US" sz="1400" b="1" kern="0" dirty="0" smtClean="0">
                <a:solidFill>
                  <a:srgbClr val="002060"/>
                </a:solidFill>
                <a:latin typeface="Courier New" panose="02070309020205020404" pitchFamily="49" charset="0"/>
                <a:ea typeface="Arial Unicode MS" pitchFamily="34" charset="-128"/>
                <a:cs typeface="Courier New" panose="02070309020205020404" pitchFamily="49" charset="0"/>
              </a:rPr>
              <a:t> </a:t>
            </a:r>
            <a:r>
              <a:rPr lang="en-US" sz="1400" b="1" kern="0" dirty="0" err="1">
                <a:solidFill>
                  <a:srgbClr val="002060"/>
                </a:solidFill>
                <a:latin typeface="Courier New" panose="02070309020205020404" pitchFamily="49" charset="0"/>
                <a:ea typeface="Arial Unicode MS" pitchFamily="34" charset="-128"/>
                <a:cs typeface="Courier New" panose="02070309020205020404" pitchFamily="49" charset="0"/>
              </a:rPr>
              <a:t>varchar</a:t>
            </a:r>
            <a:r>
              <a:rPr lang="en-US" sz="1400" b="1" kern="0" dirty="0">
                <a:solidFill>
                  <a:srgbClr val="002060"/>
                </a:solidFill>
                <a:latin typeface="Courier New" panose="02070309020205020404" pitchFamily="49" charset="0"/>
                <a:ea typeface="Arial Unicode MS" pitchFamily="34" charset="-128"/>
                <a:cs typeface="Courier New" panose="02070309020205020404" pitchFamily="49" charset="0"/>
              </a:rPr>
              <a:t>(6), </a:t>
            </a:r>
            <a:endParaRPr lang="en-US" sz="1400" b="1" kern="0" dirty="0" smtClean="0">
              <a:solidFill>
                <a:srgbClr val="002060"/>
              </a:solidFill>
              <a:latin typeface="Courier New" panose="02070309020205020404" pitchFamily="49" charset="0"/>
              <a:ea typeface="Arial Unicode MS" pitchFamily="34" charset="-128"/>
              <a:cs typeface="Courier New" panose="02070309020205020404" pitchFamily="49" charset="0"/>
            </a:endParaRPr>
          </a:p>
          <a:p>
            <a:pPr fontAlgn="base">
              <a:spcBef>
                <a:spcPct val="50000"/>
              </a:spcBef>
              <a:spcAft>
                <a:spcPct val="0"/>
              </a:spcAft>
              <a:buClr>
                <a:srgbClr val="F0AB00"/>
              </a:buClr>
              <a:buSzPct val="80000"/>
            </a:pPr>
            <a:r>
              <a:rPr lang="en-US" sz="1400" b="1" kern="0" dirty="0">
                <a:solidFill>
                  <a:srgbClr val="002060"/>
                </a:solidFill>
                <a:latin typeface="Courier New" panose="02070309020205020404" pitchFamily="49" charset="0"/>
                <a:ea typeface="Arial Unicode MS" pitchFamily="34" charset="-128"/>
                <a:cs typeface="Courier New" panose="02070309020205020404" pitchFamily="49" charset="0"/>
              </a:rPr>
              <a:t> </a:t>
            </a:r>
            <a:r>
              <a:rPr lang="en-US" sz="1400" b="1" kern="0" dirty="0" smtClean="0">
                <a:solidFill>
                  <a:srgbClr val="002060"/>
                </a:solidFill>
                <a:latin typeface="Courier New" panose="02070309020205020404" pitchFamily="49" charset="0"/>
                <a:ea typeface="Arial Unicode MS" pitchFamily="34" charset="-128"/>
                <a:cs typeface="Courier New" panose="02070309020205020404" pitchFamily="49" charset="0"/>
              </a:rPr>
              <a:t>   </a:t>
            </a:r>
            <a:r>
              <a:rPr lang="en-US" sz="1400" b="1" kern="0" dirty="0" err="1" smtClean="0">
                <a:solidFill>
                  <a:srgbClr val="002060"/>
                </a:solidFill>
                <a:latin typeface="Courier New" panose="02070309020205020404" pitchFamily="49" charset="0"/>
                <a:ea typeface="Arial Unicode MS" pitchFamily="34" charset="-128"/>
                <a:cs typeface="Courier New" panose="02070309020205020404" pitchFamily="49" charset="0"/>
              </a:rPr>
              <a:t>au_lname</a:t>
            </a:r>
            <a:r>
              <a:rPr lang="en-US" sz="1400" b="1" kern="0" dirty="0" smtClean="0">
                <a:solidFill>
                  <a:srgbClr val="002060"/>
                </a:solidFill>
                <a:latin typeface="Courier New" panose="02070309020205020404" pitchFamily="49" charset="0"/>
                <a:ea typeface="Arial Unicode MS" pitchFamily="34" charset="-128"/>
                <a:cs typeface="Courier New" panose="02070309020205020404" pitchFamily="49" charset="0"/>
              </a:rPr>
              <a:t> </a:t>
            </a:r>
            <a:r>
              <a:rPr lang="en-US" sz="1400" b="1" kern="0" dirty="0" err="1">
                <a:solidFill>
                  <a:srgbClr val="002060"/>
                </a:solidFill>
                <a:latin typeface="Courier New" panose="02070309020205020404" pitchFamily="49" charset="0"/>
                <a:ea typeface="Arial Unicode MS" pitchFamily="34" charset="-128"/>
                <a:cs typeface="Courier New" panose="02070309020205020404" pitchFamily="49" charset="0"/>
              </a:rPr>
              <a:t>varchar</a:t>
            </a:r>
            <a:r>
              <a:rPr lang="en-US" sz="1400" b="1" kern="0" dirty="0">
                <a:solidFill>
                  <a:srgbClr val="002060"/>
                </a:solidFill>
                <a:latin typeface="Courier New" panose="02070309020205020404" pitchFamily="49" charset="0"/>
                <a:ea typeface="Arial Unicode MS" pitchFamily="34" charset="-128"/>
                <a:cs typeface="Courier New" panose="02070309020205020404" pitchFamily="49" charset="0"/>
              </a:rPr>
              <a:t>(40), </a:t>
            </a:r>
            <a:endParaRPr lang="en-US" sz="1400" b="1" kern="0" dirty="0" smtClean="0">
              <a:solidFill>
                <a:srgbClr val="002060"/>
              </a:solidFill>
              <a:latin typeface="Courier New" panose="02070309020205020404" pitchFamily="49" charset="0"/>
              <a:ea typeface="Arial Unicode MS" pitchFamily="34" charset="-128"/>
              <a:cs typeface="Courier New" panose="02070309020205020404" pitchFamily="49" charset="0"/>
            </a:endParaRPr>
          </a:p>
          <a:p>
            <a:pPr fontAlgn="base">
              <a:spcBef>
                <a:spcPct val="50000"/>
              </a:spcBef>
              <a:spcAft>
                <a:spcPct val="0"/>
              </a:spcAft>
              <a:buClr>
                <a:srgbClr val="F0AB00"/>
              </a:buClr>
              <a:buSzPct val="80000"/>
            </a:pPr>
            <a:r>
              <a:rPr lang="en-US" sz="1400" b="1" kern="0" dirty="0">
                <a:solidFill>
                  <a:srgbClr val="002060"/>
                </a:solidFill>
                <a:latin typeface="Courier New" panose="02070309020205020404" pitchFamily="49" charset="0"/>
                <a:ea typeface="Arial Unicode MS" pitchFamily="34" charset="-128"/>
                <a:cs typeface="Courier New" panose="02070309020205020404" pitchFamily="49" charset="0"/>
              </a:rPr>
              <a:t> </a:t>
            </a:r>
            <a:r>
              <a:rPr lang="en-US" sz="1400" b="1" kern="0" dirty="0" smtClean="0">
                <a:solidFill>
                  <a:srgbClr val="002060"/>
                </a:solidFill>
                <a:latin typeface="Courier New" panose="02070309020205020404" pitchFamily="49" charset="0"/>
                <a:ea typeface="Arial Unicode MS" pitchFamily="34" charset="-128"/>
                <a:cs typeface="Courier New" panose="02070309020205020404" pitchFamily="49" charset="0"/>
              </a:rPr>
              <a:t>   </a:t>
            </a:r>
            <a:r>
              <a:rPr lang="en-US" sz="1400" b="1" kern="0" dirty="0" err="1" smtClean="0">
                <a:solidFill>
                  <a:srgbClr val="002060"/>
                </a:solidFill>
                <a:latin typeface="Courier New" panose="02070309020205020404" pitchFamily="49" charset="0"/>
                <a:ea typeface="Arial Unicode MS" pitchFamily="34" charset="-128"/>
                <a:cs typeface="Courier New" panose="02070309020205020404" pitchFamily="49" charset="0"/>
              </a:rPr>
              <a:t>au_fname</a:t>
            </a:r>
            <a:r>
              <a:rPr lang="en-US" sz="1400" b="1" kern="0" dirty="0" smtClean="0">
                <a:solidFill>
                  <a:srgbClr val="002060"/>
                </a:solidFill>
                <a:latin typeface="Courier New" panose="02070309020205020404" pitchFamily="49" charset="0"/>
                <a:ea typeface="Arial Unicode MS" pitchFamily="34" charset="-128"/>
                <a:cs typeface="Courier New" panose="02070309020205020404" pitchFamily="49" charset="0"/>
              </a:rPr>
              <a:t> </a:t>
            </a:r>
            <a:r>
              <a:rPr lang="en-US" sz="1400" b="1" kern="0" dirty="0" err="1">
                <a:solidFill>
                  <a:srgbClr val="002060"/>
                </a:solidFill>
                <a:latin typeface="Courier New" panose="02070309020205020404" pitchFamily="49" charset="0"/>
                <a:ea typeface="Arial Unicode MS" pitchFamily="34" charset="-128"/>
                <a:cs typeface="Courier New" panose="02070309020205020404" pitchFamily="49" charset="0"/>
              </a:rPr>
              <a:t>varchar</a:t>
            </a:r>
            <a:r>
              <a:rPr lang="en-US" sz="1400" b="1" kern="0" dirty="0">
                <a:solidFill>
                  <a:srgbClr val="002060"/>
                </a:solidFill>
                <a:latin typeface="Courier New" panose="02070309020205020404" pitchFamily="49" charset="0"/>
                <a:ea typeface="Arial Unicode MS" pitchFamily="34" charset="-128"/>
                <a:cs typeface="Courier New" panose="02070309020205020404" pitchFamily="49" charset="0"/>
              </a:rPr>
              <a:t>(20))</a:t>
            </a:r>
          </a:p>
          <a:p>
            <a:pPr fontAlgn="base">
              <a:spcBef>
                <a:spcPct val="50000"/>
              </a:spcBef>
              <a:spcAft>
                <a:spcPct val="0"/>
              </a:spcAft>
              <a:buClr>
                <a:srgbClr val="F0AB00"/>
              </a:buClr>
              <a:buSzPct val="80000"/>
            </a:pPr>
            <a:endParaRPr lang="en-US" sz="1400" b="1" kern="0" dirty="0" smtClean="0">
              <a:solidFill>
                <a:srgbClr val="002060"/>
              </a:solidFill>
              <a:latin typeface="Courier New" panose="02070309020205020404" pitchFamily="49" charset="0"/>
              <a:ea typeface="Arial Unicode MS" pitchFamily="34" charset="-128"/>
              <a:cs typeface="Courier New" panose="02070309020205020404" pitchFamily="49" charset="0"/>
            </a:endParaRPr>
          </a:p>
          <a:p>
            <a:pPr fontAlgn="base">
              <a:spcBef>
                <a:spcPct val="50000"/>
              </a:spcBef>
              <a:spcAft>
                <a:spcPct val="0"/>
              </a:spcAft>
              <a:buClr>
                <a:srgbClr val="F0AB00"/>
              </a:buClr>
              <a:buSzPct val="80000"/>
            </a:pPr>
            <a:r>
              <a:rPr lang="en-US" sz="1400" b="1" kern="0" dirty="0" smtClean="0">
                <a:solidFill>
                  <a:srgbClr val="002060"/>
                </a:solidFill>
                <a:latin typeface="Courier New" panose="02070309020205020404" pitchFamily="49" charset="0"/>
                <a:ea typeface="Arial Unicode MS" pitchFamily="34" charset="-128"/>
                <a:cs typeface="Courier New" panose="02070309020205020404" pitchFamily="49" charset="0"/>
              </a:rPr>
              <a:t>insert </a:t>
            </a:r>
            <a:r>
              <a:rPr lang="en-US" sz="1400" b="1" kern="0" dirty="0">
                <a:solidFill>
                  <a:srgbClr val="002060"/>
                </a:solidFill>
                <a:latin typeface="Courier New" panose="02070309020205020404" pitchFamily="49" charset="0"/>
                <a:ea typeface="Arial Unicode MS" pitchFamily="34" charset="-128"/>
                <a:cs typeface="Courier New" panose="02070309020205020404" pitchFamily="49" charset="0"/>
              </a:rPr>
              <a:t>into @</a:t>
            </a:r>
            <a:r>
              <a:rPr lang="en-US" sz="1400" b="1" kern="0" dirty="0" err="1">
                <a:solidFill>
                  <a:srgbClr val="002060"/>
                </a:solidFill>
                <a:latin typeface="Courier New" panose="02070309020205020404" pitchFamily="49" charset="0"/>
                <a:ea typeface="Arial Unicode MS" pitchFamily="34" charset="-128"/>
                <a:cs typeface="Courier New" panose="02070309020205020404" pitchFamily="49" charset="0"/>
              </a:rPr>
              <a:t>author_lookup</a:t>
            </a:r>
            <a:endParaRPr lang="en-US" sz="1400" b="1" kern="0" dirty="0">
              <a:solidFill>
                <a:srgbClr val="002060"/>
              </a:solidFill>
              <a:latin typeface="Courier New" panose="02070309020205020404" pitchFamily="49" charset="0"/>
              <a:ea typeface="Arial Unicode MS" pitchFamily="34" charset="-128"/>
              <a:cs typeface="Courier New" panose="02070309020205020404" pitchFamily="49" charset="0"/>
            </a:endParaRPr>
          </a:p>
          <a:p>
            <a:pPr fontAlgn="base">
              <a:spcBef>
                <a:spcPct val="50000"/>
              </a:spcBef>
              <a:spcAft>
                <a:spcPct val="0"/>
              </a:spcAft>
              <a:buClr>
                <a:srgbClr val="F0AB00"/>
              </a:buClr>
              <a:buSzPct val="80000"/>
            </a:pPr>
            <a:r>
              <a:rPr lang="en-US" sz="1400" b="1" kern="0" dirty="0">
                <a:solidFill>
                  <a:srgbClr val="002060"/>
                </a:solidFill>
                <a:latin typeface="Courier New" panose="02070309020205020404" pitchFamily="49" charset="0"/>
                <a:ea typeface="Arial Unicode MS" pitchFamily="34" charset="-128"/>
                <a:cs typeface="Courier New" panose="02070309020205020404" pitchFamily="49" charset="0"/>
              </a:rPr>
              <a:t>    select </a:t>
            </a:r>
            <a:r>
              <a:rPr lang="en-US" sz="1400" b="1" kern="0" dirty="0" err="1">
                <a:solidFill>
                  <a:srgbClr val="002060"/>
                </a:solidFill>
                <a:latin typeface="Courier New" panose="02070309020205020404" pitchFamily="49" charset="0"/>
                <a:ea typeface="Arial Unicode MS" pitchFamily="34" charset="-128"/>
                <a:cs typeface="Courier New" panose="02070309020205020404" pitchFamily="49" charset="0"/>
              </a:rPr>
              <a:t>a.au_id</a:t>
            </a:r>
            <a:r>
              <a:rPr lang="en-US" sz="1400" b="1" kern="0" dirty="0">
                <a:solidFill>
                  <a:srgbClr val="002060"/>
                </a:solidFill>
                <a:latin typeface="Courier New" panose="02070309020205020404" pitchFamily="49" charset="0"/>
                <a:ea typeface="Arial Unicode MS" pitchFamily="34" charset="-128"/>
                <a:cs typeface="Courier New" panose="02070309020205020404" pitchFamily="49" charset="0"/>
              </a:rPr>
              <a:t>, </a:t>
            </a:r>
            <a:r>
              <a:rPr lang="en-US" sz="1400" b="1" kern="0" dirty="0" err="1">
                <a:solidFill>
                  <a:srgbClr val="002060"/>
                </a:solidFill>
                <a:latin typeface="Courier New" panose="02070309020205020404" pitchFamily="49" charset="0"/>
                <a:ea typeface="Arial Unicode MS" pitchFamily="34" charset="-128"/>
                <a:cs typeface="Courier New" panose="02070309020205020404" pitchFamily="49" charset="0"/>
              </a:rPr>
              <a:t>ta.title_id</a:t>
            </a:r>
            <a:r>
              <a:rPr lang="en-US" sz="1400" b="1" kern="0" dirty="0">
                <a:solidFill>
                  <a:srgbClr val="002060"/>
                </a:solidFill>
                <a:latin typeface="Courier New" panose="02070309020205020404" pitchFamily="49" charset="0"/>
                <a:ea typeface="Arial Unicode MS" pitchFamily="34" charset="-128"/>
                <a:cs typeface="Courier New" panose="02070309020205020404" pitchFamily="49" charset="0"/>
              </a:rPr>
              <a:t>, </a:t>
            </a:r>
            <a:r>
              <a:rPr lang="en-US" sz="1400" b="1" kern="0" dirty="0" err="1">
                <a:solidFill>
                  <a:srgbClr val="002060"/>
                </a:solidFill>
                <a:latin typeface="Courier New" panose="02070309020205020404" pitchFamily="49" charset="0"/>
                <a:ea typeface="Arial Unicode MS" pitchFamily="34" charset="-128"/>
                <a:cs typeface="Courier New" panose="02070309020205020404" pitchFamily="49" charset="0"/>
              </a:rPr>
              <a:t>a.au_lname</a:t>
            </a:r>
            <a:r>
              <a:rPr lang="en-US" sz="1400" b="1" kern="0" dirty="0">
                <a:solidFill>
                  <a:srgbClr val="002060"/>
                </a:solidFill>
                <a:latin typeface="Courier New" panose="02070309020205020404" pitchFamily="49" charset="0"/>
                <a:ea typeface="Arial Unicode MS" pitchFamily="34" charset="-128"/>
                <a:cs typeface="Courier New" panose="02070309020205020404" pitchFamily="49" charset="0"/>
              </a:rPr>
              <a:t>, </a:t>
            </a:r>
            <a:r>
              <a:rPr lang="en-US" sz="1400" b="1" kern="0" dirty="0" err="1">
                <a:solidFill>
                  <a:srgbClr val="002060"/>
                </a:solidFill>
                <a:latin typeface="Courier New" panose="02070309020205020404" pitchFamily="49" charset="0"/>
                <a:ea typeface="Arial Unicode MS" pitchFamily="34" charset="-128"/>
                <a:cs typeface="Courier New" panose="02070309020205020404" pitchFamily="49" charset="0"/>
              </a:rPr>
              <a:t>a.au_fname</a:t>
            </a:r>
            <a:endParaRPr lang="en-US" sz="1400" b="1" kern="0" dirty="0">
              <a:solidFill>
                <a:srgbClr val="002060"/>
              </a:solidFill>
              <a:latin typeface="Courier New" panose="02070309020205020404" pitchFamily="49" charset="0"/>
              <a:ea typeface="Arial Unicode MS" pitchFamily="34" charset="-128"/>
              <a:cs typeface="Courier New" panose="02070309020205020404" pitchFamily="49" charset="0"/>
            </a:endParaRPr>
          </a:p>
          <a:p>
            <a:pPr fontAlgn="base">
              <a:spcBef>
                <a:spcPct val="50000"/>
              </a:spcBef>
              <a:spcAft>
                <a:spcPct val="0"/>
              </a:spcAft>
              <a:buClr>
                <a:srgbClr val="F0AB00"/>
              </a:buClr>
              <a:buSzPct val="80000"/>
            </a:pPr>
            <a:r>
              <a:rPr lang="en-US" sz="1400" b="1" kern="0" dirty="0">
                <a:solidFill>
                  <a:srgbClr val="002060"/>
                </a:solidFill>
                <a:latin typeface="Courier New" panose="02070309020205020404" pitchFamily="49" charset="0"/>
                <a:ea typeface="Arial Unicode MS" pitchFamily="34" charset="-128"/>
                <a:cs typeface="Courier New" panose="02070309020205020404" pitchFamily="49" charset="0"/>
              </a:rPr>
              <a:t>      from authors a, </a:t>
            </a:r>
            <a:r>
              <a:rPr lang="en-US" sz="1400" b="1" kern="0" dirty="0" err="1">
                <a:solidFill>
                  <a:srgbClr val="002060"/>
                </a:solidFill>
                <a:latin typeface="Courier New" panose="02070309020205020404" pitchFamily="49" charset="0"/>
                <a:ea typeface="Arial Unicode MS" pitchFamily="34" charset="-128"/>
                <a:cs typeface="Courier New" panose="02070309020205020404" pitchFamily="49" charset="0"/>
              </a:rPr>
              <a:t>titleauthor</a:t>
            </a:r>
            <a:r>
              <a:rPr lang="en-US" sz="1400" b="1" kern="0" dirty="0">
                <a:solidFill>
                  <a:srgbClr val="002060"/>
                </a:solidFill>
                <a:latin typeface="Courier New" panose="02070309020205020404" pitchFamily="49" charset="0"/>
                <a:ea typeface="Arial Unicode MS" pitchFamily="34" charset="-128"/>
                <a:cs typeface="Courier New" panose="02070309020205020404" pitchFamily="49" charset="0"/>
              </a:rPr>
              <a:t> ta</a:t>
            </a:r>
          </a:p>
          <a:p>
            <a:pPr fontAlgn="base">
              <a:spcBef>
                <a:spcPct val="50000"/>
              </a:spcBef>
              <a:spcAft>
                <a:spcPct val="0"/>
              </a:spcAft>
              <a:buClr>
                <a:srgbClr val="F0AB00"/>
              </a:buClr>
              <a:buSzPct val="80000"/>
            </a:pPr>
            <a:r>
              <a:rPr lang="en-US" sz="1400" b="1" kern="0" dirty="0">
                <a:solidFill>
                  <a:srgbClr val="002060"/>
                </a:solidFill>
                <a:latin typeface="Courier New" panose="02070309020205020404" pitchFamily="49" charset="0"/>
                <a:ea typeface="Arial Unicode MS" pitchFamily="34" charset="-128"/>
                <a:cs typeface="Courier New" panose="02070309020205020404" pitchFamily="49" charset="0"/>
              </a:rPr>
              <a:t>      where </a:t>
            </a:r>
            <a:r>
              <a:rPr lang="en-US" sz="1400" b="1" kern="0" dirty="0" err="1">
                <a:solidFill>
                  <a:srgbClr val="002060"/>
                </a:solidFill>
                <a:latin typeface="Courier New" panose="02070309020205020404" pitchFamily="49" charset="0"/>
                <a:ea typeface="Arial Unicode MS" pitchFamily="34" charset="-128"/>
                <a:cs typeface="Courier New" panose="02070309020205020404" pitchFamily="49" charset="0"/>
              </a:rPr>
              <a:t>a.au_id</a:t>
            </a:r>
            <a:r>
              <a:rPr lang="en-US" sz="1400" b="1" kern="0" dirty="0">
                <a:solidFill>
                  <a:srgbClr val="002060"/>
                </a:solidFill>
                <a:latin typeface="Courier New" panose="02070309020205020404" pitchFamily="49" charset="0"/>
                <a:ea typeface="Arial Unicode MS" pitchFamily="34" charset="-128"/>
                <a:cs typeface="Courier New" panose="02070309020205020404" pitchFamily="49" charset="0"/>
              </a:rPr>
              <a:t>=</a:t>
            </a:r>
            <a:r>
              <a:rPr lang="en-US" sz="1400" b="1" kern="0" dirty="0" err="1">
                <a:solidFill>
                  <a:srgbClr val="002060"/>
                </a:solidFill>
                <a:latin typeface="Courier New" panose="02070309020205020404" pitchFamily="49" charset="0"/>
                <a:ea typeface="Arial Unicode MS" pitchFamily="34" charset="-128"/>
                <a:cs typeface="Courier New" panose="02070309020205020404" pitchFamily="49" charset="0"/>
              </a:rPr>
              <a:t>ta.au_id</a:t>
            </a:r>
            <a:endParaRPr lang="en-US" sz="1400" b="1" kern="0" dirty="0" smtClean="0">
              <a:solidFill>
                <a:srgbClr val="002060"/>
              </a:solidFill>
              <a:latin typeface="Courier New" panose="02070309020205020404" pitchFamily="49" charset="0"/>
              <a:ea typeface="Arial Unicode MS" pitchFamily="34" charset="-128"/>
              <a:cs typeface="Courier New" panose="02070309020205020404" pitchFamily="49" charset="0"/>
            </a:endParaRPr>
          </a:p>
        </p:txBody>
      </p:sp>
    </p:spTree>
    <p:extLst>
      <p:ext uri="{BB962C8B-B14F-4D97-AF65-F5344CB8AC3E}">
        <p14:creationId xmlns:p14="http://schemas.microsoft.com/office/powerpoint/2010/main" val="1858490752"/>
      </p:ext>
    </p:extLst>
  </p:cSld>
  <p:clrMapOvr>
    <a:masterClrMapping/>
  </p:clrMapOvr>
  <p:transition spd="slow">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p:pic>
      <p:sp>
        <p:nvSpPr>
          <p:cNvPr id="3" name="Title 2"/>
          <p:cNvSpPr>
            <a:spLocks noGrp="1"/>
          </p:cNvSpPr>
          <p:nvPr>
            <p:ph type="ctrTitle"/>
          </p:nvPr>
        </p:nvSpPr>
        <p:spPr/>
        <p:txBody>
          <a:bodyPr/>
          <a:lstStyle/>
          <a:p>
            <a:r>
              <a:rPr lang="en-US" dirty="0" smtClean="0"/>
              <a:t>Always On Option</a:t>
            </a:r>
            <a:endParaRPr lang="en-US" dirty="0"/>
          </a:p>
        </p:txBody>
      </p:sp>
      <p:sp>
        <p:nvSpPr>
          <p:cNvPr id="4" name="Text Placeholder 3"/>
          <p:cNvSpPr>
            <a:spLocks noGrp="1"/>
          </p:cNvSpPr>
          <p:nvPr>
            <p:ph type="body" sz="quarter" idx="10"/>
          </p:nvPr>
        </p:nvSpPr>
        <p:spPr/>
        <p:txBody>
          <a:bodyPr/>
          <a:lstStyle/>
          <a:p>
            <a:r>
              <a:rPr lang="en-US" dirty="0" smtClean="0"/>
              <a:t>HADR </a:t>
            </a:r>
            <a:endParaRPr lang="en-US" dirty="0"/>
          </a:p>
        </p:txBody>
      </p:sp>
    </p:spTree>
    <p:extLst>
      <p:ext uri="{BB962C8B-B14F-4D97-AF65-F5344CB8AC3E}">
        <p14:creationId xmlns:p14="http://schemas.microsoft.com/office/powerpoint/2010/main" val="147166542"/>
      </p:ext>
    </p:extLst>
  </p:cSld>
  <p:clrMapOvr>
    <a:masterClrMapping/>
  </p:clrMapOvr>
  <p:transition spd="slow">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ASE w/ HADR</a:t>
            </a:r>
            <a:endParaRPr lang="en-US" dirty="0"/>
          </a:p>
        </p:txBody>
      </p:sp>
      <p:sp>
        <p:nvSpPr>
          <p:cNvPr id="3" name="Text Placeholder 2"/>
          <p:cNvSpPr>
            <a:spLocks noGrp="1"/>
          </p:cNvSpPr>
          <p:nvPr>
            <p:ph type="body" sz="quarter" idx="11"/>
          </p:nvPr>
        </p:nvSpPr>
        <p:spPr>
          <a:xfrm>
            <a:off x="432112" y="1456343"/>
            <a:ext cx="8720052" cy="4924833"/>
          </a:xfrm>
        </p:spPr>
        <p:txBody>
          <a:bodyPr>
            <a:normAutofit/>
          </a:bodyPr>
          <a:lstStyle/>
          <a:p>
            <a:r>
              <a:rPr lang="en-US" dirty="0" smtClean="0"/>
              <a:t>Virtual Cluster </a:t>
            </a:r>
          </a:p>
          <a:p>
            <a:pPr lvl="1"/>
            <a:r>
              <a:rPr lang="en-US" dirty="0" smtClean="0"/>
              <a:t>Planned for ASE 16.0 sp02 (Q3 2015)</a:t>
            </a:r>
          </a:p>
          <a:p>
            <a:pPr lvl="1"/>
            <a:r>
              <a:rPr lang="en-US" dirty="0" smtClean="0"/>
              <a:t>To be certified with Business Suite </a:t>
            </a:r>
          </a:p>
          <a:p>
            <a:pPr lvl="2"/>
            <a:r>
              <a:rPr lang="en-US" dirty="0" smtClean="0">
                <a:solidFill>
                  <a:srgbClr val="C00000"/>
                </a:solidFill>
              </a:rPr>
              <a:t>Integrated management with DBA Cockpit</a:t>
            </a:r>
          </a:p>
          <a:p>
            <a:r>
              <a:rPr lang="en-US" dirty="0" smtClean="0"/>
              <a:t>Key Availability Features</a:t>
            </a:r>
          </a:p>
          <a:p>
            <a:pPr lvl="1"/>
            <a:r>
              <a:rPr lang="en-US" dirty="0" smtClean="0"/>
              <a:t>Zero Data Loss w/ minimal impact on application</a:t>
            </a:r>
          </a:p>
          <a:p>
            <a:pPr lvl="1"/>
            <a:r>
              <a:rPr lang="en-US" dirty="0" smtClean="0"/>
              <a:t>Standby site is controlled read-only </a:t>
            </a:r>
          </a:p>
          <a:p>
            <a:pPr lvl="1"/>
            <a:r>
              <a:rPr lang="en-US" dirty="0" smtClean="0"/>
              <a:t>Automatic client failover (</a:t>
            </a:r>
            <a:r>
              <a:rPr lang="en-US" dirty="0" err="1" smtClean="0"/>
              <a:t>ala</a:t>
            </a:r>
            <a:r>
              <a:rPr lang="en-US" dirty="0" smtClean="0"/>
              <a:t> ASE/HA &amp; ASE/CE)</a:t>
            </a:r>
          </a:p>
          <a:p>
            <a:pPr lvl="1"/>
            <a:r>
              <a:rPr lang="en-US" dirty="0" smtClean="0"/>
              <a:t>Zero Downtime DBMS maintenance</a:t>
            </a:r>
          </a:p>
          <a:p>
            <a:pPr lvl="2"/>
            <a:r>
              <a:rPr lang="en-US" dirty="0" smtClean="0"/>
              <a:t>Including major versions (not just patches)</a:t>
            </a:r>
          </a:p>
          <a:p>
            <a:pPr lvl="1"/>
            <a:r>
              <a:rPr lang="en-US" dirty="0" smtClean="0"/>
              <a:t>Supports both HA &amp; DR</a:t>
            </a:r>
          </a:p>
          <a:p>
            <a:pPr lvl="2"/>
            <a:r>
              <a:rPr lang="en-US" dirty="0" smtClean="0"/>
              <a:t>HA with Synchronous Rep Agent for Zero Data Loss</a:t>
            </a:r>
          </a:p>
          <a:p>
            <a:pPr lvl="2"/>
            <a:r>
              <a:rPr lang="en-US" dirty="0" smtClean="0"/>
              <a:t>DR with Asynchronous Replication for longer distances (&gt;30km)</a:t>
            </a:r>
          </a:p>
        </p:txBody>
      </p:sp>
      <p:pic>
        <p:nvPicPr>
          <p:cNvPr id="41" name="Picture 22" descr="ASE FINAL LOGO - 2 cop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0701" y="1704920"/>
            <a:ext cx="423863" cy="423862"/>
          </a:xfrm>
          <a:prstGeom prst="rect">
            <a:avLst/>
          </a:prstGeom>
          <a:noFill/>
          <a:ln w="9525">
            <a:noFill/>
            <a:miter lim="800000"/>
            <a:headEnd/>
            <a:tailEnd/>
          </a:ln>
        </p:spPr>
      </p:pic>
      <p:pic>
        <p:nvPicPr>
          <p:cNvPr id="35" name="Picture 48" descr="small gray DB.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7818" y="2128783"/>
            <a:ext cx="492124" cy="463035"/>
          </a:xfrm>
          <a:prstGeom prst="rect">
            <a:avLst/>
          </a:prstGeom>
          <a:noFill/>
          <a:ln w="9525">
            <a:noFill/>
            <a:miter lim="800000"/>
            <a:headEnd/>
            <a:tailEnd/>
          </a:ln>
        </p:spPr>
      </p:pic>
      <p:pic>
        <p:nvPicPr>
          <p:cNvPr id="36" name="Picture 48" descr="small gray DB.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2633" y="2128782"/>
            <a:ext cx="492124" cy="463035"/>
          </a:xfrm>
          <a:prstGeom prst="rect">
            <a:avLst/>
          </a:prstGeom>
          <a:noFill/>
          <a:ln w="9525">
            <a:noFill/>
            <a:miter lim="800000"/>
            <a:headEnd/>
            <a:tailEnd/>
          </a:ln>
        </p:spPr>
      </p:pic>
      <p:pic>
        <p:nvPicPr>
          <p:cNvPr id="26" name="Picture 24" descr="Replication Agent - 2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02333" y="2366361"/>
            <a:ext cx="265113" cy="260350"/>
          </a:xfrm>
          <a:prstGeom prst="rect">
            <a:avLst/>
          </a:prstGeom>
          <a:noFill/>
          <a:ln w="9525">
            <a:noFill/>
            <a:miter lim="800000"/>
            <a:headEnd/>
            <a:tailEnd/>
          </a:ln>
        </p:spPr>
      </p:pic>
      <p:pic>
        <p:nvPicPr>
          <p:cNvPr id="27" name="Picture 26" descr="ReplicationServer_116x11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63904" y="2800348"/>
            <a:ext cx="493087" cy="493087"/>
          </a:xfrm>
          <a:prstGeom prst="rect">
            <a:avLst/>
          </a:prstGeom>
        </p:spPr>
      </p:pic>
      <p:pic>
        <p:nvPicPr>
          <p:cNvPr id="28" name="Picture 24" descr="Replication Agent - 2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25329" y="2378264"/>
            <a:ext cx="265113" cy="260350"/>
          </a:xfrm>
          <a:prstGeom prst="rect">
            <a:avLst/>
          </a:prstGeom>
          <a:noFill/>
          <a:ln w="9525">
            <a:noFill/>
            <a:miter lim="800000"/>
            <a:headEnd/>
            <a:tailEnd/>
          </a:ln>
        </p:spPr>
      </p:pic>
      <p:pic>
        <p:nvPicPr>
          <p:cNvPr id="29" name="Picture 22" descr="ASE FINAL LOGO - 2 cop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4832" y="5909772"/>
            <a:ext cx="423863" cy="423862"/>
          </a:xfrm>
          <a:prstGeom prst="rect">
            <a:avLst/>
          </a:prstGeom>
          <a:noFill/>
          <a:ln w="9525">
            <a:noFill/>
            <a:miter lim="800000"/>
            <a:headEnd/>
            <a:tailEnd/>
          </a:ln>
        </p:spPr>
      </p:pic>
      <p:pic>
        <p:nvPicPr>
          <p:cNvPr id="30" name="Picture 48" descr="small gray DB.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85316" y="5399941"/>
            <a:ext cx="492124" cy="463035"/>
          </a:xfrm>
          <a:prstGeom prst="rect">
            <a:avLst/>
          </a:prstGeom>
          <a:noFill/>
          <a:ln w="9525">
            <a:noFill/>
            <a:miter lim="800000"/>
            <a:headEnd/>
            <a:tailEnd/>
          </a:ln>
        </p:spPr>
      </p:pic>
      <p:pic>
        <p:nvPicPr>
          <p:cNvPr id="31" name="Picture 48" descr="small gray DB.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0131" y="5399940"/>
            <a:ext cx="492124" cy="463035"/>
          </a:xfrm>
          <a:prstGeom prst="rect">
            <a:avLst/>
          </a:prstGeom>
          <a:noFill/>
          <a:ln w="9525">
            <a:noFill/>
            <a:miter lim="800000"/>
            <a:headEnd/>
            <a:tailEnd/>
          </a:ln>
        </p:spPr>
      </p:pic>
      <p:pic>
        <p:nvPicPr>
          <p:cNvPr id="32" name="Picture 24" descr="Replication Agent - 2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9831" y="5384435"/>
            <a:ext cx="265113" cy="260350"/>
          </a:xfrm>
          <a:prstGeom prst="rect">
            <a:avLst/>
          </a:prstGeom>
          <a:noFill/>
          <a:ln w="9525">
            <a:noFill/>
            <a:miter lim="800000"/>
            <a:headEnd/>
            <a:tailEnd/>
          </a:ln>
        </p:spPr>
      </p:pic>
      <p:pic>
        <p:nvPicPr>
          <p:cNvPr id="39" name="Picture 38" descr="ReplicationServer_116x11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96262" y="4708070"/>
            <a:ext cx="493087" cy="493087"/>
          </a:xfrm>
          <a:prstGeom prst="rect">
            <a:avLst/>
          </a:prstGeom>
        </p:spPr>
      </p:pic>
      <p:pic>
        <p:nvPicPr>
          <p:cNvPr id="48" name="Picture 24" descr="Replication Agent - 2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62827" y="5396338"/>
            <a:ext cx="265113" cy="260350"/>
          </a:xfrm>
          <a:prstGeom prst="rect">
            <a:avLst/>
          </a:prstGeom>
          <a:noFill/>
          <a:ln w="9525">
            <a:noFill/>
            <a:miter lim="800000"/>
            <a:headEnd/>
            <a:tailEnd/>
          </a:ln>
        </p:spPr>
      </p:pic>
      <p:cxnSp>
        <p:nvCxnSpPr>
          <p:cNvPr id="7" name="Straight Arrow Connector 6"/>
          <p:cNvCxnSpPr>
            <a:stCxn id="26" idx="2"/>
            <a:endCxn id="39" idx="0"/>
          </p:cNvCxnSpPr>
          <p:nvPr/>
        </p:nvCxnSpPr>
        <p:spPr>
          <a:xfrm>
            <a:off x="10534890" y="2626711"/>
            <a:ext cx="1107916" cy="2081359"/>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8" idx="2"/>
            <a:endCxn id="39" idx="0"/>
          </p:cNvCxnSpPr>
          <p:nvPr/>
        </p:nvCxnSpPr>
        <p:spPr>
          <a:xfrm>
            <a:off x="11057886" y="2638614"/>
            <a:ext cx="584920" cy="2069456"/>
          </a:xfrm>
          <a:prstGeom prst="straightConnector1">
            <a:avLst/>
          </a:prstGeom>
          <a:ln w="19050">
            <a:solidFill>
              <a:schemeClr val="accent4">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9" idx="1"/>
            <a:endCxn id="30" idx="3"/>
          </p:cNvCxnSpPr>
          <p:nvPr/>
        </p:nvCxnSpPr>
        <p:spPr>
          <a:xfrm flipH="1">
            <a:off x="10777440" y="4954614"/>
            <a:ext cx="618822" cy="676845"/>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9" idx="2"/>
            <a:endCxn id="31" idx="3"/>
          </p:cNvCxnSpPr>
          <p:nvPr/>
        </p:nvCxnSpPr>
        <p:spPr>
          <a:xfrm flipH="1">
            <a:off x="11322255" y="5201157"/>
            <a:ext cx="320551" cy="430301"/>
          </a:xfrm>
          <a:prstGeom prst="straightConnector1">
            <a:avLst/>
          </a:prstGeom>
          <a:ln w="19050">
            <a:solidFill>
              <a:schemeClr val="accent4">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0"/>
            <a:endCxn id="27" idx="2"/>
          </p:cNvCxnSpPr>
          <p:nvPr/>
        </p:nvCxnSpPr>
        <p:spPr>
          <a:xfrm flipH="1" flipV="1">
            <a:off x="9910448" y="3293435"/>
            <a:ext cx="661940" cy="2091000"/>
          </a:xfrm>
          <a:prstGeom prst="straightConnector1">
            <a:avLst/>
          </a:prstGeom>
          <a:ln w="1905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1" idx="0"/>
            <a:endCxn id="27" idx="2"/>
          </p:cNvCxnSpPr>
          <p:nvPr/>
        </p:nvCxnSpPr>
        <p:spPr>
          <a:xfrm flipH="1" flipV="1">
            <a:off x="9910448" y="3293435"/>
            <a:ext cx="1165745" cy="2106505"/>
          </a:xfrm>
          <a:prstGeom prst="straightConnector1">
            <a:avLst/>
          </a:prstGeom>
          <a:ln w="19050">
            <a:solidFill>
              <a:schemeClr val="accent4">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7" idx="3"/>
            <a:endCxn id="36" idx="1"/>
          </p:cNvCxnSpPr>
          <p:nvPr/>
        </p:nvCxnSpPr>
        <p:spPr>
          <a:xfrm flipV="1">
            <a:off x="10156991" y="2360300"/>
            <a:ext cx="635642" cy="686592"/>
          </a:xfrm>
          <a:prstGeom prst="straightConnector1">
            <a:avLst/>
          </a:prstGeom>
          <a:ln w="19050">
            <a:solidFill>
              <a:schemeClr val="accent4">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7" idx="0"/>
            <a:endCxn id="35" idx="1"/>
          </p:cNvCxnSpPr>
          <p:nvPr/>
        </p:nvCxnSpPr>
        <p:spPr>
          <a:xfrm flipV="1">
            <a:off x="9910448" y="2360301"/>
            <a:ext cx="337370" cy="440047"/>
          </a:xfrm>
          <a:prstGeom prst="straightConnector1">
            <a:avLst/>
          </a:prstGeom>
          <a:ln w="1905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grpSp>
        <p:nvGrpSpPr>
          <p:cNvPr id="34" name="Group 157"/>
          <p:cNvGrpSpPr>
            <a:grpSpLocks noChangeAspect="1"/>
          </p:cNvGrpSpPr>
          <p:nvPr/>
        </p:nvGrpSpPr>
        <p:grpSpPr bwMode="auto">
          <a:xfrm>
            <a:off x="9331195" y="2766228"/>
            <a:ext cx="277454" cy="274320"/>
            <a:chOff x="5179" y="2280"/>
            <a:chExt cx="345" cy="345"/>
          </a:xfrm>
        </p:grpSpPr>
        <p:sp>
          <p:nvSpPr>
            <p:cNvPr id="37" name="Oval 158"/>
            <p:cNvSpPr>
              <a:spLocks noChangeArrowheads="1"/>
            </p:cNvSpPr>
            <p:nvPr/>
          </p:nvSpPr>
          <p:spPr bwMode="auto">
            <a:xfrm>
              <a:off x="5179" y="2280"/>
              <a:ext cx="345" cy="345"/>
            </a:xfrm>
            <a:prstGeom prst="ellipse">
              <a:avLst/>
            </a:prstGeom>
            <a:solidFill>
              <a:schemeClr val="bg1"/>
            </a:solidFill>
            <a:ln w="19050">
              <a:solidFill>
                <a:srgbClr val="A50021"/>
              </a:solidFill>
              <a:round/>
              <a:headEnd/>
              <a:tailEnd/>
            </a:ln>
          </p:spPr>
          <p:txBody>
            <a:bodyPr wrap="none" anchor="ctr"/>
            <a:lstStyle/>
            <a:p>
              <a:endParaRPr lang="en-US"/>
            </a:p>
          </p:txBody>
        </p:sp>
        <p:pic>
          <p:nvPicPr>
            <p:cNvPr id="38" name="Picture 159" descr="agent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6" y="2337"/>
              <a:ext cx="230" cy="230"/>
            </a:xfrm>
            <a:prstGeom prst="rect">
              <a:avLst/>
            </a:prstGeom>
            <a:noFill/>
            <a:ln w="9525">
              <a:noFill/>
              <a:miter lim="800000"/>
              <a:headEnd/>
              <a:tailEnd/>
            </a:ln>
          </p:spPr>
        </p:pic>
      </p:grpSp>
      <p:grpSp>
        <p:nvGrpSpPr>
          <p:cNvPr id="40" name="Group 157"/>
          <p:cNvGrpSpPr>
            <a:grpSpLocks noChangeAspect="1"/>
          </p:cNvGrpSpPr>
          <p:nvPr/>
        </p:nvGrpSpPr>
        <p:grpSpPr bwMode="auto">
          <a:xfrm>
            <a:off x="11205076" y="4570910"/>
            <a:ext cx="277454" cy="274320"/>
            <a:chOff x="5179" y="2280"/>
            <a:chExt cx="345" cy="345"/>
          </a:xfrm>
        </p:grpSpPr>
        <p:sp>
          <p:nvSpPr>
            <p:cNvPr id="42" name="Oval 158"/>
            <p:cNvSpPr>
              <a:spLocks noChangeArrowheads="1"/>
            </p:cNvSpPr>
            <p:nvPr/>
          </p:nvSpPr>
          <p:spPr bwMode="auto">
            <a:xfrm>
              <a:off x="5179" y="2280"/>
              <a:ext cx="345" cy="345"/>
            </a:xfrm>
            <a:prstGeom prst="ellipse">
              <a:avLst/>
            </a:prstGeom>
            <a:solidFill>
              <a:schemeClr val="bg1"/>
            </a:solidFill>
            <a:ln w="19050">
              <a:solidFill>
                <a:srgbClr val="A50021"/>
              </a:solidFill>
              <a:round/>
              <a:headEnd/>
              <a:tailEnd/>
            </a:ln>
          </p:spPr>
          <p:txBody>
            <a:bodyPr wrap="none" anchor="ctr"/>
            <a:lstStyle/>
            <a:p>
              <a:endParaRPr lang="en-US"/>
            </a:p>
          </p:txBody>
        </p:sp>
        <p:pic>
          <p:nvPicPr>
            <p:cNvPr id="43" name="Picture 159" descr="agent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6" y="2337"/>
              <a:ext cx="230" cy="230"/>
            </a:xfrm>
            <a:prstGeom prst="rect">
              <a:avLst/>
            </a:prstGeom>
            <a:noFill/>
            <a:ln w="9525">
              <a:noFill/>
              <a:miter lim="800000"/>
              <a:headEnd/>
              <a:tailEnd/>
            </a:ln>
          </p:spPr>
        </p:pic>
      </p:grpSp>
      <p:grpSp>
        <p:nvGrpSpPr>
          <p:cNvPr id="44" name="Group 157"/>
          <p:cNvGrpSpPr>
            <a:grpSpLocks noChangeAspect="1"/>
          </p:cNvGrpSpPr>
          <p:nvPr/>
        </p:nvGrpSpPr>
        <p:grpSpPr bwMode="auto">
          <a:xfrm>
            <a:off x="10263606" y="5946384"/>
            <a:ext cx="277454" cy="274320"/>
            <a:chOff x="5179" y="2280"/>
            <a:chExt cx="345" cy="345"/>
          </a:xfrm>
        </p:grpSpPr>
        <p:sp>
          <p:nvSpPr>
            <p:cNvPr id="45" name="Oval 158"/>
            <p:cNvSpPr>
              <a:spLocks noChangeArrowheads="1"/>
            </p:cNvSpPr>
            <p:nvPr/>
          </p:nvSpPr>
          <p:spPr bwMode="auto">
            <a:xfrm>
              <a:off x="5179" y="2280"/>
              <a:ext cx="345" cy="345"/>
            </a:xfrm>
            <a:prstGeom prst="ellipse">
              <a:avLst/>
            </a:prstGeom>
            <a:solidFill>
              <a:schemeClr val="bg1"/>
            </a:solidFill>
            <a:ln w="19050">
              <a:solidFill>
                <a:srgbClr val="A50021"/>
              </a:solidFill>
              <a:round/>
              <a:headEnd/>
              <a:tailEnd/>
            </a:ln>
          </p:spPr>
          <p:txBody>
            <a:bodyPr wrap="none" anchor="ctr"/>
            <a:lstStyle/>
            <a:p>
              <a:endParaRPr lang="en-US"/>
            </a:p>
          </p:txBody>
        </p:sp>
        <p:pic>
          <p:nvPicPr>
            <p:cNvPr id="46" name="Picture 159" descr="agent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6" y="2337"/>
              <a:ext cx="230" cy="230"/>
            </a:xfrm>
            <a:prstGeom prst="rect">
              <a:avLst/>
            </a:prstGeom>
            <a:noFill/>
            <a:ln w="9525">
              <a:noFill/>
              <a:miter lim="800000"/>
              <a:headEnd/>
              <a:tailEnd/>
            </a:ln>
          </p:spPr>
        </p:pic>
      </p:grpSp>
      <p:grpSp>
        <p:nvGrpSpPr>
          <p:cNvPr id="47" name="Group 157"/>
          <p:cNvGrpSpPr>
            <a:grpSpLocks noChangeAspect="1"/>
          </p:cNvGrpSpPr>
          <p:nvPr/>
        </p:nvGrpSpPr>
        <p:grpSpPr bwMode="auto">
          <a:xfrm>
            <a:off x="10285316" y="1704920"/>
            <a:ext cx="277454" cy="274320"/>
            <a:chOff x="5179" y="2280"/>
            <a:chExt cx="345" cy="345"/>
          </a:xfrm>
        </p:grpSpPr>
        <p:sp>
          <p:nvSpPr>
            <p:cNvPr id="56" name="Oval 158"/>
            <p:cNvSpPr>
              <a:spLocks noChangeArrowheads="1"/>
            </p:cNvSpPr>
            <p:nvPr/>
          </p:nvSpPr>
          <p:spPr bwMode="auto">
            <a:xfrm>
              <a:off x="5179" y="2280"/>
              <a:ext cx="345" cy="345"/>
            </a:xfrm>
            <a:prstGeom prst="ellipse">
              <a:avLst/>
            </a:prstGeom>
            <a:solidFill>
              <a:schemeClr val="bg1"/>
            </a:solidFill>
            <a:ln w="19050">
              <a:solidFill>
                <a:srgbClr val="A50021"/>
              </a:solidFill>
              <a:round/>
              <a:headEnd/>
              <a:tailEnd/>
            </a:ln>
          </p:spPr>
          <p:txBody>
            <a:bodyPr wrap="none" anchor="ctr"/>
            <a:lstStyle/>
            <a:p>
              <a:endParaRPr lang="en-US"/>
            </a:p>
          </p:txBody>
        </p:sp>
        <p:pic>
          <p:nvPicPr>
            <p:cNvPr id="57" name="Picture 159" descr="agent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6" y="2337"/>
              <a:ext cx="230" cy="230"/>
            </a:xfrm>
            <a:prstGeom prst="rect">
              <a:avLst/>
            </a:prstGeom>
            <a:noFill/>
            <a:ln w="9525">
              <a:noFill/>
              <a:miter lim="800000"/>
              <a:headEnd/>
              <a:tailEnd/>
            </a:ln>
          </p:spPr>
        </p:pic>
      </p:grpSp>
      <p:pic>
        <p:nvPicPr>
          <p:cNvPr id="58" name="Picture 12" descr="SCC_icon_116x1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8346" y="3523657"/>
            <a:ext cx="618869" cy="599529"/>
          </a:xfrm>
          <a:prstGeom prst="rect">
            <a:avLst/>
          </a:prstGeom>
          <a:noFill/>
          <a:ln w="9525">
            <a:noFill/>
            <a:miter lim="800000"/>
            <a:headEnd/>
            <a:tailEnd/>
          </a:ln>
        </p:spPr>
      </p:pic>
      <p:cxnSp>
        <p:nvCxnSpPr>
          <p:cNvPr id="59" name="Straight Arrow Connector 58"/>
          <p:cNvCxnSpPr>
            <a:stCxn id="58" idx="0"/>
            <a:endCxn id="56" idx="2"/>
          </p:cNvCxnSpPr>
          <p:nvPr/>
        </p:nvCxnSpPr>
        <p:spPr>
          <a:xfrm flipV="1">
            <a:off x="8087781" y="1842080"/>
            <a:ext cx="2197535" cy="1681577"/>
          </a:xfrm>
          <a:prstGeom prst="straightConnector1">
            <a:avLst/>
          </a:prstGeom>
          <a:ln w="190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8" idx="3"/>
            <a:endCxn id="37" idx="3"/>
          </p:cNvCxnSpPr>
          <p:nvPr/>
        </p:nvCxnSpPr>
        <p:spPr>
          <a:xfrm flipV="1">
            <a:off x="8397215" y="3000375"/>
            <a:ext cx="974612" cy="823047"/>
          </a:xfrm>
          <a:prstGeom prst="straightConnector1">
            <a:avLst/>
          </a:prstGeom>
          <a:ln w="190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8" idx="3"/>
            <a:endCxn id="42" idx="2"/>
          </p:cNvCxnSpPr>
          <p:nvPr/>
        </p:nvCxnSpPr>
        <p:spPr>
          <a:xfrm>
            <a:off x="8397215" y="3823422"/>
            <a:ext cx="2807861" cy="884648"/>
          </a:xfrm>
          <a:prstGeom prst="straightConnector1">
            <a:avLst/>
          </a:prstGeom>
          <a:ln w="190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8" idx="2"/>
            <a:endCxn id="45" idx="2"/>
          </p:cNvCxnSpPr>
          <p:nvPr/>
        </p:nvCxnSpPr>
        <p:spPr>
          <a:xfrm>
            <a:off x="8087781" y="4123186"/>
            <a:ext cx="2175825" cy="1960358"/>
          </a:xfrm>
          <a:prstGeom prst="straightConnector1">
            <a:avLst/>
          </a:prstGeom>
          <a:ln w="190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331195" y="1612587"/>
            <a:ext cx="896079"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solidFill>
                  <a:srgbClr val="C00000"/>
                </a:solidFill>
                <a:ea typeface="Arial Unicode MS" pitchFamily="34" charset="-128"/>
                <a:cs typeface="Arial Unicode MS" pitchFamily="34" charset="-128"/>
              </a:rPr>
              <a:t>Fault Monitor</a:t>
            </a:r>
          </a:p>
        </p:txBody>
      </p:sp>
      <p:sp>
        <p:nvSpPr>
          <p:cNvPr id="63" name="TextBox 62"/>
          <p:cNvSpPr txBox="1"/>
          <p:nvPr/>
        </p:nvSpPr>
        <p:spPr>
          <a:xfrm>
            <a:off x="9354157" y="3131600"/>
            <a:ext cx="341440"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solidFill>
                  <a:srgbClr val="C00000"/>
                </a:solidFill>
                <a:ea typeface="Arial Unicode MS" pitchFamily="34" charset="-128"/>
                <a:cs typeface="Arial Unicode MS" pitchFamily="34" charset="-128"/>
              </a:rPr>
              <a:t>RMA</a:t>
            </a:r>
          </a:p>
        </p:txBody>
      </p:sp>
    </p:spTree>
    <p:extLst>
      <p:ext uri="{BB962C8B-B14F-4D97-AF65-F5344CB8AC3E}">
        <p14:creationId xmlns:p14="http://schemas.microsoft.com/office/powerpoint/2010/main" val="1424459885"/>
      </p:ext>
    </p:extLst>
  </p:cSld>
  <p:clrMapOvr>
    <a:masterClrMapping/>
  </p:clrMapOvr>
  <p:transition spd="slow">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Landscape used for HADR latency tests</a:t>
            </a:r>
            <a:endParaRPr lang="en-US" dirty="0"/>
          </a:p>
        </p:txBody>
      </p:sp>
      <p:sp>
        <p:nvSpPr>
          <p:cNvPr id="8" name="TextBox 7"/>
          <p:cNvSpPr txBox="1"/>
          <p:nvPr/>
        </p:nvSpPr>
        <p:spPr>
          <a:xfrm flipH="1">
            <a:off x="4038510" y="5159493"/>
            <a:ext cx="4224470" cy="492443"/>
          </a:xfrm>
          <a:prstGeom prst="rect">
            <a:avLst/>
          </a:prstGeom>
          <a:noFill/>
          <a:ln>
            <a:noFill/>
          </a:ln>
        </p:spPr>
        <p:txBody>
          <a:bodyPr wrap="square" lIns="0" tIns="0" rIns="0" bIns="0" rtlCol="0">
            <a:spAutoFit/>
          </a:bodyPr>
          <a:lstStyle/>
          <a:p>
            <a:pPr fontAlgn="base">
              <a:spcBef>
                <a:spcPct val="50000"/>
              </a:spcBef>
              <a:spcAft>
                <a:spcPct val="0"/>
              </a:spcAft>
              <a:buClr>
                <a:srgbClr val="F0AB00"/>
              </a:buClr>
              <a:buSzPct val="80000"/>
            </a:pPr>
            <a:r>
              <a:rPr lang="en-US" sz="1600" kern="0" dirty="0">
                <a:solidFill>
                  <a:srgbClr val="0070C0"/>
                </a:solidFill>
                <a:ea typeface="Arial Unicode MS" pitchFamily="34" charset="-128"/>
                <a:cs typeface="Arial Unicode MS" pitchFamily="34" charset="-128"/>
              </a:rPr>
              <a:t>SSDs used for </a:t>
            </a:r>
            <a:r>
              <a:rPr lang="en-US" sz="1600" kern="0" dirty="0" smtClean="0">
                <a:solidFill>
                  <a:srgbClr val="0070C0"/>
                </a:solidFill>
                <a:ea typeface="Arial Unicode MS" pitchFamily="34" charset="-128"/>
                <a:cs typeface="Arial Unicode MS" pitchFamily="34" charset="-128"/>
              </a:rPr>
              <a:t>SPQ, </a:t>
            </a:r>
            <a:r>
              <a:rPr lang="en-US" sz="1600" kern="0" dirty="0">
                <a:solidFill>
                  <a:srgbClr val="0070C0"/>
                </a:solidFill>
                <a:ea typeface="Arial Unicode MS" pitchFamily="34" charset="-128"/>
                <a:cs typeface="Arial Unicode MS" pitchFamily="34" charset="-128"/>
              </a:rPr>
              <a:t>ASE log devices and SRS stable </a:t>
            </a:r>
            <a:r>
              <a:rPr lang="en-US" sz="1600" kern="0" dirty="0" smtClean="0">
                <a:solidFill>
                  <a:srgbClr val="0070C0"/>
                </a:solidFill>
                <a:ea typeface="Arial Unicode MS" pitchFamily="34" charset="-128"/>
                <a:cs typeface="Arial Unicode MS" pitchFamily="34" charset="-128"/>
              </a:rPr>
              <a:t>queues </a:t>
            </a:r>
            <a:endParaRPr lang="en-US" sz="1600" kern="0" dirty="0">
              <a:solidFill>
                <a:srgbClr val="0070C0"/>
              </a:solidFill>
              <a:ea typeface="Arial Unicode MS" pitchFamily="34" charset="-128"/>
              <a:cs typeface="Arial Unicode MS" pitchFamily="34" charset="-128"/>
            </a:endParaRPr>
          </a:p>
        </p:txBody>
      </p:sp>
      <p:sp>
        <p:nvSpPr>
          <p:cNvPr id="9" name="TextBox 8"/>
          <p:cNvSpPr txBox="1"/>
          <p:nvPr/>
        </p:nvSpPr>
        <p:spPr>
          <a:xfrm>
            <a:off x="914401" y="3276842"/>
            <a:ext cx="2753876" cy="1231106"/>
          </a:xfrm>
          <a:prstGeom prst="rect">
            <a:avLst/>
          </a:prstGeom>
          <a:noFill/>
          <a:ln>
            <a:noFill/>
          </a:ln>
        </p:spPr>
        <p:txBody>
          <a:bodyPr wrap="square" lIns="0" tIns="0" rIns="0" bIns="0" rtlCol="0">
            <a:spAutoFit/>
          </a:bodyPr>
          <a:lstStyle/>
          <a:p>
            <a:pPr fontAlgn="base">
              <a:spcBef>
                <a:spcPct val="50000"/>
              </a:spcBef>
              <a:spcAft>
                <a:spcPct val="0"/>
              </a:spcAft>
              <a:buClr>
                <a:srgbClr val="F0AB00"/>
              </a:buClr>
              <a:buSzPct val="80000"/>
            </a:pPr>
            <a:r>
              <a:rPr lang="en-US" sz="1600" kern="0" dirty="0" smtClean="0">
                <a:solidFill>
                  <a:srgbClr val="0070C0"/>
                </a:solidFill>
                <a:ea typeface="Arial Unicode MS" pitchFamily="34" charset="-128"/>
                <a:cs typeface="Arial Unicode MS" pitchFamily="34" charset="-128"/>
              </a:rPr>
              <a:t>OS</a:t>
            </a:r>
            <a:r>
              <a:rPr lang="en-US" sz="1600" kern="0" dirty="0">
                <a:solidFill>
                  <a:srgbClr val="0070C0"/>
                </a:solidFill>
                <a:ea typeface="Arial Unicode MS" pitchFamily="34" charset="-128"/>
                <a:cs typeface="Arial Unicode MS" pitchFamily="34" charset="-128"/>
              </a:rPr>
              <a:t>: SUSE 11.2</a:t>
            </a:r>
          </a:p>
          <a:p>
            <a:pPr fontAlgn="base">
              <a:spcBef>
                <a:spcPct val="50000"/>
              </a:spcBef>
              <a:spcAft>
                <a:spcPct val="0"/>
              </a:spcAft>
              <a:buClr>
                <a:srgbClr val="F0AB00"/>
              </a:buClr>
              <a:buSzPct val="80000"/>
            </a:pPr>
            <a:r>
              <a:rPr lang="en-US" sz="1600" kern="0" dirty="0">
                <a:solidFill>
                  <a:srgbClr val="0070C0"/>
                </a:solidFill>
                <a:ea typeface="Arial Unicode MS" pitchFamily="34" charset="-128"/>
                <a:cs typeface="Arial Unicode MS" pitchFamily="34" charset="-128"/>
              </a:rPr>
              <a:t>CPU: 4 socket, 32 cores, 64 threads, </a:t>
            </a:r>
            <a:r>
              <a:rPr lang="en-US" sz="1600" kern="0" dirty="0" smtClean="0">
                <a:solidFill>
                  <a:srgbClr val="0070C0"/>
                </a:solidFill>
                <a:ea typeface="Arial Unicode MS" pitchFamily="34" charset="-128"/>
                <a:cs typeface="Arial Unicode MS" pitchFamily="34" charset="-128"/>
              </a:rPr>
              <a:t>Intel</a:t>
            </a:r>
            <a:r>
              <a:rPr lang="en-US" sz="1600" kern="0" dirty="0">
                <a:solidFill>
                  <a:srgbClr val="0070C0"/>
                </a:solidFill>
                <a:ea typeface="Arial Unicode MS" pitchFamily="34" charset="-128"/>
                <a:cs typeface="Arial Unicode MS" pitchFamily="34" charset="-128"/>
              </a:rPr>
              <a:t>, 2700 </a:t>
            </a:r>
            <a:r>
              <a:rPr lang="en-US" sz="1600" kern="0" dirty="0" smtClean="0">
                <a:solidFill>
                  <a:srgbClr val="0070C0"/>
                </a:solidFill>
                <a:ea typeface="Arial Unicode MS" pitchFamily="34" charset="-128"/>
                <a:cs typeface="Arial Unicode MS" pitchFamily="34" charset="-128"/>
              </a:rPr>
              <a:t>MHz</a:t>
            </a:r>
            <a:endParaRPr lang="en-US" sz="1600" kern="0" dirty="0">
              <a:solidFill>
                <a:srgbClr val="0070C0"/>
              </a:solidFill>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600" kern="0" dirty="0">
                <a:solidFill>
                  <a:srgbClr val="0070C0"/>
                </a:solidFill>
                <a:ea typeface="Arial Unicode MS" pitchFamily="34" charset="-128"/>
                <a:cs typeface="Arial Unicode MS" pitchFamily="34" charset="-128"/>
              </a:rPr>
              <a:t>Memory: </a:t>
            </a:r>
            <a:r>
              <a:rPr lang="en-US" sz="1600" kern="0" dirty="0" smtClean="0">
                <a:solidFill>
                  <a:srgbClr val="0070C0"/>
                </a:solidFill>
                <a:ea typeface="Arial Unicode MS" pitchFamily="34" charset="-128"/>
                <a:cs typeface="Arial Unicode MS" pitchFamily="34" charset="-128"/>
              </a:rPr>
              <a:t>512 GB</a:t>
            </a:r>
            <a:endParaRPr lang="en-US" sz="1600" kern="0" dirty="0">
              <a:solidFill>
                <a:srgbClr val="0070C0"/>
              </a:solidFill>
              <a:ea typeface="Arial Unicode MS" pitchFamily="34" charset="-128"/>
              <a:cs typeface="Arial Unicode MS" pitchFamily="34" charset="-128"/>
            </a:endParaRPr>
          </a:p>
        </p:txBody>
      </p:sp>
      <p:pic>
        <p:nvPicPr>
          <p:cNvPr id="12" name="Picture 1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0048" y="2469211"/>
            <a:ext cx="5097780" cy="2200910"/>
          </a:xfrm>
          <a:prstGeom prst="rect">
            <a:avLst/>
          </a:prstGeom>
          <a:noFill/>
        </p:spPr>
      </p:pic>
      <p:sp>
        <p:nvSpPr>
          <p:cNvPr id="13" name="TextBox 12"/>
          <p:cNvSpPr txBox="1"/>
          <p:nvPr/>
        </p:nvSpPr>
        <p:spPr>
          <a:xfrm>
            <a:off x="9126719" y="3284154"/>
            <a:ext cx="2753876" cy="1231106"/>
          </a:xfrm>
          <a:prstGeom prst="rect">
            <a:avLst/>
          </a:prstGeom>
          <a:noFill/>
          <a:ln>
            <a:noFill/>
          </a:ln>
        </p:spPr>
        <p:txBody>
          <a:bodyPr wrap="square" lIns="0" tIns="0" rIns="0" bIns="0" rtlCol="0">
            <a:spAutoFit/>
          </a:bodyPr>
          <a:lstStyle/>
          <a:p>
            <a:pPr fontAlgn="base">
              <a:spcBef>
                <a:spcPct val="50000"/>
              </a:spcBef>
              <a:spcAft>
                <a:spcPct val="0"/>
              </a:spcAft>
              <a:buClr>
                <a:srgbClr val="F0AB00"/>
              </a:buClr>
              <a:buSzPct val="80000"/>
            </a:pPr>
            <a:r>
              <a:rPr lang="en-US" sz="1600" kern="0" dirty="0" smtClean="0">
                <a:solidFill>
                  <a:srgbClr val="0070C0"/>
                </a:solidFill>
                <a:ea typeface="Arial Unicode MS" pitchFamily="34" charset="-128"/>
                <a:cs typeface="Arial Unicode MS" pitchFamily="34" charset="-128"/>
              </a:rPr>
              <a:t>OS</a:t>
            </a:r>
            <a:r>
              <a:rPr lang="en-US" sz="1600" kern="0" dirty="0">
                <a:solidFill>
                  <a:srgbClr val="0070C0"/>
                </a:solidFill>
                <a:ea typeface="Arial Unicode MS" pitchFamily="34" charset="-128"/>
                <a:cs typeface="Arial Unicode MS" pitchFamily="34" charset="-128"/>
              </a:rPr>
              <a:t>: SUSE 11.2</a:t>
            </a:r>
          </a:p>
          <a:p>
            <a:pPr fontAlgn="base">
              <a:spcBef>
                <a:spcPct val="50000"/>
              </a:spcBef>
              <a:spcAft>
                <a:spcPct val="0"/>
              </a:spcAft>
              <a:buClr>
                <a:srgbClr val="F0AB00"/>
              </a:buClr>
              <a:buSzPct val="80000"/>
            </a:pPr>
            <a:r>
              <a:rPr lang="en-US" sz="1600" kern="0" dirty="0">
                <a:solidFill>
                  <a:srgbClr val="0070C0"/>
                </a:solidFill>
                <a:ea typeface="Arial Unicode MS" pitchFamily="34" charset="-128"/>
                <a:cs typeface="Arial Unicode MS" pitchFamily="34" charset="-128"/>
              </a:rPr>
              <a:t>CPU: 4 socket, 32 cores, 64 threads, </a:t>
            </a:r>
            <a:r>
              <a:rPr lang="en-US" sz="1600" kern="0" dirty="0" smtClean="0">
                <a:solidFill>
                  <a:srgbClr val="0070C0"/>
                </a:solidFill>
                <a:ea typeface="Arial Unicode MS" pitchFamily="34" charset="-128"/>
                <a:cs typeface="Arial Unicode MS" pitchFamily="34" charset="-128"/>
              </a:rPr>
              <a:t>Intel</a:t>
            </a:r>
            <a:r>
              <a:rPr lang="en-US" sz="1600" kern="0" dirty="0">
                <a:solidFill>
                  <a:srgbClr val="0070C0"/>
                </a:solidFill>
                <a:ea typeface="Arial Unicode MS" pitchFamily="34" charset="-128"/>
                <a:cs typeface="Arial Unicode MS" pitchFamily="34" charset="-128"/>
              </a:rPr>
              <a:t>, 2700 </a:t>
            </a:r>
            <a:r>
              <a:rPr lang="en-US" sz="1600" kern="0" dirty="0" smtClean="0">
                <a:solidFill>
                  <a:srgbClr val="0070C0"/>
                </a:solidFill>
                <a:ea typeface="Arial Unicode MS" pitchFamily="34" charset="-128"/>
                <a:cs typeface="Arial Unicode MS" pitchFamily="34" charset="-128"/>
              </a:rPr>
              <a:t>MHz</a:t>
            </a:r>
            <a:endParaRPr lang="en-US" sz="1600" kern="0" dirty="0">
              <a:solidFill>
                <a:srgbClr val="0070C0"/>
              </a:solidFill>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600" kern="0" dirty="0">
                <a:solidFill>
                  <a:srgbClr val="0070C0"/>
                </a:solidFill>
                <a:ea typeface="Arial Unicode MS" pitchFamily="34" charset="-128"/>
                <a:cs typeface="Arial Unicode MS" pitchFamily="34" charset="-128"/>
              </a:rPr>
              <a:t>Memory: </a:t>
            </a:r>
            <a:r>
              <a:rPr lang="en-US" sz="1600" kern="0" dirty="0" smtClean="0">
                <a:solidFill>
                  <a:srgbClr val="0070C0"/>
                </a:solidFill>
                <a:ea typeface="Arial Unicode MS" pitchFamily="34" charset="-128"/>
                <a:cs typeface="Arial Unicode MS" pitchFamily="34" charset="-128"/>
              </a:rPr>
              <a:t>512 GB</a:t>
            </a:r>
            <a:endParaRPr lang="en-US" sz="1600" kern="0" dirty="0">
              <a:solidFill>
                <a:srgbClr val="0070C0"/>
              </a:solidFill>
              <a:ea typeface="Arial Unicode MS" pitchFamily="34" charset="-128"/>
              <a:cs typeface="Arial Unicode MS" pitchFamily="34" charset="-128"/>
            </a:endParaRPr>
          </a:p>
        </p:txBody>
      </p:sp>
    </p:spTree>
    <p:extLst>
      <p:ext uri="{BB962C8B-B14F-4D97-AF65-F5344CB8AC3E}">
        <p14:creationId xmlns:p14="http://schemas.microsoft.com/office/powerpoint/2010/main" val="2713674435"/>
      </p:ext>
    </p:extLst>
  </p:cSld>
  <p:clrMapOvr>
    <a:masterClrMapping/>
  </p:clrMapOvr>
  <p:transition spd="slow">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HADR Tuning </a:t>
            </a:r>
            <a:endParaRPr 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885036822"/>
              </p:ext>
            </p:extLst>
          </p:nvPr>
        </p:nvGraphicFramePr>
        <p:xfrm>
          <a:off x="2228850" y="5334000"/>
          <a:ext cx="7259081" cy="1079924"/>
        </p:xfrm>
        <a:graphic>
          <a:graphicData uri="http://schemas.openxmlformats.org/drawingml/2006/table">
            <a:tbl>
              <a:tblPr firstRow="1" bandRow="1">
                <a:tableStyleId>{6E25E649-3F16-4E02-A733-19D2CDBF48F0}</a:tableStyleId>
              </a:tblPr>
              <a:tblGrid>
                <a:gridCol w="7259081"/>
              </a:tblGrid>
              <a:tr h="209425">
                <a:tc>
                  <a:txBody>
                    <a:bodyPr/>
                    <a:lstStyle/>
                    <a:p>
                      <a:r>
                        <a:rPr lang="en-US" sz="1600" dirty="0" smtClean="0">
                          <a:effectLst>
                            <a:outerShdw blurRad="38100" dist="38100" dir="2700000" algn="tl">
                              <a:srgbClr val="000000">
                                <a:alpha val="43137"/>
                              </a:srgbClr>
                            </a:outerShdw>
                          </a:effectLst>
                        </a:rPr>
                        <a:t>OS System Tuning</a:t>
                      </a:r>
                      <a:endParaRPr lang="en-US" sz="1600" dirty="0">
                        <a:effectLst>
                          <a:outerShdw blurRad="38100" dist="38100" dir="2700000" algn="tl">
                            <a:srgbClr val="000000">
                              <a:alpha val="43137"/>
                            </a:srgbClr>
                          </a:outerShdw>
                        </a:effectLst>
                      </a:endParaRPr>
                    </a:p>
                  </a:txBody>
                  <a:tcPr marL="121952" marR="121952" marT="45731" marB="45731"/>
                </a:tc>
              </a:tr>
              <a:tr h="372311">
                <a:tc>
                  <a:txBody>
                    <a:bodyPr/>
                    <a:lstStyle/>
                    <a:p>
                      <a:r>
                        <a:rPr lang="en-US" sz="1600" dirty="0" smtClean="0"/>
                        <a:t>Setting of CPU governors to performance mode to run at max</a:t>
                      </a:r>
                      <a:r>
                        <a:rPr lang="en-US" sz="1600" baseline="0" dirty="0" smtClean="0"/>
                        <a:t> frequency</a:t>
                      </a:r>
                      <a:endParaRPr lang="en-US" sz="1600" dirty="0"/>
                    </a:p>
                  </a:txBody>
                  <a:tcPr marL="121952" marR="121952" marT="45731" marB="45731"/>
                </a:tc>
              </a:tr>
              <a:tr h="372311">
                <a:tc>
                  <a:txBody>
                    <a:bodyPr/>
                    <a:lstStyle/>
                    <a:p>
                      <a:r>
                        <a:rPr lang="en-US" sz="1600" dirty="0" smtClean="0"/>
                        <a:t>NUMA binding of SRS</a:t>
                      </a:r>
                      <a:r>
                        <a:rPr lang="en-US" sz="1600" baseline="0" dirty="0" smtClean="0"/>
                        <a:t> (cores and memory) to one NUMA node with 8 cores</a:t>
                      </a:r>
                      <a:endParaRPr lang="en-US" sz="1600" dirty="0"/>
                    </a:p>
                  </a:txBody>
                  <a:tcPr marL="121952" marR="121952" marT="45731" marB="45731"/>
                </a:tc>
              </a:tr>
            </a:tbl>
          </a:graphicData>
        </a:graphic>
      </p:graphicFrame>
      <p:graphicFrame>
        <p:nvGraphicFramePr>
          <p:cNvPr id="6" name="Content Placeholder 3"/>
          <p:cNvGraphicFramePr>
            <a:graphicFrameLocks noGrp="1"/>
          </p:cNvGraphicFramePr>
          <p:nvPr>
            <p:ph idx="4294967295"/>
            <p:extLst>
              <p:ext uri="{D42A27DB-BD31-4B8C-83A1-F6EECF244321}">
                <p14:modId xmlns:p14="http://schemas.microsoft.com/office/powerpoint/2010/main" val="1022864183"/>
              </p:ext>
            </p:extLst>
          </p:nvPr>
        </p:nvGraphicFramePr>
        <p:xfrm>
          <a:off x="285750" y="1592263"/>
          <a:ext cx="6202838" cy="3147767"/>
        </p:xfrm>
        <a:graphic>
          <a:graphicData uri="http://schemas.openxmlformats.org/drawingml/2006/table">
            <a:tbl>
              <a:tblPr firstRow="1" firstCol="1" bandRow="1">
                <a:tableStyleId>{6E25E649-3F16-4E02-A733-19D2CDBF48F0}</a:tableStyleId>
              </a:tblPr>
              <a:tblGrid>
                <a:gridCol w="1606969"/>
                <a:gridCol w="1848004"/>
                <a:gridCol w="2747865"/>
              </a:tblGrid>
              <a:tr h="465527">
                <a:tc>
                  <a:txBody>
                    <a:bodyPr/>
                    <a:lstStyle/>
                    <a:p>
                      <a:pPr marL="0" marR="0">
                        <a:spcBef>
                          <a:spcPts val="0"/>
                        </a:spcBef>
                        <a:spcAft>
                          <a:spcPts val="0"/>
                        </a:spcAft>
                      </a:pPr>
                      <a:r>
                        <a:rPr lang="en-US" sz="1800" dirty="0">
                          <a:effectLst>
                            <a:outerShdw blurRad="38100" dist="38100" dir="2700000" algn="tl">
                              <a:srgbClr val="000000">
                                <a:alpha val="43137"/>
                              </a:srgbClr>
                            </a:outerShdw>
                          </a:effectLst>
                        </a:rPr>
                        <a:t>Server</a:t>
                      </a:r>
                      <a:endParaRPr lang="en-US" sz="1800" dirty="0">
                        <a:effectLst>
                          <a:outerShdw blurRad="38100" dist="38100" dir="2700000" algn="tl">
                            <a:srgbClr val="000000">
                              <a:alpha val="43137"/>
                            </a:srgbClr>
                          </a:outerShdw>
                        </a:effectLst>
                        <a:latin typeface="Calibri"/>
                        <a:ea typeface="Calibri"/>
                      </a:endParaRPr>
                    </a:p>
                  </a:txBody>
                  <a:tcPr marL="68580" marR="68580" marT="0" marB="0">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pPr marL="0" marR="0">
                        <a:spcBef>
                          <a:spcPts val="0"/>
                        </a:spcBef>
                        <a:spcAft>
                          <a:spcPts val="0"/>
                        </a:spcAft>
                      </a:pPr>
                      <a:r>
                        <a:rPr lang="en-US" sz="1800" dirty="0">
                          <a:effectLst>
                            <a:outerShdw blurRad="38100" dist="38100" dir="2700000" algn="tl">
                              <a:srgbClr val="000000">
                                <a:alpha val="43137"/>
                              </a:srgbClr>
                            </a:outerShdw>
                          </a:effectLst>
                        </a:rPr>
                        <a:t>CPU</a:t>
                      </a:r>
                      <a:endParaRPr lang="en-US" sz="1800" dirty="0">
                        <a:effectLst>
                          <a:outerShdw blurRad="38100" dist="38100" dir="2700000" algn="tl">
                            <a:srgbClr val="000000">
                              <a:alpha val="43137"/>
                            </a:srgbClr>
                          </a:outerShdw>
                        </a:effectLst>
                        <a:latin typeface="Calibri"/>
                        <a:ea typeface="Calibri"/>
                      </a:endParaRPr>
                    </a:p>
                  </a:txBody>
                  <a:tcPr marL="68580" marR="68580" marT="0" marB="0">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pPr marL="0" marR="0">
                        <a:spcBef>
                          <a:spcPts val="0"/>
                        </a:spcBef>
                        <a:spcAft>
                          <a:spcPts val="0"/>
                        </a:spcAft>
                      </a:pPr>
                      <a:r>
                        <a:rPr lang="en-US" sz="1800" dirty="0">
                          <a:effectLst>
                            <a:outerShdw blurRad="38100" dist="38100" dir="2700000" algn="tl">
                              <a:srgbClr val="000000">
                                <a:alpha val="43137"/>
                              </a:srgbClr>
                            </a:outerShdw>
                          </a:effectLst>
                        </a:rPr>
                        <a:t>Memory</a:t>
                      </a:r>
                      <a:endParaRPr lang="en-US" sz="1800" dirty="0">
                        <a:effectLst>
                          <a:outerShdw blurRad="38100" dist="38100" dir="2700000" algn="tl">
                            <a:srgbClr val="000000">
                              <a:alpha val="43137"/>
                            </a:srgbClr>
                          </a:outerShdw>
                        </a:effectLst>
                        <a:latin typeface="Calibri"/>
                        <a:ea typeface="Calibri"/>
                      </a:endParaRPr>
                    </a:p>
                  </a:txBody>
                  <a:tcPr marL="68580" marR="68580" marT="0" marB="0">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65527">
                <a:tc>
                  <a:txBody>
                    <a:bodyPr/>
                    <a:lstStyle/>
                    <a:p>
                      <a:pPr marL="0" marR="0">
                        <a:spcBef>
                          <a:spcPts val="0"/>
                        </a:spcBef>
                        <a:spcAft>
                          <a:spcPts val="0"/>
                        </a:spcAft>
                      </a:pPr>
                      <a:r>
                        <a:rPr lang="en-US" sz="1800" dirty="0">
                          <a:effectLst>
                            <a:outerShdw blurRad="38100" dist="38100" dir="2700000" algn="tl">
                              <a:srgbClr val="000000">
                                <a:alpha val="43137"/>
                              </a:srgbClr>
                            </a:outerShdw>
                          </a:effectLst>
                        </a:rPr>
                        <a:t>Primary Dataserver</a:t>
                      </a:r>
                      <a:endParaRPr lang="en-US" sz="1800" dirty="0">
                        <a:effectLst>
                          <a:outerShdw blurRad="38100" dist="38100" dir="2700000" algn="tl">
                            <a:srgbClr val="000000">
                              <a:alpha val="43137"/>
                            </a:srgbClr>
                          </a:outerShdw>
                        </a:effectLst>
                        <a:latin typeface="Calibri"/>
                        <a:ea typeface="Calibri"/>
                      </a:endParaRPr>
                    </a:p>
                  </a:txBody>
                  <a:tcPr marL="68580" marR="68580" marT="0" marB="0" anchor="ct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solidFill>
                      <a:schemeClr val="accent1">
                        <a:lumMod val="75000"/>
                      </a:schemeClr>
                    </a:solidFill>
                  </a:tcPr>
                </a:tc>
                <a:tc>
                  <a:txBody>
                    <a:bodyPr/>
                    <a:lstStyle/>
                    <a:p>
                      <a:pPr marL="0" marR="0">
                        <a:spcBef>
                          <a:spcPts val="0"/>
                        </a:spcBef>
                        <a:spcAft>
                          <a:spcPts val="0"/>
                        </a:spcAft>
                      </a:pPr>
                      <a:r>
                        <a:rPr lang="en-US" sz="1800" dirty="0" smtClean="0">
                          <a:effectLst/>
                        </a:rPr>
                        <a:t>16</a:t>
                      </a:r>
                      <a:r>
                        <a:rPr lang="en-US" sz="1800" baseline="0" dirty="0" smtClean="0">
                          <a:effectLst/>
                        </a:rPr>
                        <a:t> </a:t>
                      </a:r>
                      <a:r>
                        <a:rPr lang="en-US" sz="1800" dirty="0" smtClean="0">
                          <a:effectLst/>
                        </a:rPr>
                        <a:t>cores (# </a:t>
                      </a:r>
                      <a:r>
                        <a:rPr lang="en-US" sz="1800" dirty="0">
                          <a:effectLst/>
                        </a:rPr>
                        <a:t>of engines)</a:t>
                      </a:r>
                      <a:endParaRPr lang="en-US" sz="1800" dirty="0">
                        <a:effectLst/>
                        <a:latin typeface="Calibri"/>
                        <a:ea typeface="Calibri"/>
                      </a:endParaRPr>
                    </a:p>
                  </a:txBody>
                  <a:tcPr marL="68580" marR="68580" marT="0" marB="0">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pPr marL="0" marR="0">
                        <a:spcBef>
                          <a:spcPts val="0"/>
                        </a:spcBef>
                        <a:spcAft>
                          <a:spcPts val="0"/>
                        </a:spcAft>
                      </a:pPr>
                      <a:r>
                        <a:rPr lang="en-US" sz="1800" dirty="0" smtClean="0">
                          <a:effectLst/>
                        </a:rPr>
                        <a:t>20 GB </a:t>
                      </a:r>
                      <a:r>
                        <a:rPr lang="en-US" sz="1800" dirty="0">
                          <a:effectLst/>
                        </a:rPr>
                        <a:t>(max memory</a:t>
                      </a:r>
                      <a:r>
                        <a:rPr lang="en-US" sz="1800" dirty="0" smtClean="0">
                          <a:effectLst/>
                        </a:rPr>
                        <a:t>)</a:t>
                      </a:r>
                    </a:p>
                    <a:p>
                      <a:pPr marL="0" marR="0">
                        <a:spcBef>
                          <a:spcPts val="0"/>
                        </a:spcBef>
                        <a:spcAft>
                          <a:spcPts val="0"/>
                        </a:spcAft>
                      </a:pPr>
                      <a:r>
                        <a:rPr lang="en-US" sz="1800" dirty="0" smtClean="0">
                          <a:effectLst/>
                        </a:rPr>
                        <a:t>20 GB used</a:t>
                      </a:r>
                      <a:endParaRPr lang="en-US" sz="1800" dirty="0">
                        <a:effectLst/>
                        <a:latin typeface="Calibri"/>
                        <a:ea typeface="Calibri"/>
                      </a:endParaRPr>
                    </a:p>
                  </a:txBody>
                  <a:tcPr marL="68580" marR="68580" marT="0" marB="0">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65527">
                <a:tc>
                  <a:txBody>
                    <a:bodyPr/>
                    <a:lstStyle/>
                    <a:p>
                      <a:pPr marL="0" marR="0">
                        <a:spcBef>
                          <a:spcPts val="0"/>
                        </a:spcBef>
                        <a:spcAft>
                          <a:spcPts val="0"/>
                        </a:spcAft>
                      </a:pPr>
                      <a:r>
                        <a:rPr lang="en-US" sz="1800" dirty="0">
                          <a:effectLst>
                            <a:outerShdw blurRad="38100" dist="38100" dir="2700000" algn="tl">
                              <a:srgbClr val="000000">
                                <a:alpha val="43137"/>
                              </a:srgbClr>
                            </a:outerShdw>
                          </a:effectLst>
                        </a:rPr>
                        <a:t>Primary </a:t>
                      </a:r>
                      <a:r>
                        <a:rPr lang="en-US" sz="1800" dirty="0" smtClean="0">
                          <a:effectLst>
                            <a:outerShdw blurRad="38100" dist="38100" dir="2700000" algn="tl">
                              <a:srgbClr val="000000">
                                <a:alpha val="43137"/>
                              </a:srgbClr>
                            </a:outerShdw>
                          </a:effectLst>
                        </a:rPr>
                        <a:t>SRS</a:t>
                      </a:r>
                      <a:endParaRPr lang="en-US" sz="1800" dirty="0">
                        <a:effectLst>
                          <a:outerShdw blurRad="38100" dist="38100" dir="2700000" algn="tl">
                            <a:srgbClr val="000000">
                              <a:alpha val="43137"/>
                            </a:srgbClr>
                          </a:outerShdw>
                        </a:effectLst>
                        <a:latin typeface="Calibri"/>
                        <a:ea typeface="Calibri"/>
                      </a:endParaRPr>
                    </a:p>
                  </a:txBody>
                  <a:tcPr marL="68580" marR="68580" marT="0" marB="0" anchor="ct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solidFill>
                      <a:schemeClr val="accent1">
                        <a:lumMod val="75000"/>
                      </a:schemeClr>
                    </a:solidFill>
                  </a:tcPr>
                </a:tc>
                <a:tc>
                  <a:txBody>
                    <a:bodyPr/>
                    <a:lstStyle/>
                    <a:p>
                      <a:pPr marL="0" marR="0">
                        <a:spcBef>
                          <a:spcPts val="0"/>
                        </a:spcBef>
                        <a:spcAft>
                          <a:spcPts val="0"/>
                        </a:spcAft>
                      </a:pPr>
                      <a:r>
                        <a:rPr lang="en-US" sz="1800" dirty="0" smtClean="0">
                          <a:solidFill>
                            <a:srgbClr val="B6B6B6"/>
                          </a:solidFill>
                          <a:effectLst/>
                        </a:rPr>
                        <a:t>No max limit</a:t>
                      </a:r>
                      <a:endParaRPr lang="en-US" sz="1800" dirty="0" smtClean="0">
                        <a:solidFill>
                          <a:srgbClr val="B6B6B6"/>
                        </a:solidFill>
                        <a:effectLst/>
                        <a:latin typeface="+mn-lt"/>
                        <a:ea typeface="+mn-ea"/>
                      </a:endParaRPr>
                    </a:p>
                  </a:txBody>
                  <a:tcPr marL="68580" marR="68580" marT="0" marB="0">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pPr marL="0" marR="0">
                        <a:spcBef>
                          <a:spcPts val="0"/>
                        </a:spcBef>
                        <a:spcAft>
                          <a:spcPts val="0"/>
                        </a:spcAft>
                      </a:pPr>
                      <a:r>
                        <a:rPr lang="en-US" sz="1800" dirty="0" smtClean="0">
                          <a:solidFill>
                            <a:srgbClr val="B6B6B6"/>
                          </a:solidFill>
                          <a:effectLst/>
                        </a:rPr>
                        <a:t>15 GB (memory</a:t>
                      </a:r>
                      <a:r>
                        <a:rPr lang="en-US" sz="1800" baseline="0" dirty="0" smtClean="0">
                          <a:solidFill>
                            <a:srgbClr val="B6B6B6"/>
                          </a:solidFill>
                          <a:effectLst/>
                        </a:rPr>
                        <a:t> </a:t>
                      </a:r>
                      <a:r>
                        <a:rPr lang="en-US" sz="1800" dirty="0" smtClean="0">
                          <a:solidFill>
                            <a:srgbClr val="B6B6B6"/>
                          </a:solidFill>
                          <a:effectLst/>
                        </a:rPr>
                        <a:t>limit) – </a:t>
                      </a:r>
                    </a:p>
                    <a:p>
                      <a:pPr marL="0" marR="0">
                        <a:spcBef>
                          <a:spcPts val="0"/>
                        </a:spcBef>
                        <a:spcAft>
                          <a:spcPts val="0"/>
                        </a:spcAft>
                      </a:pPr>
                      <a:r>
                        <a:rPr lang="en-US" sz="1600" dirty="0" smtClean="0">
                          <a:solidFill>
                            <a:srgbClr val="B6B6B6"/>
                          </a:solidFill>
                          <a:effectLst/>
                        </a:rPr>
                        <a:t>not used</a:t>
                      </a:r>
                      <a:r>
                        <a:rPr lang="en-US" sz="1600" baseline="0" dirty="0" smtClean="0">
                          <a:solidFill>
                            <a:srgbClr val="B6B6B6"/>
                          </a:solidFill>
                          <a:effectLst/>
                        </a:rPr>
                        <a:t> unless there is a failover</a:t>
                      </a:r>
                      <a:endParaRPr lang="en-US" sz="1600" dirty="0" smtClean="0">
                        <a:solidFill>
                          <a:srgbClr val="B6B6B6"/>
                        </a:solidFill>
                        <a:effectLst/>
                      </a:endParaRPr>
                    </a:p>
                  </a:txBody>
                  <a:tcPr marL="68580" marR="68580" marT="0" marB="0">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65527">
                <a:tc>
                  <a:txBody>
                    <a:bodyPr/>
                    <a:lstStyle/>
                    <a:p>
                      <a:pPr marL="0" marR="0">
                        <a:spcBef>
                          <a:spcPts val="0"/>
                        </a:spcBef>
                        <a:spcAft>
                          <a:spcPts val="0"/>
                        </a:spcAft>
                      </a:pPr>
                      <a:r>
                        <a:rPr lang="en-US" sz="1800" dirty="0">
                          <a:effectLst>
                            <a:outerShdw blurRad="38100" dist="38100" dir="2700000" algn="tl">
                              <a:srgbClr val="000000">
                                <a:alpha val="43137"/>
                              </a:srgbClr>
                            </a:outerShdw>
                          </a:effectLst>
                        </a:rPr>
                        <a:t>Replicate </a:t>
                      </a:r>
                      <a:r>
                        <a:rPr lang="en-US" sz="1800" baseline="0" dirty="0" smtClean="0">
                          <a:effectLst>
                            <a:outerShdw blurRad="38100" dist="38100" dir="2700000" algn="tl">
                              <a:srgbClr val="000000">
                                <a:alpha val="43137"/>
                              </a:srgbClr>
                            </a:outerShdw>
                          </a:effectLst>
                        </a:rPr>
                        <a:t> SR</a:t>
                      </a:r>
                      <a:r>
                        <a:rPr lang="en-US" sz="1800" dirty="0" smtClean="0">
                          <a:effectLst>
                            <a:outerShdw blurRad="38100" dist="38100" dir="2700000" algn="tl">
                              <a:srgbClr val="000000">
                                <a:alpha val="43137"/>
                              </a:srgbClr>
                            </a:outerShdw>
                          </a:effectLst>
                        </a:rPr>
                        <a:t>S</a:t>
                      </a:r>
                      <a:endParaRPr lang="en-US" sz="1800" dirty="0">
                        <a:effectLst>
                          <a:outerShdw blurRad="38100" dist="38100" dir="2700000" algn="tl">
                            <a:srgbClr val="000000">
                              <a:alpha val="43137"/>
                            </a:srgbClr>
                          </a:outerShdw>
                        </a:effectLst>
                        <a:latin typeface="Calibri"/>
                        <a:ea typeface="Calibri"/>
                      </a:endParaRPr>
                    </a:p>
                  </a:txBody>
                  <a:tcPr marL="68580" marR="68580" marT="0" marB="0" anchor="ct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solidFill>
                      <a:schemeClr val="accent1">
                        <a:lumMod val="75000"/>
                      </a:schemeClr>
                    </a:solidFill>
                  </a:tcPr>
                </a:tc>
                <a:tc>
                  <a:txBody>
                    <a:bodyPr/>
                    <a:lstStyle/>
                    <a:p>
                      <a:pPr marL="0" marR="0">
                        <a:spcBef>
                          <a:spcPts val="0"/>
                        </a:spcBef>
                        <a:spcAft>
                          <a:spcPts val="0"/>
                        </a:spcAft>
                      </a:pPr>
                      <a:r>
                        <a:rPr lang="en-US" sz="1800" dirty="0" smtClean="0">
                          <a:effectLst/>
                        </a:rPr>
                        <a:t>No</a:t>
                      </a:r>
                      <a:r>
                        <a:rPr lang="en-US" sz="1800" baseline="0" dirty="0" smtClean="0">
                          <a:effectLst/>
                        </a:rPr>
                        <a:t> max limit</a:t>
                      </a:r>
                      <a:endParaRPr lang="en-US" sz="1800" dirty="0" smtClean="0">
                        <a:effectLst/>
                      </a:endParaRPr>
                    </a:p>
                    <a:p>
                      <a:pPr marL="0" marR="0">
                        <a:spcBef>
                          <a:spcPts val="0"/>
                        </a:spcBef>
                        <a:spcAft>
                          <a:spcPts val="0"/>
                        </a:spcAft>
                      </a:pPr>
                      <a:r>
                        <a:rPr lang="en-US" sz="1800" dirty="0" err="1" smtClean="0">
                          <a:effectLst/>
                        </a:rPr>
                        <a:t>Avg</a:t>
                      </a:r>
                      <a:r>
                        <a:rPr lang="en-US" sz="1800" dirty="0" smtClean="0">
                          <a:effectLst/>
                        </a:rPr>
                        <a:t> 8 cores used</a:t>
                      </a:r>
                      <a:endParaRPr lang="en-US" sz="1800" dirty="0">
                        <a:effectLst/>
                        <a:latin typeface="Calibri"/>
                        <a:ea typeface="Calibri"/>
                      </a:endParaRPr>
                    </a:p>
                  </a:txBody>
                  <a:tcPr marL="68580" marR="68580" marT="0" marB="0">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pPr marL="0" marR="0">
                        <a:spcBef>
                          <a:spcPts val="0"/>
                        </a:spcBef>
                        <a:spcAft>
                          <a:spcPts val="0"/>
                        </a:spcAft>
                      </a:pPr>
                      <a:r>
                        <a:rPr lang="en-US" sz="1800" dirty="0" smtClean="0">
                          <a:effectLst/>
                        </a:rPr>
                        <a:t>10 GB </a:t>
                      </a:r>
                      <a:r>
                        <a:rPr lang="en-US" sz="1800" dirty="0">
                          <a:effectLst/>
                        </a:rPr>
                        <a:t>(</a:t>
                      </a:r>
                      <a:r>
                        <a:rPr lang="en-US" sz="1800" dirty="0" smtClean="0">
                          <a:effectLst/>
                        </a:rPr>
                        <a:t>memory</a:t>
                      </a:r>
                      <a:r>
                        <a:rPr lang="en-US" sz="1800" baseline="0" dirty="0" smtClean="0">
                          <a:effectLst/>
                        </a:rPr>
                        <a:t> </a:t>
                      </a:r>
                      <a:r>
                        <a:rPr lang="en-US" sz="1800" dirty="0" smtClean="0">
                          <a:effectLst/>
                        </a:rPr>
                        <a:t>limit)</a:t>
                      </a:r>
                    </a:p>
                    <a:p>
                      <a:pPr marL="0" marR="0">
                        <a:spcBef>
                          <a:spcPts val="0"/>
                        </a:spcBef>
                        <a:spcAft>
                          <a:spcPts val="0"/>
                        </a:spcAft>
                      </a:pPr>
                      <a:r>
                        <a:rPr lang="en-US" sz="1800" dirty="0" smtClean="0">
                          <a:effectLst/>
                        </a:rPr>
                        <a:t>12 GB used</a:t>
                      </a:r>
                      <a:endParaRPr lang="en-US" sz="1800" dirty="0">
                        <a:effectLst/>
                        <a:latin typeface="Calibri"/>
                        <a:ea typeface="Calibri"/>
                      </a:endParaRPr>
                    </a:p>
                  </a:txBody>
                  <a:tcPr marL="68580" marR="68580" marT="0" marB="0">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65527">
                <a:tc>
                  <a:txBody>
                    <a:bodyPr/>
                    <a:lstStyle/>
                    <a:p>
                      <a:pPr marL="0" marR="0">
                        <a:spcBef>
                          <a:spcPts val="0"/>
                        </a:spcBef>
                        <a:spcAft>
                          <a:spcPts val="0"/>
                        </a:spcAft>
                      </a:pPr>
                      <a:r>
                        <a:rPr lang="en-US" sz="1800" dirty="0">
                          <a:effectLst>
                            <a:outerShdw blurRad="38100" dist="38100" dir="2700000" algn="tl">
                              <a:srgbClr val="000000">
                                <a:alpha val="43137"/>
                              </a:srgbClr>
                            </a:outerShdw>
                          </a:effectLst>
                        </a:rPr>
                        <a:t>Replicate Dataserver</a:t>
                      </a:r>
                      <a:endParaRPr lang="en-US" sz="1800" dirty="0">
                        <a:effectLst>
                          <a:outerShdw blurRad="38100" dist="38100" dir="2700000" algn="tl">
                            <a:srgbClr val="000000">
                              <a:alpha val="43137"/>
                            </a:srgbClr>
                          </a:outerShdw>
                        </a:effectLst>
                        <a:latin typeface="Calibri"/>
                        <a:ea typeface="Calibri"/>
                      </a:endParaRPr>
                    </a:p>
                  </a:txBody>
                  <a:tcPr marL="68580" marR="68580" marT="0" marB="0" anchor="ct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solidFill>
                      <a:schemeClr val="accent1">
                        <a:lumMod val="75000"/>
                      </a:schemeClr>
                    </a:solidFill>
                  </a:tcPr>
                </a:tc>
                <a:tc>
                  <a:txBody>
                    <a:bodyPr/>
                    <a:lstStyle/>
                    <a:p>
                      <a:pPr marL="0" marR="0">
                        <a:spcBef>
                          <a:spcPts val="0"/>
                        </a:spcBef>
                        <a:spcAft>
                          <a:spcPts val="0"/>
                        </a:spcAft>
                      </a:pPr>
                      <a:r>
                        <a:rPr lang="en-US" sz="1800" dirty="0" smtClean="0">
                          <a:effectLst/>
                        </a:rPr>
                        <a:t>16 cores (# </a:t>
                      </a:r>
                      <a:r>
                        <a:rPr lang="en-US" sz="1800" dirty="0">
                          <a:effectLst/>
                        </a:rPr>
                        <a:t>of engines)</a:t>
                      </a:r>
                      <a:endParaRPr lang="en-US" sz="1800" dirty="0">
                        <a:effectLst/>
                        <a:latin typeface="Calibri"/>
                        <a:ea typeface="Calibri"/>
                      </a:endParaRPr>
                    </a:p>
                  </a:txBody>
                  <a:tcPr marL="68580" marR="68580" marT="0" marB="0">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pPr marL="0" marR="0">
                        <a:spcBef>
                          <a:spcPts val="0"/>
                        </a:spcBef>
                        <a:spcAft>
                          <a:spcPts val="0"/>
                        </a:spcAft>
                      </a:pPr>
                      <a:r>
                        <a:rPr lang="en-US" sz="1800" dirty="0" smtClean="0">
                          <a:effectLst/>
                        </a:rPr>
                        <a:t>20 GB </a:t>
                      </a:r>
                      <a:r>
                        <a:rPr lang="en-US" sz="1800" dirty="0">
                          <a:effectLst/>
                        </a:rPr>
                        <a:t>(max </a:t>
                      </a:r>
                      <a:r>
                        <a:rPr lang="en-US" sz="1800" dirty="0" smtClean="0">
                          <a:effectLst/>
                        </a:rPr>
                        <a:t>memory)</a:t>
                      </a:r>
                    </a:p>
                    <a:p>
                      <a:pPr marL="0" marR="0">
                        <a:spcBef>
                          <a:spcPts val="0"/>
                        </a:spcBef>
                        <a:spcAft>
                          <a:spcPts val="0"/>
                        </a:spcAft>
                      </a:pPr>
                      <a:r>
                        <a:rPr lang="en-US" sz="1800" dirty="0" smtClean="0">
                          <a:effectLst/>
                        </a:rPr>
                        <a:t>20 GB used</a:t>
                      </a:r>
                      <a:endParaRPr lang="en-US" sz="1800" dirty="0">
                        <a:effectLst/>
                        <a:latin typeface="Calibri"/>
                        <a:ea typeface="Calibri"/>
                      </a:endParaRPr>
                    </a:p>
                  </a:txBody>
                  <a:tcPr marL="68580" marR="68580" marT="0" marB="0">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503592156"/>
              </p:ext>
            </p:extLst>
          </p:nvPr>
        </p:nvGraphicFramePr>
        <p:xfrm>
          <a:off x="6758341" y="1523550"/>
          <a:ext cx="4987457" cy="3657820"/>
        </p:xfrm>
        <a:graphic>
          <a:graphicData uri="http://schemas.openxmlformats.org/drawingml/2006/table">
            <a:tbl>
              <a:tblPr firstRow="1" bandRow="1">
                <a:tableStyleId>{6E25E649-3F16-4E02-A733-19D2CDBF48F0}</a:tableStyleId>
              </a:tblPr>
              <a:tblGrid>
                <a:gridCol w="3601717"/>
                <a:gridCol w="1385740"/>
              </a:tblGrid>
              <a:tr h="332014">
                <a:tc>
                  <a:txBody>
                    <a:bodyPr/>
                    <a:lstStyle/>
                    <a:p>
                      <a:r>
                        <a:rPr lang="en-US" sz="1800" dirty="0" smtClean="0">
                          <a:effectLst>
                            <a:outerShdw blurRad="38100" dist="38100" dir="2700000" algn="tl">
                              <a:srgbClr val="000000">
                                <a:alpha val="43137"/>
                              </a:srgbClr>
                            </a:outerShdw>
                          </a:effectLst>
                        </a:rPr>
                        <a:t>SRS Tuning</a:t>
                      </a:r>
                      <a:endParaRPr lang="en-US" sz="1800" dirty="0">
                        <a:effectLst>
                          <a:outerShdw blurRad="38100" dist="38100" dir="2700000" algn="tl">
                            <a:srgbClr val="000000">
                              <a:alpha val="43137"/>
                            </a:srgbClr>
                          </a:outerShdw>
                        </a:effectLst>
                      </a:endParaRPr>
                    </a:p>
                  </a:txBody>
                  <a:tcPr marL="121952" marR="121952" marT="45731" marB="45731">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800" dirty="0" smtClean="0">
                          <a:effectLst>
                            <a:outerShdw blurRad="38100" dist="38100" dir="2700000" algn="tl">
                              <a:srgbClr val="000000">
                                <a:alpha val="43137"/>
                              </a:srgbClr>
                            </a:outerShdw>
                          </a:effectLst>
                        </a:rPr>
                        <a:t>Value</a:t>
                      </a:r>
                      <a:endParaRPr lang="en-US" sz="1800" dirty="0">
                        <a:effectLst>
                          <a:outerShdw blurRad="38100" dist="38100" dir="2700000" algn="tl">
                            <a:srgbClr val="000000">
                              <a:alpha val="43137"/>
                            </a:srgbClr>
                          </a:outerShdw>
                        </a:effectLst>
                      </a:endParaRPr>
                    </a:p>
                  </a:txBody>
                  <a:tcPr marL="121952" marR="121952" marT="45731" marB="45731">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347686">
                <a:tc>
                  <a:txBody>
                    <a:bodyPr/>
                    <a:lstStyle/>
                    <a:p>
                      <a:r>
                        <a:rPr lang="en-US" sz="1800" dirty="0" err="1" smtClean="0"/>
                        <a:t>dsi_compile_enable</a:t>
                      </a:r>
                      <a:r>
                        <a:rPr lang="en-US" sz="1800" dirty="0" smtClean="0"/>
                        <a:t> (HVAR)</a:t>
                      </a:r>
                      <a:endParaRPr lang="en-US" sz="1800" dirty="0"/>
                    </a:p>
                  </a:txBody>
                  <a:tcPr marL="121952" marR="121952" marT="45731" marB="45731">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800" dirty="0" smtClean="0"/>
                        <a:t>On</a:t>
                      </a:r>
                      <a:endParaRPr lang="en-US" sz="1800" dirty="0"/>
                    </a:p>
                  </a:txBody>
                  <a:tcPr marL="121952" marR="121952" marT="45731" marB="45731">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332014">
                <a:tc>
                  <a:txBody>
                    <a:bodyPr/>
                    <a:lstStyle/>
                    <a:p>
                      <a:r>
                        <a:rPr lang="en-US" sz="1800" dirty="0" err="1" smtClean="0"/>
                        <a:t>dsi_compile_max_cmds</a:t>
                      </a:r>
                      <a:endParaRPr lang="en-US" sz="1800" dirty="0"/>
                    </a:p>
                  </a:txBody>
                  <a:tcPr marL="121952" marR="121952" marT="45731" marB="45731">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800" dirty="0" smtClean="0"/>
                        <a:t>50000</a:t>
                      </a:r>
                      <a:endParaRPr lang="en-US" sz="1800" dirty="0"/>
                    </a:p>
                  </a:txBody>
                  <a:tcPr marL="121952" marR="121952" marT="45731" marB="45731">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332014">
                <a:tc>
                  <a:txBody>
                    <a:bodyPr/>
                    <a:lstStyle/>
                    <a:p>
                      <a:r>
                        <a:rPr lang="en-US" sz="1800" dirty="0" err="1" smtClean="0"/>
                        <a:t>dt_apply</a:t>
                      </a:r>
                      <a:endParaRPr lang="en-US" sz="1800" dirty="0"/>
                    </a:p>
                  </a:txBody>
                  <a:tcPr marL="121952" marR="121952" marT="45731" marB="45731">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800" dirty="0" smtClean="0"/>
                        <a:t>4</a:t>
                      </a:r>
                      <a:endParaRPr lang="en-US" sz="1800" dirty="0"/>
                    </a:p>
                  </a:txBody>
                  <a:tcPr marL="121952" marR="121952" marT="45731" marB="45731">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332014">
                <a:tc>
                  <a:txBody>
                    <a:bodyPr/>
                    <a:lstStyle/>
                    <a:p>
                      <a:r>
                        <a:rPr lang="en-US" sz="1800" dirty="0" smtClean="0"/>
                        <a:t>parallel_dist</a:t>
                      </a:r>
                      <a:endParaRPr lang="en-US" sz="1800" dirty="0"/>
                    </a:p>
                  </a:txBody>
                  <a:tcPr marL="121952" marR="121952" marT="45731" marB="45731">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800" dirty="0" smtClean="0"/>
                        <a:t>On</a:t>
                      </a:r>
                      <a:endParaRPr lang="en-US" sz="1800" dirty="0"/>
                    </a:p>
                  </a:txBody>
                  <a:tcPr marL="121952" marR="121952" marT="45731" marB="45731">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365167">
                <a:tc>
                  <a:txBody>
                    <a:bodyPr/>
                    <a:lstStyle/>
                    <a:p>
                      <a:r>
                        <a:rPr lang="en-US" sz="1800" dirty="0" err="1" smtClean="0"/>
                        <a:t>dsi_num_threads</a:t>
                      </a:r>
                      <a:r>
                        <a:rPr lang="en-US" sz="1800" dirty="0" smtClean="0"/>
                        <a:t> (parallel DSI)</a:t>
                      </a:r>
                      <a:endParaRPr lang="en-US" sz="1800" dirty="0"/>
                    </a:p>
                  </a:txBody>
                  <a:tcPr marL="121952" marR="121952" marT="45731" marB="45731">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800" dirty="0" smtClean="0"/>
                        <a:t>5</a:t>
                      </a:r>
                      <a:endParaRPr lang="en-US" sz="1800" dirty="0"/>
                    </a:p>
                  </a:txBody>
                  <a:tcPr marL="121952" marR="121952" marT="45731" marB="45731">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332014">
                <a:tc>
                  <a:txBody>
                    <a:bodyPr/>
                    <a:lstStyle/>
                    <a:p>
                      <a:r>
                        <a:rPr lang="en-US" sz="1800" dirty="0" err="1" smtClean="0"/>
                        <a:t>cmd_direct_replicate</a:t>
                      </a:r>
                      <a:endParaRPr lang="en-US" sz="1800" dirty="0"/>
                    </a:p>
                  </a:txBody>
                  <a:tcPr marL="121952" marR="121952" marT="45731" marB="45731">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800" dirty="0" smtClean="0"/>
                        <a:t>On</a:t>
                      </a:r>
                      <a:endParaRPr lang="en-US" sz="1800" dirty="0"/>
                    </a:p>
                  </a:txBody>
                  <a:tcPr marL="121952" marR="121952" marT="45731" marB="45731">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332014">
                <a:tc>
                  <a:txBody>
                    <a:bodyPr/>
                    <a:lstStyle/>
                    <a:p>
                      <a:r>
                        <a:rPr lang="en-US" sz="1800" dirty="0" err="1" smtClean="0"/>
                        <a:t>sqt_max_cache_size</a:t>
                      </a:r>
                      <a:endParaRPr lang="en-US" sz="1800" dirty="0"/>
                    </a:p>
                  </a:txBody>
                  <a:tcPr marL="121952" marR="121952" marT="45731" marB="45731">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800" dirty="0" smtClean="0"/>
                        <a:t>1G</a:t>
                      </a:r>
                      <a:endParaRPr lang="en-US" sz="1800" dirty="0"/>
                    </a:p>
                  </a:txBody>
                  <a:tcPr marL="121952" marR="121952" marT="45731" marB="45731">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332014">
                <a:tc>
                  <a:txBody>
                    <a:bodyPr/>
                    <a:lstStyle/>
                    <a:p>
                      <a:r>
                        <a:rPr lang="en-US" sz="1800" dirty="0" err="1" smtClean="0"/>
                        <a:t>rsi_batch_size</a:t>
                      </a:r>
                      <a:endParaRPr lang="en-US" sz="1800" dirty="0"/>
                    </a:p>
                  </a:txBody>
                  <a:tcPr marL="121952" marR="121952" marT="45731" marB="45731">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800" dirty="0" smtClean="0"/>
                        <a:t>128 MB</a:t>
                      </a:r>
                      <a:endParaRPr lang="en-US" sz="1800" dirty="0"/>
                    </a:p>
                  </a:txBody>
                  <a:tcPr marL="121952" marR="121952" marT="45731" marB="45731">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332014">
                <a:tc>
                  <a:txBody>
                    <a:bodyPr/>
                    <a:lstStyle/>
                    <a:p>
                      <a:r>
                        <a:rPr lang="en-US" sz="1800" dirty="0" err="1" smtClean="0"/>
                        <a:t>block_size</a:t>
                      </a:r>
                      <a:endParaRPr lang="en-US" sz="1800" dirty="0"/>
                    </a:p>
                  </a:txBody>
                  <a:tcPr marL="121952" marR="121952" marT="45731" marB="45731">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800" dirty="0" smtClean="0"/>
                        <a:t>256K</a:t>
                      </a:r>
                      <a:endParaRPr lang="en-US" sz="1800" dirty="0"/>
                    </a:p>
                  </a:txBody>
                  <a:tcPr marL="121952" marR="121952" marT="45731" marB="45731">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bl>
          </a:graphicData>
        </a:graphic>
      </p:graphicFrame>
    </p:spTree>
    <p:extLst>
      <p:ext uri="{BB962C8B-B14F-4D97-AF65-F5344CB8AC3E}">
        <p14:creationId xmlns:p14="http://schemas.microsoft.com/office/powerpoint/2010/main" val="1519901980"/>
      </p:ext>
    </p:extLst>
  </p:cSld>
  <p:clrMapOvr>
    <a:masterClrMapping/>
  </p:clrMapOvr>
  <p:transition spd="slow">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Replication Throughput (Log GB/HR)</a:t>
            </a:r>
            <a:endParaRPr lang="en-US" dirty="0"/>
          </a:p>
        </p:txBody>
      </p:sp>
      <p:sp>
        <p:nvSpPr>
          <p:cNvPr id="3" name="Text Placeholder 2"/>
          <p:cNvSpPr>
            <a:spLocks noGrp="1"/>
          </p:cNvSpPr>
          <p:nvPr>
            <p:ph type="body" sz="quarter" idx="11"/>
          </p:nvPr>
        </p:nvSpPr>
        <p:spPr>
          <a:xfrm>
            <a:off x="432112" y="4345756"/>
            <a:ext cx="11349891" cy="2035419"/>
          </a:xfrm>
        </p:spPr>
        <p:txBody>
          <a:bodyPr/>
          <a:lstStyle/>
          <a:p>
            <a:r>
              <a:rPr lang="en-US" dirty="0" smtClean="0"/>
              <a:t>Latency:  </a:t>
            </a:r>
          </a:p>
          <a:p>
            <a:pPr lvl="1"/>
            <a:r>
              <a:rPr lang="en-US" dirty="0" smtClean="0"/>
              <a:t>As long as applications generate changed data at &lt; 140 GB/HR, latency will be &lt; 5s </a:t>
            </a:r>
          </a:p>
          <a:p>
            <a:r>
              <a:rPr lang="en-US" dirty="0" smtClean="0"/>
              <a:t>Throughput:</a:t>
            </a:r>
          </a:p>
          <a:p>
            <a:pPr lvl="1"/>
            <a:r>
              <a:rPr lang="en-US" dirty="0" smtClean="0"/>
              <a:t>With 140GB/HR,  SRS can replicate changed data up to 3TB in a day</a:t>
            </a:r>
          </a:p>
          <a:p>
            <a:pPr lvl="1"/>
            <a:r>
              <a:rPr lang="en-US" dirty="0" smtClean="0"/>
              <a:t>In our lab environment, to push 140 GB/HR throughput with SRS we needed 8 cores</a:t>
            </a:r>
            <a:endParaRPr lang="en-US" dirty="0"/>
          </a:p>
        </p:txBody>
      </p:sp>
      <p:graphicFrame>
        <p:nvGraphicFramePr>
          <p:cNvPr id="4" name="Chart 3"/>
          <p:cNvGraphicFramePr/>
          <p:nvPr>
            <p:extLst>
              <p:ext uri="{D42A27DB-BD31-4B8C-83A1-F6EECF244321}">
                <p14:modId xmlns:p14="http://schemas.microsoft.com/office/powerpoint/2010/main" val="947319101"/>
              </p:ext>
            </p:extLst>
          </p:nvPr>
        </p:nvGraphicFramePr>
        <p:xfrm>
          <a:off x="1178350" y="1457662"/>
          <a:ext cx="3751869" cy="296296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p:nvPr>
            <p:extLst>
              <p:ext uri="{D42A27DB-BD31-4B8C-83A1-F6EECF244321}">
                <p14:modId xmlns:p14="http://schemas.microsoft.com/office/powerpoint/2010/main" val="2868200951"/>
              </p:ext>
            </p:extLst>
          </p:nvPr>
        </p:nvGraphicFramePr>
        <p:xfrm>
          <a:off x="6300842" y="1524353"/>
          <a:ext cx="3889534" cy="29665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898288"/>
      </p:ext>
    </p:extLst>
  </p:cSld>
  <p:clrMapOvr>
    <a:masterClrMapping/>
  </p:clrMapOvr>
  <p:transition spd="slow">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Replication Throughput (cmds/sec)</a:t>
            </a:r>
            <a:endParaRPr lang="en-US" dirty="0"/>
          </a:p>
        </p:txBody>
      </p:sp>
      <p:sp>
        <p:nvSpPr>
          <p:cNvPr id="3" name="Text Placeholder 2"/>
          <p:cNvSpPr>
            <a:spLocks noGrp="1"/>
          </p:cNvSpPr>
          <p:nvPr>
            <p:ph type="body" sz="quarter" idx="11"/>
          </p:nvPr>
        </p:nvSpPr>
        <p:spPr>
          <a:xfrm>
            <a:off x="432112" y="4524866"/>
            <a:ext cx="11349891" cy="1856310"/>
          </a:xfrm>
        </p:spPr>
        <p:txBody>
          <a:bodyPr/>
          <a:lstStyle/>
          <a:p>
            <a:r>
              <a:rPr lang="en-US" dirty="0" smtClean="0"/>
              <a:t>Latency :  </a:t>
            </a:r>
          </a:p>
          <a:p>
            <a:pPr lvl="1"/>
            <a:r>
              <a:rPr lang="en-US" dirty="0" smtClean="0"/>
              <a:t>As long as applications generate changed data at &lt; 75,000 </a:t>
            </a:r>
            <a:r>
              <a:rPr lang="en-US" dirty="0" err="1" smtClean="0"/>
              <a:t>cmds</a:t>
            </a:r>
            <a:r>
              <a:rPr lang="en-US" dirty="0" smtClean="0"/>
              <a:t>/sec, latency will be &lt; 5s </a:t>
            </a:r>
          </a:p>
          <a:p>
            <a:r>
              <a:rPr lang="en-US" dirty="0" smtClean="0"/>
              <a:t>Throughput:</a:t>
            </a:r>
          </a:p>
          <a:p>
            <a:pPr lvl="1"/>
            <a:r>
              <a:rPr lang="en-US" dirty="0" smtClean="0"/>
              <a:t>With 75,000 </a:t>
            </a:r>
            <a:r>
              <a:rPr lang="en-US" dirty="0" err="1" smtClean="0"/>
              <a:t>cmds</a:t>
            </a:r>
            <a:r>
              <a:rPr lang="en-US" dirty="0" smtClean="0"/>
              <a:t>/sec,  SRS can replicate changed data up to 3TB in a day</a:t>
            </a:r>
          </a:p>
          <a:p>
            <a:endParaRPr lang="en-US" dirty="0"/>
          </a:p>
        </p:txBody>
      </p:sp>
      <p:graphicFrame>
        <p:nvGraphicFramePr>
          <p:cNvPr id="4" name="Chart 3"/>
          <p:cNvGraphicFramePr/>
          <p:nvPr>
            <p:extLst>
              <p:ext uri="{D42A27DB-BD31-4B8C-83A1-F6EECF244321}">
                <p14:modId xmlns:p14="http://schemas.microsoft.com/office/powerpoint/2010/main" val="2700953222"/>
              </p:ext>
            </p:extLst>
          </p:nvPr>
        </p:nvGraphicFramePr>
        <p:xfrm>
          <a:off x="1310326" y="1410528"/>
          <a:ext cx="3657600" cy="296296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p:nvPr>
            <p:extLst>
              <p:ext uri="{D42A27DB-BD31-4B8C-83A1-F6EECF244321}">
                <p14:modId xmlns:p14="http://schemas.microsoft.com/office/powerpoint/2010/main" val="1788899336"/>
              </p:ext>
            </p:extLst>
          </p:nvPr>
        </p:nvGraphicFramePr>
        <p:xfrm>
          <a:off x="7126664" y="1524353"/>
          <a:ext cx="3978111" cy="29665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94195573"/>
      </p:ext>
    </p:extLst>
  </p:cSld>
  <p:clrMapOvr>
    <a:masterClrMapping/>
  </p:clrMapOvr>
  <p:transition spd="slow">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HADR performance summary: in-house Lab testing with two hosts in same Data Center</a:t>
            </a:r>
            <a:endParaRPr lang="en-US" dirty="0"/>
          </a:p>
        </p:txBody>
      </p:sp>
      <p:sp>
        <p:nvSpPr>
          <p:cNvPr id="3" name="Text Placeholder 2"/>
          <p:cNvSpPr>
            <a:spLocks noGrp="1"/>
          </p:cNvSpPr>
          <p:nvPr>
            <p:ph type="body" sz="quarter" idx="10"/>
          </p:nvPr>
        </p:nvSpPr>
        <p:spPr/>
        <p:txBody>
          <a:bodyPr>
            <a:normAutofit/>
          </a:bodyPr>
          <a:lstStyle/>
          <a:p>
            <a:r>
              <a:rPr lang="en-US" dirty="0" smtClean="0"/>
              <a:t>Performance measured in lab condition with two hosts in the same data center</a:t>
            </a:r>
          </a:p>
          <a:p>
            <a:pPr lvl="1"/>
            <a:r>
              <a:rPr lang="en-US" dirty="0" smtClean="0"/>
              <a:t>140 GB/HR transaction log transfer rate</a:t>
            </a:r>
          </a:p>
          <a:p>
            <a:pPr lvl="1"/>
            <a:r>
              <a:rPr lang="en-US" dirty="0" smtClean="0"/>
              <a:t>2 </a:t>
            </a:r>
            <a:r>
              <a:rPr lang="en-US" dirty="0" err="1" smtClean="0"/>
              <a:t>ms</a:t>
            </a:r>
            <a:r>
              <a:rPr lang="en-US" dirty="0" smtClean="0"/>
              <a:t> average latency for the log (sync replication) to be persisted by HA Services on the Companion site</a:t>
            </a:r>
          </a:p>
          <a:p>
            <a:pPr lvl="1"/>
            <a:r>
              <a:rPr lang="en-US" dirty="0" smtClean="0"/>
              <a:t>&lt; 5 seconds latency for the data to appear on the Companion ASE after applying the logs persisted by HA Services</a:t>
            </a:r>
          </a:p>
          <a:p>
            <a:pPr lvl="1"/>
            <a:r>
              <a:rPr lang="en-US" dirty="0" smtClean="0"/>
              <a:t>&lt; 15% average impact to the online transaction</a:t>
            </a:r>
          </a:p>
          <a:p>
            <a:r>
              <a:rPr lang="en-US" dirty="0" smtClean="0"/>
              <a:t>Failover end-to-end in less than two minutes (as measured in lab environment)</a:t>
            </a:r>
          </a:p>
          <a:p>
            <a:r>
              <a:rPr lang="en-US" dirty="0" smtClean="0"/>
              <a:t>Failover consists of 3 components</a:t>
            </a:r>
          </a:p>
          <a:p>
            <a:pPr lvl="1"/>
            <a:r>
              <a:rPr lang="en-US" dirty="0" smtClean="0"/>
              <a:t>Failure Detection: under 3 seconds</a:t>
            </a:r>
          </a:p>
          <a:p>
            <a:pPr lvl="1"/>
            <a:r>
              <a:rPr lang="en-US" dirty="0" smtClean="0"/>
              <a:t>Confirmation this is real failure, not a network glitch (configurable) :  up to 1 minute 45 seconds</a:t>
            </a:r>
          </a:p>
          <a:p>
            <a:pPr lvl="1"/>
            <a:r>
              <a:rPr lang="en-US" dirty="0" smtClean="0"/>
              <a:t>failover process: 10 to 15 seconds</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528030449"/>
      </p:ext>
    </p:extLst>
  </p:cSld>
  <p:clrMapOvr>
    <a:masterClrMapping/>
  </p:clrMapOvr>
  <p:transition spd="slow">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ASE CE vs. HADR - A Different Viewpoint</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41668592"/>
              </p:ext>
            </p:extLst>
          </p:nvPr>
        </p:nvGraphicFramePr>
        <p:xfrm>
          <a:off x="329938" y="1685185"/>
          <a:ext cx="11547837" cy="4419615"/>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3355941"/>
                <a:gridCol w="2047974"/>
                <a:gridCol w="2047974"/>
                <a:gridCol w="2047974"/>
                <a:gridCol w="2047974"/>
              </a:tblGrid>
              <a:tr h="644783">
                <a:tc>
                  <a:txBody>
                    <a:bodyPr/>
                    <a:lstStyle/>
                    <a:p>
                      <a:r>
                        <a:rPr lang="en-US" sz="1600" dirty="0" smtClean="0"/>
                        <a:t>HADR</a:t>
                      </a:r>
                      <a:r>
                        <a:rPr lang="en-US" sz="1600" baseline="0" dirty="0" smtClean="0"/>
                        <a:t> Capability</a:t>
                      </a:r>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002060"/>
                    </a:solidFill>
                  </a:tcPr>
                </a:tc>
                <a:tc>
                  <a:txBody>
                    <a:bodyPr/>
                    <a:lstStyle/>
                    <a:p>
                      <a:r>
                        <a:rPr lang="en-US" sz="1600" dirty="0" smtClean="0"/>
                        <a:t>ASE/CE 15.7</a:t>
                      </a:r>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002060"/>
                    </a:solidFill>
                  </a:tcPr>
                </a:tc>
                <a:tc>
                  <a:txBody>
                    <a:bodyPr/>
                    <a:lstStyle/>
                    <a:p>
                      <a:r>
                        <a:rPr lang="en-US" sz="1600" dirty="0" smtClean="0"/>
                        <a:t>ASE/CE</a:t>
                      </a:r>
                      <a:r>
                        <a:rPr lang="en-US" sz="1600" baseline="0" dirty="0" smtClean="0"/>
                        <a:t> 15.7 w/ SIDB</a:t>
                      </a:r>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002060"/>
                    </a:solidFill>
                  </a:tcPr>
                </a:tc>
                <a:tc>
                  <a:txBody>
                    <a:bodyPr/>
                    <a:lstStyle/>
                    <a:p>
                      <a:r>
                        <a:rPr lang="en-US" sz="1600" dirty="0" smtClean="0"/>
                        <a:t>ASE/CE</a:t>
                      </a:r>
                      <a:r>
                        <a:rPr lang="en-US" sz="1600" baseline="0" dirty="0" smtClean="0"/>
                        <a:t> 16.0 w/ SIDB</a:t>
                      </a:r>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002060"/>
                    </a:solidFill>
                  </a:tcPr>
                </a:tc>
                <a:tc>
                  <a:txBody>
                    <a:bodyPr/>
                    <a:lstStyle/>
                    <a:p>
                      <a:r>
                        <a:rPr lang="en-US" sz="1600" dirty="0" smtClean="0"/>
                        <a:t>ASE 16.x Always-On</a:t>
                      </a:r>
                      <a:endParaRPr lang="en-US" sz="16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002060"/>
                    </a:solidFill>
                  </a:tcPr>
                </a:tc>
              </a:tr>
              <a:tr h="305985">
                <a:tc>
                  <a:txBody>
                    <a:bodyPr/>
                    <a:lstStyle/>
                    <a:p>
                      <a:r>
                        <a:rPr lang="en-US" sz="1400" dirty="0" smtClean="0"/>
                        <a:t>Availability</a:t>
                      </a:r>
                      <a:r>
                        <a:rPr lang="en-US" sz="1400" baseline="0" dirty="0" smtClean="0"/>
                        <a:t> Date</a:t>
                      </a:r>
                      <a:endParaRPr lang="en-US" sz="14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Available Now</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Available Now</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Q4’15/Q1’16</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Q3’15</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305985">
                <a:tc>
                  <a:txBody>
                    <a:bodyPr/>
                    <a:lstStyle/>
                    <a:p>
                      <a:r>
                        <a:rPr lang="en-US" sz="1400" dirty="0" smtClean="0"/>
                        <a:t>Operational Complexity</a:t>
                      </a:r>
                      <a:endParaRPr lang="en-US" sz="14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Simple</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Simple</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Simple</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More Complex</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305985">
                <a:tc>
                  <a:txBody>
                    <a:bodyPr/>
                    <a:lstStyle/>
                    <a:p>
                      <a:r>
                        <a:rPr lang="en-US" sz="1400" dirty="0" smtClean="0"/>
                        <a:t>Recovery Time Objective</a:t>
                      </a:r>
                      <a:endParaRPr lang="en-US" sz="14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&lt;1 min</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1-2min</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1-2 min</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2-5 min</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305985">
                <a:tc>
                  <a:txBody>
                    <a:bodyPr/>
                    <a:lstStyle/>
                    <a:p>
                      <a:r>
                        <a:rPr lang="en-US" sz="1400" dirty="0" smtClean="0"/>
                        <a:t>Impact on application performance</a:t>
                      </a:r>
                      <a:endParaRPr lang="en-US" sz="14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Cluster locking</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None</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None</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Sync Rep</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461913">
                <a:tc>
                  <a:txBody>
                    <a:bodyPr/>
                    <a:lstStyle/>
                    <a:p>
                      <a:r>
                        <a:rPr lang="en-US" sz="1400" dirty="0" smtClean="0"/>
                        <a:t>Failure</a:t>
                      </a:r>
                      <a:r>
                        <a:rPr lang="en-US" sz="1400" baseline="0" dirty="0" smtClean="0"/>
                        <a:t> protection (HA level)</a:t>
                      </a:r>
                      <a:endParaRPr lang="en-US" sz="14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Host,</a:t>
                      </a:r>
                      <a:r>
                        <a:rPr lang="en-US" sz="1400" baseline="0" dirty="0" smtClean="0">
                          <a:solidFill>
                            <a:schemeClr val="tx1"/>
                          </a:solidFill>
                        </a:rPr>
                        <a:t> DBMS instance</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smtClean="0">
                          <a:solidFill>
                            <a:schemeClr val="tx1"/>
                          </a:solidFill>
                        </a:rPr>
                        <a:t>Host,</a:t>
                      </a:r>
                      <a:r>
                        <a:rPr lang="en-US" sz="1400" baseline="0" smtClean="0">
                          <a:solidFill>
                            <a:schemeClr val="tx1"/>
                          </a:solidFill>
                        </a:rPr>
                        <a:t> DBMS instance</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Host,</a:t>
                      </a:r>
                      <a:r>
                        <a:rPr lang="en-US" sz="1400" baseline="0" dirty="0" smtClean="0">
                          <a:solidFill>
                            <a:schemeClr val="tx1"/>
                          </a:solidFill>
                        </a:rPr>
                        <a:t> DBMS instance</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Host, DBMS, DB, Disk, Geo</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325303">
                <a:tc>
                  <a:txBody>
                    <a:bodyPr/>
                    <a:lstStyle/>
                    <a:p>
                      <a:r>
                        <a:rPr lang="en-US" sz="1400" dirty="0" smtClean="0"/>
                        <a:t>Application Compatibility</a:t>
                      </a:r>
                      <a:endParaRPr lang="en-US" sz="14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Tempdb</a:t>
                      </a:r>
                      <a:r>
                        <a:rPr lang="en-US" sz="1400" dirty="0" smtClean="0">
                          <a:solidFill>
                            <a:schemeClr val="tx1"/>
                          </a:solidFill>
                          <a:sym typeface="Wingdings" panose="05000000000000000000" pitchFamily="2" charset="2"/>
                        </a:rPr>
                        <a:t>#tempdb</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Tempdb</a:t>
                      </a:r>
                      <a:r>
                        <a:rPr lang="en-US" sz="1400" dirty="0" smtClean="0">
                          <a:solidFill>
                            <a:schemeClr val="tx1"/>
                          </a:solidFill>
                          <a:sym typeface="Wingdings" panose="05000000000000000000" pitchFamily="2" charset="2"/>
                        </a:rPr>
                        <a:t>#tempdb</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Tempdb</a:t>
                      </a:r>
                      <a:r>
                        <a:rPr lang="en-US" sz="1400" dirty="0" smtClean="0">
                          <a:solidFill>
                            <a:schemeClr val="tx1"/>
                          </a:solidFill>
                          <a:sym typeface="Wingdings" panose="05000000000000000000" pitchFamily="2" charset="2"/>
                        </a:rPr>
                        <a:t>#tempdb</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Rep Compatible</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325303">
                <a:tc>
                  <a:txBody>
                    <a:bodyPr/>
                    <a:lstStyle/>
                    <a:p>
                      <a:r>
                        <a:rPr lang="en-US" sz="1400" dirty="0" smtClean="0"/>
                        <a:t>Use 2</a:t>
                      </a:r>
                      <a:r>
                        <a:rPr lang="en-US" sz="1400" baseline="30000" dirty="0" smtClean="0"/>
                        <a:t>nd</a:t>
                      </a:r>
                      <a:r>
                        <a:rPr lang="en-US" sz="1400" dirty="0" smtClean="0"/>
                        <a:t> node for R/O / Reporting</a:t>
                      </a:r>
                      <a:endParaRPr lang="en-US" sz="14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Yes w/ </a:t>
                      </a:r>
                      <a:r>
                        <a:rPr lang="en-US" sz="1400" dirty="0" err="1" smtClean="0">
                          <a:solidFill>
                            <a:schemeClr val="tx1"/>
                          </a:solidFill>
                        </a:rPr>
                        <a:t>perf</a:t>
                      </a:r>
                      <a:r>
                        <a:rPr lang="en-US" sz="1400" dirty="0" smtClean="0">
                          <a:solidFill>
                            <a:schemeClr val="tx1"/>
                          </a:solidFill>
                        </a:rPr>
                        <a:t> impact</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No</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No</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Yes w/</a:t>
                      </a:r>
                      <a:r>
                        <a:rPr lang="en-US" sz="1400" baseline="0" dirty="0" smtClean="0">
                          <a:solidFill>
                            <a:schemeClr val="tx1"/>
                          </a:solidFill>
                        </a:rPr>
                        <a:t> no impact</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325303">
                <a:tc>
                  <a:txBody>
                    <a:bodyPr/>
                    <a:lstStyle/>
                    <a:p>
                      <a:r>
                        <a:rPr lang="en-US" sz="1400" dirty="0" smtClean="0"/>
                        <a:t>Use 2</a:t>
                      </a:r>
                      <a:r>
                        <a:rPr lang="en-US" sz="1400" baseline="30000" dirty="0" smtClean="0"/>
                        <a:t>nd</a:t>
                      </a:r>
                      <a:r>
                        <a:rPr lang="en-US" sz="1400" dirty="0" smtClean="0"/>
                        <a:t> node for R/W on</a:t>
                      </a:r>
                      <a:r>
                        <a:rPr lang="en-US" sz="1400" baseline="0" dirty="0" smtClean="0"/>
                        <a:t> 2</a:t>
                      </a:r>
                      <a:r>
                        <a:rPr lang="en-US" sz="1400" baseline="30000" dirty="0" smtClean="0"/>
                        <a:t>nd</a:t>
                      </a:r>
                      <a:r>
                        <a:rPr lang="en-US" sz="1400" baseline="0" dirty="0" smtClean="0"/>
                        <a:t> DB</a:t>
                      </a:r>
                      <a:endParaRPr lang="en-US" sz="14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indent="0" algn="ctr" defTabSz="1088776"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Yes</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indent="0" algn="ctr" defTabSz="1088776"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Yes</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Yes</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No</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325303">
                <a:tc>
                  <a:txBody>
                    <a:bodyPr/>
                    <a:lstStyle/>
                    <a:p>
                      <a:r>
                        <a:rPr lang="en-US" sz="1400" dirty="0" smtClean="0"/>
                        <a:t>Support vertical scalability</a:t>
                      </a:r>
                      <a:endParaRPr lang="en-US" sz="14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No</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No</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Very limited</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Yes + XOLTP</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0">
                <a:tc>
                  <a:txBody>
                    <a:bodyPr/>
                    <a:lstStyle/>
                    <a:p>
                      <a:r>
                        <a:rPr lang="en-US" sz="1400" dirty="0" smtClean="0"/>
                        <a:t>Development</a:t>
                      </a:r>
                      <a:r>
                        <a:rPr lang="en-US" sz="1400" baseline="0" dirty="0" smtClean="0"/>
                        <a:t> Goal</a:t>
                      </a:r>
                      <a:endParaRPr lang="en-US" sz="1400"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indent="0" algn="ctr" defTabSz="1088776"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Fast</a:t>
                      </a:r>
                      <a:r>
                        <a:rPr lang="en-US" sz="1400" baseline="0" dirty="0" smtClean="0">
                          <a:solidFill>
                            <a:schemeClr val="tx1"/>
                          </a:solidFill>
                        </a:rPr>
                        <a:t> Failover</a:t>
                      </a:r>
                    </a:p>
                    <a:p>
                      <a:pPr marL="0" marR="0" indent="0" algn="ctr" defTabSz="1088776" rtl="0" eaLnBrk="1" fontAlgn="auto" latinLnBrk="0" hangingPunct="1">
                        <a:lnSpc>
                          <a:spcPct val="100000"/>
                        </a:lnSpc>
                        <a:spcBef>
                          <a:spcPts val="0"/>
                        </a:spcBef>
                        <a:spcAft>
                          <a:spcPts val="0"/>
                        </a:spcAft>
                        <a:buClrTx/>
                        <a:buSzTx/>
                        <a:buFontTx/>
                        <a:buNone/>
                        <a:tabLst/>
                        <a:defRPr/>
                      </a:pPr>
                      <a:r>
                        <a:rPr lang="en-US" sz="1400" baseline="0" dirty="0" smtClean="0">
                          <a:solidFill>
                            <a:schemeClr val="tx1"/>
                          </a:solidFill>
                        </a:rPr>
                        <a:t>Workload Management</a:t>
                      </a:r>
                    </a:p>
                    <a:p>
                      <a:pPr marL="0" marR="0" indent="0" algn="ctr" defTabSz="1088776" rtl="0" eaLnBrk="1" fontAlgn="auto" latinLnBrk="0" hangingPunct="1">
                        <a:lnSpc>
                          <a:spcPct val="100000"/>
                        </a:lnSpc>
                        <a:spcBef>
                          <a:spcPts val="0"/>
                        </a:spcBef>
                        <a:spcAft>
                          <a:spcPts val="0"/>
                        </a:spcAft>
                        <a:buClrTx/>
                        <a:buSzTx/>
                        <a:buFontTx/>
                        <a:buNone/>
                        <a:tabLst/>
                        <a:defRPr/>
                      </a:pPr>
                      <a:r>
                        <a:rPr lang="en-US" sz="1400" baseline="0" dirty="0" smtClean="0">
                          <a:solidFill>
                            <a:schemeClr val="tx1"/>
                          </a:solidFill>
                        </a:rPr>
                        <a:t>N+1 Availability</a:t>
                      </a:r>
                      <a:endParaRPr lang="en-US" sz="1400" dirty="0" smtClean="0">
                        <a:solidFill>
                          <a:schemeClr val="tx1"/>
                        </a:solidFill>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SIDB to eliminate cluster overhead on single node</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Move CE to 16.x</a:t>
                      </a:r>
                    </a:p>
                    <a:p>
                      <a:pPr algn="ctr"/>
                      <a:r>
                        <a:rPr lang="en-US" sz="1400" dirty="0" smtClean="0">
                          <a:solidFill>
                            <a:schemeClr val="tx1"/>
                          </a:solidFill>
                        </a:rPr>
                        <a:t>Reduce CIPC overhead</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a:r>
                        <a:rPr lang="en-US" sz="1400" dirty="0" smtClean="0">
                          <a:solidFill>
                            <a:schemeClr val="tx1"/>
                          </a:solidFill>
                        </a:rPr>
                        <a:t>Maximum Availability</a:t>
                      </a:r>
                      <a:endParaRPr lang="en-US" sz="1400" dirty="0">
                        <a:solidFill>
                          <a:schemeClr val="tx1"/>
                        </a:solidFill>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1469878709"/>
      </p:ext>
    </p:extLst>
  </p:cSld>
  <p:clrMapOvr>
    <a:masterClrMapping/>
  </p:clrMapOvr>
  <p:transition spd="slow">
    <p:wip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p:pic>
      <p:sp>
        <p:nvSpPr>
          <p:cNvPr id="3" name="Title 2"/>
          <p:cNvSpPr>
            <a:spLocks noGrp="1"/>
          </p:cNvSpPr>
          <p:nvPr>
            <p:ph type="ctrTitle"/>
          </p:nvPr>
        </p:nvSpPr>
        <p:spPr/>
        <p:txBody>
          <a:bodyPr/>
          <a:lstStyle/>
          <a:p>
            <a:r>
              <a:rPr lang="en-US" dirty="0" err="1" smtClean="0"/>
              <a:t>MemScale</a:t>
            </a:r>
            <a:r>
              <a:rPr lang="en-US" dirty="0" smtClean="0"/>
              <a:t> Option</a:t>
            </a:r>
            <a:endParaRPr lang="en-US" dirty="0"/>
          </a:p>
        </p:txBody>
      </p:sp>
      <p:sp>
        <p:nvSpPr>
          <p:cNvPr id="4" name="Text Placeholder 3"/>
          <p:cNvSpPr>
            <a:spLocks noGrp="1"/>
          </p:cNvSpPr>
          <p:nvPr>
            <p:ph type="body" sz="quarter" idx="10"/>
          </p:nvPr>
        </p:nvSpPr>
        <p:spPr/>
        <p:txBody>
          <a:bodyPr/>
          <a:lstStyle/>
          <a:p>
            <a:r>
              <a:rPr lang="en-US" dirty="0" smtClean="0"/>
              <a:t>XOLTP, SSD Buffer Extension, Transactional Memory</a:t>
            </a:r>
            <a:endParaRPr lang="en-US" dirty="0"/>
          </a:p>
        </p:txBody>
      </p:sp>
    </p:spTree>
    <p:extLst>
      <p:ext uri="{BB962C8B-B14F-4D97-AF65-F5344CB8AC3E}">
        <p14:creationId xmlns:p14="http://schemas.microsoft.com/office/powerpoint/2010/main" val="40113902"/>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Reality 4:  Open Source is not out-innovating</a:t>
            </a:r>
            <a:endParaRPr lang="en-US" dirty="0"/>
          </a:p>
        </p:txBody>
      </p:sp>
      <p:sp>
        <p:nvSpPr>
          <p:cNvPr id="3" name="Text Placeholder 2"/>
          <p:cNvSpPr>
            <a:spLocks noGrp="1"/>
          </p:cNvSpPr>
          <p:nvPr>
            <p:ph type="body" sz="quarter" idx="10"/>
          </p:nvPr>
        </p:nvSpPr>
        <p:spPr/>
        <p:txBody>
          <a:bodyPr>
            <a:normAutofit fontScale="77500" lnSpcReduction="20000"/>
          </a:bodyPr>
          <a:lstStyle/>
          <a:p>
            <a:r>
              <a:rPr lang="en-US" dirty="0" smtClean="0"/>
              <a:t>XOLTP is all COTS</a:t>
            </a:r>
          </a:p>
          <a:p>
            <a:pPr lvl="1"/>
            <a:r>
              <a:rPr lang="en-US" dirty="0" smtClean="0"/>
              <a:t>Streaming data/event stream processing</a:t>
            </a:r>
          </a:p>
          <a:p>
            <a:pPr lvl="1"/>
            <a:r>
              <a:rPr lang="en-US" dirty="0" smtClean="0"/>
              <a:t>In-memory database technology</a:t>
            </a:r>
          </a:p>
          <a:p>
            <a:r>
              <a:rPr lang="en-US" dirty="0" smtClean="0"/>
              <a:t>RDBMS Analytics is COTS</a:t>
            </a:r>
          </a:p>
          <a:p>
            <a:pPr lvl="1"/>
            <a:r>
              <a:rPr lang="en-US" dirty="0" smtClean="0"/>
              <a:t>In-memory Analytics (HANA, Oracle, MS SQL, DB2 </a:t>
            </a:r>
            <a:r>
              <a:rPr lang="en-US" dirty="0" err="1" smtClean="0"/>
              <a:t>Blu</a:t>
            </a:r>
            <a:r>
              <a:rPr lang="en-US" dirty="0" smtClean="0"/>
              <a:t>)</a:t>
            </a:r>
          </a:p>
          <a:p>
            <a:pPr lvl="1"/>
            <a:r>
              <a:rPr lang="en-US" dirty="0" smtClean="0"/>
              <a:t>Column store/massive scale (IQ)</a:t>
            </a:r>
          </a:p>
          <a:p>
            <a:r>
              <a:rPr lang="en-US" dirty="0" smtClean="0"/>
              <a:t>Open Source often has scalability/reliability issues</a:t>
            </a:r>
          </a:p>
          <a:p>
            <a:pPr lvl="1"/>
            <a:r>
              <a:rPr lang="en-US" dirty="0" smtClean="0"/>
              <a:t>Query optimization is a PhD science</a:t>
            </a:r>
          </a:p>
          <a:p>
            <a:pPr lvl="2"/>
            <a:r>
              <a:rPr lang="en-US" dirty="0" smtClean="0"/>
              <a:t>Result is </a:t>
            </a:r>
            <a:r>
              <a:rPr lang="en-US" dirty="0" err="1" smtClean="0"/>
              <a:t>OpenSource</a:t>
            </a:r>
            <a:r>
              <a:rPr lang="en-US" dirty="0" smtClean="0"/>
              <a:t> DBMS typically have performance issues with complex queries with larger datasets</a:t>
            </a:r>
          </a:p>
          <a:p>
            <a:pPr lvl="1"/>
            <a:r>
              <a:rPr lang="en-US" dirty="0" smtClean="0"/>
              <a:t>Extreme scaling is a work-smarter not harder (e.g. massive brute force) and is business critical</a:t>
            </a:r>
          </a:p>
          <a:p>
            <a:pPr lvl="2"/>
            <a:r>
              <a:rPr lang="en-US" dirty="0" smtClean="0"/>
              <a:t>Partnerships with HW for chip-level API access/development to solve problems at higher scale cheaper than MBF</a:t>
            </a:r>
          </a:p>
          <a:p>
            <a:r>
              <a:rPr lang="en-US" dirty="0" smtClean="0"/>
              <a:t>There are undeniable trends…</a:t>
            </a:r>
          </a:p>
          <a:p>
            <a:pPr lvl="1"/>
            <a:r>
              <a:rPr lang="en-US" dirty="0" smtClean="0"/>
              <a:t>Non-relational (e.g. Casandra) often used as a application cache vs. middle tier caching</a:t>
            </a:r>
          </a:p>
          <a:p>
            <a:pPr lvl="1"/>
            <a:r>
              <a:rPr lang="en-US" smtClean="0"/>
              <a:t>MongoDB, </a:t>
            </a:r>
            <a:r>
              <a:rPr lang="en-US" dirty="0" smtClean="0"/>
              <a:t>etc. used for graph query support</a:t>
            </a:r>
          </a:p>
          <a:p>
            <a:r>
              <a:rPr lang="en-US" dirty="0" smtClean="0"/>
              <a:t>Hadoop for unstructured data is only real success</a:t>
            </a:r>
          </a:p>
          <a:p>
            <a:pPr lvl="1"/>
            <a:r>
              <a:rPr lang="en-US" dirty="0" smtClean="0"/>
              <a:t>….and even then Hive, etc.</a:t>
            </a:r>
            <a:endParaRPr lang="en-US" dirty="0"/>
          </a:p>
        </p:txBody>
      </p:sp>
    </p:spTree>
    <p:extLst>
      <p:ext uri="{BB962C8B-B14F-4D97-AF65-F5344CB8AC3E}">
        <p14:creationId xmlns:p14="http://schemas.microsoft.com/office/powerpoint/2010/main" val="2786987288"/>
      </p:ext>
    </p:extLst>
  </p:cSld>
  <p:clrMapOvr>
    <a:masterClrMapping/>
  </p:clrMapOvr>
  <p:transition spd="slow">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 (aka Compiled Queries)</a:t>
            </a:r>
            <a:endParaRPr lang="en-US" dirty="0"/>
          </a:p>
        </p:txBody>
      </p:sp>
      <p:sp>
        <p:nvSpPr>
          <p:cNvPr id="3" name="Text Placeholder 2"/>
          <p:cNvSpPr>
            <a:spLocks noGrp="1"/>
          </p:cNvSpPr>
          <p:nvPr>
            <p:ph type="body" sz="quarter" idx="11"/>
          </p:nvPr>
        </p:nvSpPr>
        <p:spPr/>
        <p:txBody>
          <a:bodyPr>
            <a:normAutofit lnSpcReduction="10000"/>
          </a:bodyPr>
          <a:lstStyle/>
          <a:p>
            <a:r>
              <a:rPr lang="en-US" dirty="0" smtClean="0"/>
              <a:t>Similar to a JIT for JAVA</a:t>
            </a:r>
          </a:p>
          <a:p>
            <a:pPr lvl="1"/>
            <a:r>
              <a:rPr lang="en-US" dirty="0" smtClean="0"/>
              <a:t>Avoids repetitive query exec code generation from the physical operators output from query optimization</a:t>
            </a:r>
          </a:p>
          <a:p>
            <a:pPr lvl="1"/>
            <a:r>
              <a:rPr lang="en-US" dirty="0" smtClean="0"/>
              <a:t>Works on</a:t>
            </a:r>
          </a:p>
          <a:p>
            <a:pPr lvl="2"/>
            <a:r>
              <a:rPr lang="en-US" dirty="0" smtClean="0"/>
              <a:t>Cached SQL Statements in statement cache</a:t>
            </a:r>
          </a:p>
          <a:p>
            <a:pPr lvl="2"/>
            <a:r>
              <a:rPr lang="en-US" dirty="0" smtClean="0"/>
              <a:t>Statements within stored procedures</a:t>
            </a:r>
          </a:p>
          <a:p>
            <a:pPr lvl="2"/>
            <a:r>
              <a:rPr lang="en-US" dirty="0" smtClean="0"/>
              <a:t>Fully prepared SQL statements</a:t>
            </a:r>
          </a:p>
          <a:p>
            <a:r>
              <a:rPr lang="en-US" dirty="0" smtClean="0"/>
              <a:t>Shortens code execution path</a:t>
            </a:r>
          </a:p>
          <a:p>
            <a:pPr lvl="1"/>
            <a:r>
              <a:rPr lang="en-US" dirty="0" smtClean="0"/>
              <a:t>As soon as statement is identified, it simply loads the previously saved Query Execution Native Access Plan</a:t>
            </a:r>
          </a:p>
          <a:p>
            <a:pPr lvl="1"/>
            <a:r>
              <a:rPr lang="en-US" dirty="0" smtClean="0"/>
              <a:t>Query identification</a:t>
            </a:r>
          </a:p>
          <a:p>
            <a:pPr lvl="2"/>
            <a:r>
              <a:rPr lang="en-US" dirty="0" smtClean="0"/>
              <a:t>SQL Hash code found in statement cache</a:t>
            </a:r>
          </a:p>
          <a:p>
            <a:pPr lvl="2"/>
            <a:r>
              <a:rPr lang="en-US" dirty="0" smtClean="0"/>
              <a:t>Subsequent exec of a statement in a stored proc</a:t>
            </a:r>
          </a:p>
          <a:p>
            <a:pPr lvl="2"/>
            <a:r>
              <a:rPr lang="en-US" dirty="0" smtClean="0"/>
              <a:t>Subsequent exec of a fully prepared statement</a:t>
            </a:r>
            <a:endParaRPr lang="en-US" dirty="0"/>
          </a:p>
        </p:txBody>
      </p:sp>
      <p:sp>
        <p:nvSpPr>
          <p:cNvPr id="17" name="Rectangle 16"/>
          <p:cNvSpPr/>
          <p:nvPr/>
        </p:nvSpPr>
        <p:spPr bwMode="auto">
          <a:xfrm>
            <a:off x="7633906" y="2425719"/>
            <a:ext cx="3159282" cy="737233"/>
          </a:xfrm>
          <a:prstGeom prst="rect">
            <a:avLst/>
          </a:prstGeom>
          <a:solidFill>
            <a:srgbClr val="808080">
              <a:lumMod val="20000"/>
              <a:lumOff val="80000"/>
            </a:srgbClr>
          </a:solidFill>
          <a:ln w="9525"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457200" eaLnBrk="1" fontAlgn="base" latinLnBrk="0" hangingPunct="1">
              <a:lnSpc>
                <a:spcPct val="100000"/>
              </a:lnSpc>
              <a:spcBef>
                <a:spcPts val="0"/>
              </a:spcBef>
              <a:spcAft>
                <a:spcPct val="0"/>
              </a:spcAft>
              <a:buClr>
                <a:srgbClr val="000000"/>
              </a:buClr>
              <a:buSzPct val="100000"/>
              <a:buFont typeface="Times New Roman" pitchFamily="16" charset="0"/>
              <a:buNone/>
              <a:tabLst/>
              <a:defRPr/>
            </a:pP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rPr>
              <a:t>SELECT </a:t>
            </a: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sym typeface="Wingdings" panose="05000000000000000000" pitchFamily="2" charset="2"/>
              </a:rPr>
              <a:t> {column list}</a:t>
            </a:r>
          </a:p>
          <a:p>
            <a:pPr marL="0" marR="0" lvl="0" indent="0" defTabSz="457200" eaLnBrk="1" fontAlgn="base" latinLnBrk="0" hangingPunct="1">
              <a:lnSpc>
                <a:spcPct val="100000"/>
              </a:lnSpc>
              <a:spcBef>
                <a:spcPts val="0"/>
              </a:spcBef>
              <a:spcAft>
                <a:spcPct val="0"/>
              </a:spcAft>
              <a:buClr>
                <a:srgbClr val="000000"/>
              </a:buClr>
              <a:buSzPct val="100000"/>
              <a:buFont typeface="Times New Roman" pitchFamily="16" charset="0"/>
              <a:buNone/>
              <a:tabLst/>
              <a:defRPr/>
            </a:pP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sym typeface="Wingdings" panose="05000000000000000000" pitchFamily="2" charset="2"/>
              </a:rPr>
              <a:t>FROM  table </a:t>
            </a:r>
          </a:p>
          <a:p>
            <a:pPr marL="0" marR="0" lvl="0" indent="0" defTabSz="457200" eaLnBrk="1" fontAlgn="base" latinLnBrk="0" hangingPunct="1">
              <a:lnSpc>
                <a:spcPct val="100000"/>
              </a:lnSpc>
              <a:spcBef>
                <a:spcPts val="0"/>
              </a:spcBef>
              <a:spcAft>
                <a:spcPct val="0"/>
              </a:spcAft>
              <a:buClr>
                <a:srgbClr val="000000"/>
              </a:buClr>
              <a:buSzPct val="100000"/>
              <a:buFont typeface="Times New Roman" pitchFamily="16" charset="0"/>
              <a:buNone/>
              <a:tabLst/>
              <a:defRPr/>
            </a:pP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sym typeface="Wingdings" panose="05000000000000000000" pitchFamily="2" charset="2"/>
              </a:rPr>
              <a:t>COND1  </a:t>
            </a:r>
            <a:r>
              <a:rPr kumimoji="0" lang="en-US" sz="1100" b="0" i="0" u="none" strike="noStrike" kern="0" cap="none" spc="0" normalizeH="0" baseline="0" noProof="0" dirty="0" err="1" smtClean="0">
                <a:ln>
                  <a:noFill/>
                </a:ln>
                <a:solidFill>
                  <a:srgbClr val="000000"/>
                </a:solidFill>
                <a:effectLst/>
                <a:uLnTx/>
                <a:uFillTx/>
                <a:latin typeface="Arial" charset="0"/>
                <a:ea typeface="ＭＳ Ｐゴシック" pitchFamily="32" charset="-128"/>
                <a:sym typeface="Wingdings" panose="05000000000000000000" pitchFamily="2" charset="2"/>
              </a:rPr>
              <a:t>due_dt</a:t>
            </a: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sym typeface="Wingdings" panose="05000000000000000000" pitchFamily="2" charset="2"/>
              </a:rPr>
              <a:t> &lt;=</a:t>
            </a:r>
            <a:r>
              <a:rPr kumimoji="0" lang="en-US" sz="1100" b="0" i="0" u="none" strike="noStrike" kern="0" cap="none" spc="0" normalizeH="0" baseline="0" noProof="0" dirty="0" err="1" smtClean="0">
                <a:ln>
                  <a:noFill/>
                </a:ln>
                <a:solidFill>
                  <a:srgbClr val="000000"/>
                </a:solidFill>
                <a:effectLst/>
                <a:uLnTx/>
                <a:uFillTx/>
                <a:latin typeface="Arial" charset="0"/>
                <a:ea typeface="ＭＳ Ｐゴシック" pitchFamily="32" charset="-128"/>
                <a:sym typeface="Wingdings" panose="05000000000000000000" pitchFamily="2" charset="2"/>
              </a:rPr>
              <a:t>getdate</a:t>
            </a: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sym typeface="Wingdings" panose="05000000000000000000" pitchFamily="2" charset="2"/>
              </a:rPr>
              <a:t>()</a:t>
            </a:r>
          </a:p>
          <a:p>
            <a:pPr marL="0" marR="0" lvl="0" indent="0" defTabSz="457200" eaLnBrk="1" fontAlgn="base" latinLnBrk="0" hangingPunct="1">
              <a:lnSpc>
                <a:spcPct val="100000"/>
              </a:lnSpc>
              <a:spcBef>
                <a:spcPts val="0"/>
              </a:spcBef>
              <a:spcAft>
                <a:spcPct val="0"/>
              </a:spcAft>
              <a:buClr>
                <a:srgbClr val="000000"/>
              </a:buClr>
              <a:buSzPct val="100000"/>
              <a:buFont typeface="Times New Roman" pitchFamily="16" charset="0"/>
              <a:buNone/>
              <a:tabLst/>
              <a:defRPr/>
            </a:pP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sym typeface="Wingdings" panose="05000000000000000000" pitchFamily="2" charset="2"/>
              </a:rPr>
              <a:t>COND2 (AND)  </a:t>
            </a:r>
            <a:r>
              <a:rPr kumimoji="0" lang="en-US" sz="1100" b="0" i="0" u="none" strike="noStrike" kern="0" cap="none" spc="0" normalizeH="0" baseline="0" noProof="0" dirty="0" err="1" smtClean="0">
                <a:ln>
                  <a:noFill/>
                </a:ln>
                <a:solidFill>
                  <a:srgbClr val="000000"/>
                </a:solidFill>
                <a:effectLst/>
                <a:uLnTx/>
                <a:uFillTx/>
                <a:latin typeface="Arial" charset="0"/>
                <a:ea typeface="ＭＳ Ｐゴシック" pitchFamily="32" charset="-128"/>
                <a:sym typeface="Wingdings" panose="05000000000000000000" pitchFamily="2" charset="2"/>
              </a:rPr>
              <a:t>recv_date</a:t>
            </a: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sym typeface="Wingdings" panose="05000000000000000000" pitchFamily="2" charset="2"/>
              </a:rPr>
              <a:t> is null</a:t>
            </a:r>
            <a:endPar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endParaRPr>
          </a:p>
        </p:txBody>
      </p:sp>
      <p:sp>
        <p:nvSpPr>
          <p:cNvPr id="18" name="Rectangle 17"/>
          <p:cNvSpPr/>
          <p:nvPr/>
        </p:nvSpPr>
        <p:spPr bwMode="auto">
          <a:xfrm>
            <a:off x="7633905" y="3437356"/>
            <a:ext cx="3159283" cy="737233"/>
          </a:xfrm>
          <a:prstGeom prst="rect">
            <a:avLst/>
          </a:prstGeom>
          <a:solidFill>
            <a:srgbClr val="808080">
              <a:lumMod val="20000"/>
              <a:lumOff val="80000"/>
            </a:srgbClr>
          </a:solidFill>
          <a:ln w="9525"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457200" eaLnBrk="1" fontAlgn="base" latinLnBrk="0" hangingPunct="1">
              <a:lnSpc>
                <a:spcPct val="100000"/>
              </a:lnSpc>
              <a:spcBef>
                <a:spcPts val="0"/>
              </a:spcBef>
              <a:spcAft>
                <a:spcPct val="0"/>
              </a:spcAft>
              <a:buClr>
                <a:srgbClr val="000000"/>
              </a:buClr>
              <a:buSzPct val="100000"/>
              <a:buFont typeface="Times New Roman" pitchFamily="16" charset="0"/>
              <a:buNone/>
              <a:tabLst/>
              <a:defRPr/>
            </a:pP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rPr>
              <a:t>SELECT </a:t>
            </a: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sym typeface="Wingdings" panose="05000000000000000000" pitchFamily="2" charset="2"/>
              </a:rPr>
              <a:t> {column id’s &amp; datatypes}</a:t>
            </a:r>
          </a:p>
          <a:p>
            <a:pPr marL="0" marR="0" lvl="0" indent="0" defTabSz="457200" eaLnBrk="1" fontAlgn="base" latinLnBrk="0" hangingPunct="1">
              <a:lnSpc>
                <a:spcPct val="100000"/>
              </a:lnSpc>
              <a:spcBef>
                <a:spcPts val="0"/>
              </a:spcBef>
              <a:spcAft>
                <a:spcPct val="0"/>
              </a:spcAft>
              <a:buClr>
                <a:srgbClr val="000000"/>
              </a:buClr>
              <a:buSzPct val="100000"/>
              <a:buFont typeface="Times New Roman" pitchFamily="16" charset="0"/>
              <a:buNone/>
              <a:tabLst/>
              <a:defRPr/>
            </a:pP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sym typeface="Wingdings" panose="05000000000000000000" pitchFamily="2" charset="2"/>
              </a:rPr>
              <a:t>FROM  </a:t>
            </a:r>
            <a:r>
              <a:rPr kumimoji="0" lang="en-US" sz="1100" b="0" i="0" u="none" strike="noStrike" kern="0" cap="none" spc="0" normalizeH="0" baseline="0" noProof="0" dirty="0" err="1" smtClean="0">
                <a:ln>
                  <a:noFill/>
                </a:ln>
                <a:solidFill>
                  <a:srgbClr val="000000"/>
                </a:solidFill>
                <a:effectLst/>
                <a:uLnTx/>
                <a:uFillTx/>
                <a:latin typeface="Arial" charset="0"/>
                <a:ea typeface="ＭＳ Ｐゴシック" pitchFamily="32" charset="-128"/>
                <a:sym typeface="Wingdings" panose="05000000000000000000" pitchFamily="2" charset="2"/>
              </a:rPr>
              <a:t>objid</a:t>
            </a: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sym typeface="Wingdings" panose="05000000000000000000" pitchFamily="2" charset="2"/>
              </a:rPr>
              <a:t>=123456</a:t>
            </a:r>
          </a:p>
          <a:p>
            <a:pPr marL="0" marR="0" lvl="0" indent="0" defTabSz="457200" eaLnBrk="1" fontAlgn="base" latinLnBrk="0" hangingPunct="1">
              <a:lnSpc>
                <a:spcPct val="100000"/>
              </a:lnSpc>
              <a:spcBef>
                <a:spcPts val="0"/>
              </a:spcBef>
              <a:spcAft>
                <a:spcPct val="0"/>
              </a:spcAft>
              <a:buClr>
                <a:srgbClr val="000000"/>
              </a:buClr>
              <a:buSzPct val="100000"/>
              <a:buFont typeface="Times New Roman" pitchFamily="16" charset="0"/>
              <a:buNone/>
              <a:tabLst/>
              <a:defRPr/>
            </a:pP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sym typeface="Wingdings" panose="05000000000000000000" pitchFamily="2" charset="2"/>
              </a:rPr>
              <a:t>COND1  </a:t>
            </a:r>
            <a:r>
              <a:rPr kumimoji="0" lang="en-US" sz="1100" b="0" i="0" u="none" strike="noStrike" kern="0" cap="none" spc="0" normalizeH="0" baseline="0" noProof="0" dirty="0" err="1" smtClean="0">
                <a:ln>
                  <a:noFill/>
                </a:ln>
                <a:solidFill>
                  <a:srgbClr val="000000"/>
                </a:solidFill>
                <a:effectLst/>
                <a:uLnTx/>
                <a:uFillTx/>
                <a:latin typeface="Arial" charset="0"/>
                <a:ea typeface="ＭＳ Ｐゴシック" pitchFamily="32" charset="-128"/>
                <a:sym typeface="Wingdings" panose="05000000000000000000" pitchFamily="2" charset="2"/>
              </a:rPr>
              <a:t>col_id</a:t>
            </a: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sym typeface="Wingdings" panose="05000000000000000000" pitchFamily="2" charset="2"/>
              </a:rPr>
              <a:t>=3 (</a:t>
            </a:r>
            <a:r>
              <a:rPr kumimoji="0" lang="en-US" sz="1100" b="0" i="0" u="none" strike="noStrike" kern="0" cap="none" spc="0" normalizeH="0" baseline="0" noProof="0" dirty="0" err="1" smtClean="0">
                <a:ln>
                  <a:noFill/>
                </a:ln>
                <a:solidFill>
                  <a:srgbClr val="000000"/>
                </a:solidFill>
                <a:effectLst/>
                <a:uLnTx/>
                <a:uFillTx/>
                <a:latin typeface="Arial" charset="0"/>
                <a:ea typeface="ＭＳ Ｐゴシック" pitchFamily="32" charset="-128"/>
                <a:sym typeface="Wingdings" panose="05000000000000000000" pitchFamily="2" charset="2"/>
              </a:rPr>
              <a:t>dt</a:t>
            </a: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sym typeface="Wingdings" panose="05000000000000000000" pitchFamily="2" charset="2"/>
              </a:rPr>
              <a:t>) &gt;= (</a:t>
            </a:r>
            <a:r>
              <a:rPr kumimoji="0" lang="en-US" sz="1100" b="0" i="0" u="none" strike="noStrike" kern="0" cap="none" spc="0" normalizeH="0" baseline="0" noProof="0" dirty="0" err="1" smtClean="0">
                <a:ln>
                  <a:noFill/>
                </a:ln>
                <a:solidFill>
                  <a:srgbClr val="000000"/>
                </a:solidFill>
                <a:effectLst/>
                <a:uLnTx/>
                <a:uFillTx/>
                <a:latin typeface="Arial" charset="0"/>
                <a:ea typeface="ＭＳ Ｐゴシック" pitchFamily="32" charset="-128"/>
                <a:sym typeface="Wingdings" panose="05000000000000000000" pitchFamily="2" charset="2"/>
              </a:rPr>
              <a:t>dt</a:t>
            </a: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sym typeface="Wingdings" panose="05000000000000000000" pitchFamily="2" charset="2"/>
              </a:rPr>
              <a:t>) ‘Jan 1 2015’</a:t>
            </a:r>
          </a:p>
          <a:p>
            <a:pPr marL="0" marR="0" lvl="0" indent="0" defTabSz="457200" eaLnBrk="1" fontAlgn="base" latinLnBrk="0" hangingPunct="1">
              <a:lnSpc>
                <a:spcPct val="100000"/>
              </a:lnSpc>
              <a:spcBef>
                <a:spcPts val="0"/>
              </a:spcBef>
              <a:spcAft>
                <a:spcPct val="0"/>
              </a:spcAft>
              <a:buClr>
                <a:srgbClr val="000000"/>
              </a:buClr>
              <a:buSzPct val="100000"/>
              <a:buFont typeface="Times New Roman" pitchFamily="16" charset="0"/>
              <a:buNone/>
              <a:tabLst/>
              <a:defRPr/>
            </a:pP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sym typeface="Wingdings" panose="05000000000000000000" pitchFamily="2" charset="2"/>
              </a:rPr>
              <a:t>COND2 (AND)  </a:t>
            </a:r>
            <a:r>
              <a:rPr kumimoji="0" lang="en-US" sz="1100" b="0" i="0" u="none" strike="noStrike" kern="0" cap="none" spc="0" normalizeH="0" baseline="0" noProof="0" dirty="0" err="1" smtClean="0">
                <a:ln>
                  <a:noFill/>
                </a:ln>
                <a:solidFill>
                  <a:srgbClr val="000000"/>
                </a:solidFill>
                <a:effectLst/>
                <a:uLnTx/>
                <a:uFillTx/>
                <a:latin typeface="Arial" charset="0"/>
                <a:ea typeface="ＭＳ Ｐゴシック" pitchFamily="32" charset="-128"/>
                <a:sym typeface="Wingdings" panose="05000000000000000000" pitchFamily="2" charset="2"/>
              </a:rPr>
              <a:t>col_id</a:t>
            </a: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sym typeface="Wingdings" panose="05000000000000000000" pitchFamily="2" charset="2"/>
              </a:rPr>
              <a:t>=4 (</a:t>
            </a:r>
            <a:r>
              <a:rPr kumimoji="0" lang="en-US" sz="1100" b="0" i="0" u="none" strike="noStrike" kern="0" cap="none" spc="0" normalizeH="0" baseline="0" noProof="0" dirty="0" err="1" smtClean="0">
                <a:ln>
                  <a:noFill/>
                </a:ln>
                <a:solidFill>
                  <a:srgbClr val="000000"/>
                </a:solidFill>
                <a:effectLst/>
                <a:uLnTx/>
                <a:uFillTx/>
                <a:latin typeface="Arial" charset="0"/>
                <a:ea typeface="ＭＳ Ｐゴシック" pitchFamily="32" charset="-128"/>
                <a:sym typeface="Wingdings" panose="05000000000000000000" pitchFamily="2" charset="2"/>
              </a:rPr>
              <a:t>dt</a:t>
            </a: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sym typeface="Wingdings" panose="05000000000000000000" pitchFamily="2" charset="2"/>
              </a:rPr>
              <a:t>) IS NULL</a:t>
            </a:r>
            <a:endPar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endParaRPr>
          </a:p>
        </p:txBody>
      </p:sp>
      <p:sp>
        <p:nvSpPr>
          <p:cNvPr id="19" name="TextBox 18"/>
          <p:cNvSpPr txBox="1"/>
          <p:nvPr/>
        </p:nvSpPr>
        <p:spPr>
          <a:xfrm>
            <a:off x="7633902" y="2192583"/>
            <a:ext cx="1049390" cy="276999"/>
          </a:xfrm>
          <a:prstGeom prst="rect">
            <a:avLst/>
          </a:prstGeom>
          <a:noFill/>
        </p:spPr>
        <p:txBody>
          <a:bodyPr wrap="none" rtlCol="0">
            <a:spAutoFit/>
          </a:bodyPr>
          <a:lstStyle/>
          <a:p>
            <a:pPr defTabSz="457200" fontAlgn="base">
              <a:spcBef>
                <a:spcPts val="450"/>
              </a:spcBef>
              <a:spcAft>
                <a:spcPct val="0"/>
              </a:spcAft>
              <a:buClr>
                <a:srgbClr val="000000"/>
              </a:buClr>
              <a:buSzPct val="100000"/>
              <a:buFont typeface="Times New Roman" pitchFamily="16" charset="0"/>
              <a:buNone/>
            </a:pPr>
            <a:r>
              <a:rPr lang="en-US" sz="1200" dirty="0" smtClean="0">
                <a:solidFill>
                  <a:srgbClr val="C00000"/>
                </a:solidFill>
                <a:latin typeface="Arial" charset="0"/>
                <a:ea typeface="ＭＳ Ｐゴシック" pitchFamily="32" charset="-128"/>
              </a:rPr>
              <a:t>SQL Parsing</a:t>
            </a:r>
            <a:endParaRPr lang="en-US" sz="1200" dirty="0">
              <a:solidFill>
                <a:srgbClr val="C00000"/>
              </a:solidFill>
              <a:latin typeface="Arial" charset="0"/>
              <a:ea typeface="ＭＳ Ｐゴシック" pitchFamily="32" charset="-128"/>
            </a:endParaRPr>
          </a:p>
        </p:txBody>
      </p:sp>
      <p:sp>
        <p:nvSpPr>
          <p:cNvPr id="20" name="TextBox 19"/>
          <p:cNvSpPr txBox="1"/>
          <p:nvPr/>
        </p:nvSpPr>
        <p:spPr>
          <a:xfrm>
            <a:off x="7633905" y="3211485"/>
            <a:ext cx="1120820" cy="276999"/>
          </a:xfrm>
          <a:prstGeom prst="rect">
            <a:avLst/>
          </a:prstGeom>
          <a:noFill/>
        </p:spPr>
        <p:txBody>
          <a:bodyPr wrap="none" rtlCol="0">
            <a:spAutoFit/>
          </a:bodyPr>
          <a:lstStyle/>
          <a:p>
            <a:pPr defTabSz="457200" fontAlgn="base">
              <a:spcBef>
                <a:spcPts val="450"/>
              </a:spcBef>
              <a:spcAft>
                <a:spcPct val="0"/>
              </a:spcAft>
              <a:buClr>
                <a:srgbClr val="000000"/>
              </a:buClr>
              <a:buSzPct val="100000"/>
              <a:buFont typeface="Times New Roman" pitchFamily="16" charset="0"/>
              <a:buNone/>
            </a:pPr>
            <a:r>
              <a:rPr lang="en-US" sz="1200" dirty="0" smtClean="0">
                <a:solidFill>
                  <a:srgbClr val="C00000"/>
                </a:solidFill>
                <a:latin typeface="Arial" charset="0"/>
                <a:ea typeface="ＭＳ Ｐゴシック" pitchFamily="32" charset="-128"/>
              </a:rPr>
              <a:t>Normalization</a:t>
            </a:r>
            <a:endParaRPr lang="en-US" sz="1200" dirty="0">
              <a:solidFill>
                <a:srgbClr val="C00000"/>
              </a:solidFill>
              <a:latin typeface="Arial" charset="0"/>
              <a:ea typeface="ＭＳ Ｐゴシック" pitchFamily="32" charset="-128"/>
            </a:endParaRPr>
          </a:p>
        </p:txBody>
      </p:sp>
      <p:sp>
        <p:nvSpPr>
          <p:cNvPr id="21" name="Rectangle 20"/>
          <p:cNvSpPr/>
          <p:nvPr/>
        </p:nvSpPr>
        <p:spPr bwMode="auto">
          <a:xfrm>
            <a:off x="7633906" y="4431317"/>
            <a:ext cx="3159282" cy="261432"/>
          </a:xfrm>
          <a:prstGeom prst="rect">
            <a:avLst/>
          </a:prstGeom>
          <a:solidFill>
            <a:srgbClr val="FFFF99"/>
          </a:solidFill>
          <a:ln w="9525"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ctr" defTabSz="457200" eaLnBrk="1" fontAlgn="base" latinLnBrk="0" hangingPunct="1">
              <a:lnSpc>
                <a:spcPct val="100000"/>
              </a:lnSpc>
              <a:spcBef>
                <a:spcPts val="0"/>
              </a:spcBef>
              <a:spcAft>
                <a:spcPct val="0"/>
              </a:spcAft>
              <a:buClr>
                <a:srgbClr val="000000"/>
              </a:buClr>
              <a:buSzPct val="100000"/>
              <a:buFont typeface="Times New Roman" pitchFamily="16" charset="0"/>
              <a:buNone/>
              <a:tabLst/>
              <a:defRPr/>
            </a:pPr>
            <a:r>
              <a:rPr kumimoji="0" lang="en-US" sz="1200" b="0" i="0" u="none" strike="noStrike" kern="0" cap="none" spc="0" normalizeH="0" baseline="0" noProof="0" dirty="0" smtClean="0">
                <a:ln>
                  <a:noFill/>
                </a:ln>
                <a:solidFill>
                  <a:srgbClr val="000000"/>
                </a:solidFill>
                <a:effectLst/>
                <a:uLnTx/>
                <a:uFillTx/>
                <a:latin typeface="Arial" charset="0"/>
                <a:ea typeface="ＭＳ Ｐゴシック" pitchFamily="32" charset="-128"/>
              </a:rPr>
              <a:t>Pre-Processing</a:t>
            </a:r>
          </a:p>
        </p:txBody>
      </p:sp>
      <p:sp>
        <p:nvSpPr>
          <p:cNvPr id="22" name="Rectangle 21"/>
          <p:cNvSpPr/>
          <p:nvPr/>
        </p:nvSpPr>
        <p:spPr bwMode="auto">
          <a:xfrm>
            <a:off x="7633906" y="4875305"/>
            <a:ext cx="3159282" cy="261432"/>
          </a:xfrm>
          <a:prstGeom prst="rect">
            <a:avLst/>
          </a:prstGeom>
          <a:solidFill>
            <a:srgbClr val="FFCCCC"/>
          </a:solidFill>
          <a:ln w="9525"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ctr" defTabSz="457200" eaLnBrk="1" fontAlgn="base" latinLnBrk="0" hangingPunct="1">
              <a:lnSpc>
                <a:spcPct val="100000"/>
              </a:lnSpc>
              <a:spcBef>
                <a:spcPts val="0"/>
              </a:spcBef>
              <a:spcAft>
                <a:spcPct val="0"/>
              </a:spcAft>
              <a:buClr>
                <a:srgbClr val="000000"/>
              </a:buClr>
              <a:buSzPct val="100000"/>
              <a:buFont typeface="Times New Roman" pitchFamily="16" charset="0"/>
              <a:buNone/>
              <a:tabLst/>
              <a:defRPr/>
            </a:pPr>
            <a:r>
              <a:rPr kumimoji="0" lang="en-US" sz="1200" b="0" i="0" u="none" strike="noStrike" kern="0" cap="none" spc="0" normalizeH="0" baseline="0" noProof="0" dirty="0" smtClean="0">
                <a:ln>
                  <a:noFill/>
                </a:ln>
                <a:solidFill>
                  <a:srgbClr val="000000"/>
                </a:solidFill>
                <a:effectLst/>
                <a:uLnTx/>
                <a:uFillTx/>
                <a:latin typeface="Arial" charset="0"/>
                <a:ea typeface="ＭＳ Ｐゴシック" pitchFamily="32" charset="-128"/>
              </a:rPr>
              <a:t>Query Optimization</a:t>
            </a:r>
          </a:p>
        </p:txBody>
      </p:sp>
      <p:sp>
        <p:nvSpPr>
          <p:cNvPr id="23" name="Rectangle 22"/>
          <p:cNvSpPr/>
          <p:nvPr/>
        </p:nvSpPr>
        <p:spPr bwMode="auto">
          <a:xfrm>
            <a:off x="7633906" y="5361689"/>
            <a:ext cx="3159282" cy="261432"/>
          </a:xfrm>
          <a:prstGeom prst="rect">
            <a:avLst/>
          </a:prstGeom>
          <a:solidFill>
            <a:srgbClr val="CCFFCC"/>
          </a:solidFill>
          <a:ln w="9525"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ctr" defTabSz="457200" eaLnBrk="1" fontAlgn="base" latinLnBrk="0" hangingPunct="1">
              <a:lnSpc>
                <a:spcPct val="100000"/>
              </a:lnSpc>
              <a:spcBef>
                <a:spcPts val="0"/>
              </a:spcBef>
              <a:spcAft>
                <a:spcPct val="0"/>
              </a:spcAft>
              <a:buClr>
                <a:srgbClr val="000000"/>
              </a:buClr>
              <a:buSzPct val="100000"/>
              <a:buFont typeface="Times New Roman" pitchFamily="16" charset="0"/>
              <a:buNone/>
              <a:tabLst/>
              <a:defRPr/>
            </a:pPr>
            <a:r>
              <a:rPr lang="en-US" sz="1200" kern="0" dirty="0" smtClean="0">
                <a:solidFill>
                  <a:srgbClr val="000000"/>
                </a:solidFill>
                <a:latin typeface="Arial" charset="0"/>
                <a:ea typeface="ＭＳ Ｐゴシック" pitchFamily="32" charset="-128"/>
              </a:rPr>
              <a:t>Native </a:t>
            </a:r>
            <a:r>
              <a:rPr kumimoji="0" lang="en-US" sz="1200" b="0" i="0" u="none" strike="noStrike" kern="0" cap="none" spc="0" normalizeH="0" baseline="0" noProof="0" dirty="0" smtClean="0">
                <a:ln>
                  <a:noFill/>
                </a:ln>
                <a:solidFill>
                  <a:srgbClr val="000000"/>
                </a:solidFill>
                <a:effectLst/>
                <a:uLnTx/>
                <a:uFillTx/>
                <a:latin typeface="Arial" charset="0"/>
                <a:ea typeface="ＭＳ Ｐゴシック" pitchFamily="32" charset="-128"/>
              </a:rPr>
              <a:t>Access Plan (Query Exec Code)</a:t>
            </a:r>
          </a:p>
        </p:txBody>
      </p:sp>
      <p:sp>
        <p:nvSpPr>
          <p:cNvPr id="24" name="Down Arrow 23"/>
          <p:cNvSpPr/>
          <p:nvPr/>
        </p:nvSpPr>
        <p:spPr bwMode="auto">
          <a:xfrm>
            <a:off x="9207236" y="2066853"/>
            <a:ext cx="339162" cy="325657"/>
          </a:xfrm>
          <a:prstGeom prst="downArrow">
            <a:avLst/>
          </a:prstGeom>
          <a:solidFill>
            <a:srgbClr val="CC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defTabSz="457200" fontAlgn="base">
              <a:spcBef>
                <a:spcPts val="450"/>
              </a:spcBef>
              <a:spcAft>
                <a:spcPct val="0"/>
              </a:spcAft>
              <a:buClr>
                <a:srgbClr val="000000"/>
              </a:buClr>
              <a:buSzPct val="100000"/>
              <a:buFont typeface="Times New Roman" pitchFamily="16" charset="0"/>
              <a:buNone/>
            </a:pPr>
            <a:endParaRPr lang="en-US" sz="1200" smtClean="0">
              <a:solidFill>
                <a:srgbClr val="FFFFFF"/>
              </a:solidFill>
              <a:latin typeface="Arial" charset="0"/>
              <a:ea typeface="ＭＳ Ｐゴシック" pitchFamily="32" charset="-128"/>
            </a:endParaRPr>
          </a:p>
        </p:txBody>
      </p:sp>
      <p:sp>
        <p:nvSpPr>
          <p:cNvPr id="25" name="Down Arrow 24"/>
          <p:cNvSpPr/>
          <p:nvPr/>
        </p:nvSpPr>
        <p:spPr bwMode="auto">
          <a:xfrm>
            <a:off x="9207236" y="3143216"/>
            <a:ext cx="339162" cy="325657"/>
          </a:xfrm>
          <a:prstGeom prst="downArrow">
            <a:avLst/>
          </a:prstGeom>
          <a:solidFill>
            <a:srgbClr val="CC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defTabSz="457200" fontAlgn="base">
              <a:spcBef>
                <a:spcPts val="450"/>
              </a:spcBef>
              <a:spcAft>
                <a:spcPct val="0"/>
              </a:spcAft>
              <a:buClr>
                <a:srgbClr val="000000"/>
              </a:buClr>
              <a:buSzPct val="100000"/>
              <a:buFont typeface="Times New Roman" pitchFamily="16" charset="0"/>
              <a:buNone/>
            </a:pPr>
            <a:endParaRPr lang="en-US" sz="1200" smtClean="0">
              <a:solidFill>
                <a:srgbClr val="FFFFFF"/>
              </a:solidFill>
              <a:latin typeface="Arial" charset="0"/>
              <a:ea typeface="ＭＳ Ｐゴシック" pitchFamily="32" charset="-128"/>
            </a:endParaRPr>
          </a:p>
        </p:txBody>
      </p:sp>
      <p:sp>
        <p:nvSpPr>
          <p:cNvPr id="26" name="Down Arrow 25"/>
          <p:cNvSpPr/>
          <p:nvPr/>
        </p:nvSpPr>
        <p:spPr bwMode="auto">
          <a:xfrm>
            <a:off x="9207236" y="4155476"/>
            <a:ext cx="339162" cy="325657"/>
          </a:xfrm>
          <a:prstGeom prst="downArrow">
            <a:avLst/>
          </a:prstGeom>
          <a:solidFill>
            <a:srgbClr val="CC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defTabSz="457200" fontAlgn="base">
              <a:spcBef>
                <a:spcPts val="450"/>
              </a:spcBef>
              <a:spcAft>
                <a:spcPct val="0"/>
              </a:spcAft>
              <a:buClr>
                <a:srgbClr val="000000"/>
              </a:buClr>
              <a:buSzPct val="100000"/>
              <a:buFont typeface="Times New Roman" pitchFamily="16" charset="0"/>
              <a:buNone/>
            </a:pPr>
            <a:endParaRPr lang="en-US" sz="1200" smtClean="0">
              <a:solidFill>
                <a:srgbClr val="FFFFFF"/>
              </a:solidFill>
              <a:latin typeface="Arial" charset="0"/>
              <a:ea typeface="ＭＳ Ｐゴシック" pitchFamily="32" charset="-128"/>
            </a:endParaRPr>
          </a:p>
        </p:txBody>
      </p:sp>
      <p:sp>
        <p:nvSpPr>
          <p:cNvPr id="27" name="Down Arrow 26"/>
          <p:cNvSpPr/>
          <p:nvPr/>
        </p:nvSpPr>
        <p:spPr bwMode="auto">
          <a:xfrm>
            <a:off x="9207236" y="4667914"/>
            <a:ext cx="339162" cy="240053"/>
          </a:xfrm>
          <a:prstGeom prst="downArrow">
            <a:avLst/>
          </a:prstGeom>
          <a:solidFill>
            <a:srgbClr val="CC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defTabSz="457200" fontAlgn="base">
              <a:spcBef>
                <a:spcPts val="450"/>
              </a:spcBef>
              <a:spcAft>
                <a:spcPct val="0"/>
              </a:spcAft>
              <a:buClr>
                <a:srgbClr val="000000"/>
              </a:buClr>
              <a:buSzPct val="100000"/>
              <a:buFont typeface="Times New Roman" pitchFamily="16" charset="0"/>
              <a:buNone/>
            </a:pPr>
            <a:endParaRPr lang="en-US" sz="1200" smtClean="0">
              <a:solidFill>
                <a:srgbClr val="FFFFFF"/>
              </a:solidFill>
              <a:latin typeface="Arial" charset="0"/>
              <a:ea typeface="ＭＳ Ｐゴシック" pitchFamily="32" charset="-128"/>
            </a:endParaRPr>
          </a:p>
        </p:txBody>
      </p:sp>
      <p:sp>
        <p:nvSpPr>
          <p:cNvPr id="28" name="Down Arrow 27"/>
          <p:cNvSpPr/>
          <p:nvPr/>
        </p:nvSpPr>
        <p:spPr bwMode="auto">
          <a:xfrm>
            <a:off x="9207236" y="5135351"/>
            <a:ext cx="339162" cy="240053"/>
          </a:xfrm>
          <a:prstGeom prst="downArrow">
            <a:avLst/>
          </a:prstGeom>
          <a:solidFill>
            <a:srgbClr val="CC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defTabSz="457200" fontAlgn="base">
              <a:spcBef>
                <a:spcPts val="450"/>
              </a:spcBef>
              <a:spcAft>
                <a:spcPct val="0"/>
              </a:spcAft>
              <a:buClr>
                <a:srgbClr val="000000"/>
              </a:buClr>
              <a:buSzPct val="100000"/>
              <a:buFont typeface="Times New Roman" pitchFamily="16" charset="0"/>
              <a:buNone/>
            </a:pPr>
            <a:endParaRPr lang="en-US" sz="1200" smtClean="0">
              <a:solidFill>
                <a:srgbClr val="FFFFFF"/>
              </a:solidFill>
              <a:latin typeface="Arial" charset="0"/>
              <a:ea typeface="ＭＳ Ｐゴシック" pitchFamily="32" charset="-128"/>
            </a:endParaRPr>
          </a:p>
        </p:txBody>
      </p:sp>
      <p:sp>
        <p:nvSpPr>
          <p:cNvPr id="29" name="TextBox 28"/>
          <p:cNvSpPr txBox="1"/>
          <p:nvPr/>
        </p:nvSpPr>
        <p:spPr>
          <a:xfrm>
            <a:off x="6768743" y="3575138"/>
            <a:ext cx="1158515" cy="461665"/>
          </a:xfrm>
          <a:prstGeom prst="rect">
            <a:avLst/>
          </a:prstGeom>
          <a:noFill/>
          <a:ln>
            <a:noFill/>
          </a:ln>
        </p:spPr>
        <p:txBody>
          <a:bodyPr wrap="square" rtlCol="0">
            <a:spAutoFit/>
          </a:bodyPr>
          <a:lstStyle/>
          <a:p>
            <a:pPr defTabSz="457200" fontAlgn="base">
              <a:spcBef>
                <a:spcPts val="450"/>
              </a:spcBef>
              <a:spcAft>
                <a:spcPct val="0"/>
              </a:spcAft>
              <a:buClr>
                <a:srgbClr val="000000"/>
              </a:buClr>
              <a:buSzPct val="100000"/>
              <a:buFont typeface="Times New Roman" pitchFamily="16" charset="0"/>
              <a:buNone/>
            </a:pPr>
            <a:r>
              <a:rPr lang="en-US" sz="1200" dirty="0" smtClean="0">
                <a:solidFill>
                  <a:srgbClr val="0070C0"/>
                </a:solidFill>
                <a:latin typeface="Arial" charset="0"/>
                <a:ea typeface="ＭＳ Ｐゴシック" pitchFamily="32" charset="-128"/>
              </a:rPr>
              <a:t>Query Compilation</a:t>
            </a:r>
            <a:endParaRPr lang="en-US" sz="1200" dirty="0">
              <a:solidFill>
                <a:srgbClr val="0070C0"/>
              </a:solidFill>
              <a:latin typeface="Arial" charset="0"/>
              <a:ea typeface="ＭＳ Ｐゴシック" pitchFamily="32" charset="-128"/>
            </a:endParaRPr>
          </a:p>
        </p:txBody>
      </p:sp>
      <p:sp>
        <p:nvSpPr>
          <p:cNvPr id="30" name="Rectangle 29"/>
          <p:cNvSpPr/>
          <p:nvPr/>
        </p:nvSpPr>
        <p:spPr bwMode="auto">
          <a:xfrm>
            <a:off x="7633903" y="1664074"/>
            <a:ext cx="3159284" cy="388635"/>
          </a:xfrm>
          <a:prstGeom prst="rect">
            <a:avLst/>
          </a:prstGeom>
          <a:solidFill>
            <a:srgbClr val="808080">
              <a:lumMod val="20000"/>
              <a:lumOff val="80000"/>
            </a:srgbClr>
          </a:solidFill>
          <a:ln w="9525"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rPr>
              <a:t>TDSLANG </a:t>
            </a: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sym typeface="Wingdings" panose="05000000000000000000" pitchFamily="2" charset="2"/>
              </a:rPr>
              <a:t> select * from table where </a:t>
            </a:r>
            <a:r>
              <a:rPr kumimoji="0" lang="en-US" sz="1100" b="0" i="0" u="none" strike="noStrike" kern="0" cap="none" spc="0" normalizeH="0" baseline="0" noProof="0" dirty="0" err="1" smtClean="0">
                <a:ln>
                  <a:noFill/>
                </a:ln>
                <a:solidFill>
                  <a:srgbClr val="000000"/>
                </a:solidFill>
                <a:effectLst/>
                <a:uLnTx/>
                <a:uFillTx/>
                <a:latin typeface="Arial" charset="0"/>
                <a:ea typeface="ＭＳ Ｐゴシック" pitchFamily="32" charset="-128"/>
                <a:sym typeface="Wingdings" panose="05000000000000000000" pitchFamily="2" charset="2"/>
              </a:rPr>
              <a:t>due_dt</a:t>
            </a: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sym typeface="Wingdings" panose="05000000000000000000" pitchFamily="2" charset="2"/>
              </a:rPr>
              <a:t> =</a:t>
            </a:r>
            <a:r>
              <a:rPr kumimoji="0" lang="en-US" sz="1100" b="0" i="0" u="none" strike="noStrike" kern="0" cap="none" spc="0" normalizeH="0" baseline="0" noProof="0" dirty="0" err="1" smtClean="0">
                <a:ln>
                  <a:noFill/>
                </a:ln>
                <a:solidFill>
                  <a:srgbClr val="000000"/>
                </a:solidFill>
                <a:effectLst/>
                <a:uLnTx/>
                <a:uFillTx/>
                <a:latin typeface="Arial" charset="0"/>
                <a:ea typeface="ＭＳ Ｐゴシック" pitchFamily="32" charset="-128"/>
                <a:sym typeface="Wingdings" panose="05000000000000000000" pitchFamily="2" charset="2"/>
              </a:rPr>
              <a:t>getdate</a:t>
            </a: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sym typeface="Wingdings" panose="05000000000000000000" pitchFamily="2" charset="2"/>
              </a:rPr>
              <a:t>()  and </a:t>
            </a:r>
            <a:r>
              <a:rPr kumimoji="0" lang="en-US" sz="1100" b="0" i="0" u="none" strike="noStrike" kern="0" cap="none" spc="0" normalizeH="0" baseline="0" noProof="0" dirty="0" err="1" smtClean="0">
                <a:ln>
                  <a:noFill/>
                </a:ln>
                <a:solidFill>
                  <a:srgbClr val="000000"/>
                </a:solidFill>
                <a:effectLst/>
                <a:uLnTx/>
                <a:uFillTx/>
                <a:latin typeface="Arial" charset="0"/>
                <a:ea typeface="ＭＳ Ｐゴシック" pitchFamily="32" charset="-128"/>
                <a:sym typeface="Wingdings" panose="05000000000000000000" pitchFamily="2" charset="2"/>
              </a:rPr>
              <a:t>recv_date</a:t>
            </a:r>
            <a:r>
              <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sym typeface="Wingdings" panose="05000000000000000000" pitchFamily="2" charset="2"/>
              </a:rPr>
              <a:t> is null</a:t>
            </a:r>
            <a:endParaRPr kumimoji="0" lang="en-US" sz="1100" b="0" i="0" u="none" strike="noStrike" kern="0" cap="none" spc="0" normalizeH="0" baseline="0" noProof="0" dirty="0" smtClean="0">
              <a:ln>
                <a:noFill/>
              </a:ln>
              <a:solidFill>
                <a:srgbClr val="000000"/>
              </a:solidFill>
              <a:effectLst/>
              <a:uLnTx/>
              <a:uFillTx/>
              <a:latin typeface="Arial" charset="0"/>
              <a:ea typeface="ＭＳ Ｐゴシック" pitchFamily="32" charset="-128"/>
            </a:endParaRPr>
          </a:p>
        </p:txBody>
      </p:sp>
      <p:sp>
        <p:nvSpPr>
          <p:cNvPr id="31" name="TextBox 30"/>
          <p:cNvSpPr txBox="1"/>
          <p:nvPr/>
        </p:nvSpPr>
        <p:spPr>
          <a:xfrm>
            <a:off x="7633901" y="1435037"/>
            <a:ext cx="1188595" cy="276999"/>
          </a:xfrm>
          <a:prstGeom prst="rect">
            <a:avLst/>
          </a:prstGeom>
          <a:noFill/>
        </p:spPr>
        <p:txBody>
          <a:bodyPr wrap="none" rtlCol="0">
            <a:spAutoFit/>
          </a:bodyPr>
          <a:lstStyle/>
          <a:p>
            <a:pPr defTabSz="457200" fontAlgn="base">
              <a:spcBef>
                <a:spcPts val="450"/>
              </a:spcBef>
              <a:spcAft>
                <a:spcPct val="0"/>
              </a:spcAft>
              <a:buClr>
                <a:srgbClr val="000000"/>
              </a:buClr>
              <a:buSzPct val="100000"/>
              <a:buFont typeface="Times New Roman" pitchFamily="16" charset="0"/>
              <a:buNone/>
            </a:pPr>
            <a:r>
              <a:rPr lang="en-US" sz="1200" dirty="0" smtClean="0">
                <a:solidFill>
                  <a:srgbClr val="C00000"/>
                </a:solidFill>
                <a:latin typeface="Arial" charset="0"/>
                <a:ea typeface="ＭＳ Ｐゴシック" pitchFamily="32" charset="-128"/>
              </a:rPr>
              <a:t>Receive Buffer</a:t>
            </a:r>
            <a:endParaRPr lang="en-US" sz="1200" dirty="0">
              <a:solidFill>
                <a:srgbClr val="C00000"/>
              </a:solidFill>
              <a:latin typeface="Arial" charset="0"/>
              <a:ea typeface="ＭＳ Ｐゴシック" pitchFamily="32" charset="-128"/>
            </a:endParaRPr>
          </a:p>
        </p:txBody>
      </p:sp>
      <p:sp>
        <p:nvSpPr>
          <p:cNvPr id="32" name="Rectangle 31"/>
          <p:cNvSpPr/>
          <p:nvPr/>
        </p:nvSpPr>
        <p:spPr bwMode="auto">
          <a:xfrm>
            <a:off x="7643326" y="5865153"/>
            <a:ext cx="3149862" cy="261432"/>
          </a:xfrm>
          <a:prstGeom prst="rect">
            <a:avLst/>
          </a:prstGeom>
          <a:solidFill>
            <a:srgbClr val="CCFFCC"/>
          </a:solidFill>
          <a:ln w="9525"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ctr" defTabSz="457200" eaLnBrk="1" fontAlgn="base" latinLnBrk="0" hangingPunct="1">
              <a:lnSpc>
                <a:spcPct val="100000"/>
              </a:lnSpc>
              <a:spcBef>
                <a:spcPts val="0"/>
              </a:spcBef>
              <a:spcAft>
                <a:spcPct val="0"/>
              </a:spcAft>
              <a:buClr>
                <a:srgbClr val="000000"/>
              </a:buClr>
              <a:buSzPct val="100000"/>
              <a:buFont typeface="Times New Roman" pitchFamily="16" charset="0"/>
              <a:buNone/>
              <a:tabLst/>
              <a:defRPr/>
            </a:pPr>
            <a:r>
              <a:rPr kumimoji="0" lang="en-US" sz="1200" b="0" i="0" u="none" strike="noStrike" kern="0" cap="none" spc="0" normalizeH="0" baseline="0" noProof="0" dirty="0" smtClean="0">
                <a:ln>
                  <a:noFill/>
                </a:ln>
                <a:solidFill>
                  <a:srgbClr val="000000"/>
                </a:solidFill>
                <a:effectLst/>
                <a:uLnTx/>
                <a:uFillTx/>
                <a:latin typeface="Arial" charset="0"/>
                <a:ea typeface="ＭＳ Ｐゴシック" pitchFamily="32" charset="-128"/>
              </a:rPr>
              <a:t>Query Execution</a:t>
            </a:r>
          </a:p>
        </p:txBody>
      </p:sp>
      <p:sp>
        <p:nvSpPr>
          <p:cNvPr id="33" name="Down Arrow 32"/>
          <p:cNvSpPr/>
          <p:nvPr/>
        </p:nvSpPr>
        <p:spPr bwMode="auto">
          <a:xfrm>
            <a:off x="9197811" y="5625100"/>
            <a:ext cx="339162" cy="240053"/>
          </a:xfrm>
          <a:prstGeom prst="downArrow">
            <a:avLst/>
          </a:prstGeom>
          <a:solidFill>
            <a:srgbClr val="CC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defTabSz="457200" fontAlgn="base">
              <a:spcBef>
                <a:spcPts val="450"/>
              </a:spcBef>
              <a:spcAft>
                <a:spcPct val="0"/>
              </a:spcAft>
              <a:buClr>
                <a:srgbClr val="000000"/>
              </a:buClr>
              <a:buSzPct val="100000"/>
              <a:buFont typeface="Times New Roman" pitchFamily="16" charset="0"/>
              <a:buNone/>
            </a:pPr>
            <a:endParaRPr lang="en-US" sz="1200" smtClean="0">
              <a:solidFill>
                <a:srgbClr val="FFFFFF"/>
              </a:solidFill>
              <a:latin typeface="Arial" charset="0"/>
              <a:ea typeface="ＭＳ Ｐゴシック" pitchFamily="32" charset="-128"/>
            </a:endParaRPr>
          </a:p>
        </p:txBody>
      </p:sp>
      <p:sp>
        <p:nvSpPr>
          <p:cNvPr id="34" name="Left Brace 33"/>
          <p:cNvSpPr/>
          <p:nvPr/>
        </p:nvSpPr>
        <p:spPr>
          <a:xfrm>
            <a:off x="7078436" y="2331082"/>
            <a:ext cx="555465" cy="2835800"/>
          </a:xfrm>
          <a:prstGeom prst="leftBrace">
            <a:avLst>
              <a:gd name="adj1" fmla="val 8333"/>
              <a:gd name="adj2" fmla="val 51152"/>
            </a:avLst>
          </a:prstGeom>
          <a:ln w="63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a:off x="6499178" y="5569373"/>
            <a:ext cx="1158515" cy="461665"/>
          </a:xfrm>
          <a:prstGeom prst="rect">
            <a:avLst/>
          </a:prstGeom>
          <a:noFill/>
          <a:ln>
            <a:noFill/>
          </a:ln>
        </p:spPr>
        <p:txBody>
          <a:bodyPr wrap="square" rtlCol="0">
            <a:spAutoFit/>
          </a:bodyPr>
          <a:lstStyle/>
          <a:p>
            <a:pPr defTabSz="457200" fontAlgn="base">
              <a:spcBef>
                <a:spcPts val="450"/>
              </a:spcBef>
              <a:spcAft>
                <a:spcPct val="0"/>
              </a:spcAft>
              <a:buClr>
                <a:srgbClr val="000000"/>
              </a:buClr>
              <a:buSzPct val="100000"/>
              <a:buFont typeface="Times New Roman" pitchFamily="16" charset="0"/>
              <a:buNone/>
            </a:pPr>
            <a:r>
              <a:rPr lang="en-US" sz="1200" dirty="0" smtClean="0">
                <a:solidFill>
                  <a:srgbClr val="0070C0"/>
                </a:solidFill>
                <a:latin typeface="Arial" charset="0"/>
                <a:ea typeface="ＭＳ Ｐゴシック" pitchFamily="32" charset="-128"/>
              </a:rPr>
              <a:t>Query Execution</a:t>
            </a:r>
            <a:endParaRPr lang="en-US" sz="1200" dirty="0">
              <a:solidFill>
                <a:srgbClr val="0070C0"/>
              </a:solidFill>
              <a:latin typeface="Arial" charset="0"/>
              <a:ea typeface="ＭＳ Ｐゴシック" pitchFamily="32" charset="-128"/>
            </a:endParaRPr>
          </a:p>
        </p:txBody>
      </p:sp>
      <p:sp>
        <p:nvSpPr>
          <p:cNvPr id="36" name="Left Brace 35"/>
          <p:cNvSpPr/>
          <p:nvPr/>
        </p:nvSpPr>
        <p:spPr>
          <a:xfrm>
            <a:off x="7070269" y="5335481"/>
            <a:ext cx="555465" cy="838149"/>
          </a:xfrm>
          <a:prstGeom prst="leftBrace">
            <a:avLst>
              <a:gd name="adj1" fmla="val 8333"/>
              <a:gd name="adj2" fmla="val 51152"/>
            </a:avLst>
          </a:prstGeom>
          <a:ln w="63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ight Brace 36"/>
          <p:cNvSpPr/>
          <p:nvPr/>
        </p:nvSpPr>
        <p:spPr>
          <a:xfrm>
            <a:off x="10793188" y="2594773"/>
            <a:ext cx="712838" cy="3083625"/>
          </a:xfrm>
          <a:prstGeom prst="rightBrace">
            <a:avLst/>
          </a:prstGeom>
          <a:ln w="63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p:cNvSpPr txBox="1"/>
          <p:nvPr/>
        </p:nvSpPr>
        <p:spPr>
          <a:xfrm>
            <a:off x="11408461" y="4097867"/>
            <a:ext cx="715504" cy="276999"/>
          </a:xfrm>
          <a:prstGeom prst="rect">
            <a:avLst/>
          </a:prstGeom>
          <a:noFill/>
          <a:ln>
            <a:noFill/>
          </a:ln>
        </p:spPr>
        <p:txBody>
          <a:bodyPr wrap="square" rtlCol="0">
            <a:spAutoFit/>
          </a:bodyPr>
          <a:lstStyle/>
          <a:p>
            <a:pPr defTabSz="457200" fontAlgn="base">
              <a:spcBef>
                <a:spcPts val="450"/>
              </a:spcBef>
              <a:spcAft>
                <a:spcPct val="0"/>
              </a:spcAft>
              <a:buClr>
                <a:srgbClr val="000000"/>
              </a:buClr>
              <a:buSzPct val="100000"/>
              <a:buFont typeface="Times New Roman" pitchFamily="16" charset="0"/>
              <a:buNone/>
            </a:pPr>
            <a:r>
              <a:rPr lang="en-US" sz="1200" dirty="0" smtClean="0">
                <a:solidFill>
                  <a:srgbClr val="C00000"/>
                </a:solidFill>
                <a:latin typeface="Arial" charset="0"/>
                <a:ea typeface="ＭＳ Ｐゴシック" pitchFamily="32" charset="-128"/>
              </a:rPr>
              <a:t>SNAP</a:t>
            </a:r>
            <a:endParaRPr lang="en-US" sz="1200" dirty="0">
              <a:solidFill>
                <a:srgbClr val="C00000"/>
              </a:solidFill>
              <a:latin typeface="Arial" charset="0"/>
              <a:ea typeface="ＭＳ Ｐゴシック" pitchFamily="32" charset="-128"/>
            </a:endParaRPr>
          </a:p>
        </p:txBody>
      </p:sp>
      <p:sp>
        <p:nvSpPr>
          <p:cNvPr id="39" name="Right Brace 38"/>
          <p:cNvSpPr/>
          <p:nvPr/>
        </p:nvSpPr>
        <p:spPr>
          <a:xfrm flipH="1">
            <a:off x="6477483" y="2594773"/>
            <a:ext cx="712838" cy="2540578"/>
          </a:xfrm>
          <a:prstGeom prst="rightBrace">
            <a:avLst/>
          </a:prstGeom>
          <a:ln w="63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p:cNvSpPr txBox="1"/>
          <p:nvPr/>
        </p:nvSpPr>
        <p:spPr>
          <a:xfrm>
            <a:off x="5456789" y="3461795"/>
            <a:ext cx="1377113" cy="774571"/>
          </a:xfrm>
          <a:prstGeom prst="rect">
            <a:avLst/>
          </a:prstGeom>
          <a:noFill/>
          <a:ln>
            <a:noFill/>
          </a:ln>
        </p:spPr>
        <p:txBody>
          <a:bodyPr wrap="square" rtlCol="0">
            <a:spAutoFit/>
          </a:bodyPr>
          <a:lstStyle/>
          <a:p>
            <a:pPr defTabSz="457200" fontAlgn="base">
              <a:spcBef>
                <a:spcPts val="450"/>
              </a:spcBef>
              <a:spcAft>
                <a:spcPct val="0"/>
              </a:spcAft>
              <a:buClr>
                <a:srgbClr val="000000"/>
              </a:buClr>
              <a:buSzPct val="100000"/>
              <a:buFont typeface="Times New Roman" pitchFamily="16" charset="0"/>
              <a:buNone/>
            </a:pPr>
            <a:r>
              <a:rPr lang="en-US" sz="1200" dirty="0" smtClean="0">
                <a:solidFill>
                  <a:srgbClr val="C00000"/>
                </a:solidFill>
                <a:latin typeface="Arial" charset="0"/>
                <a:ea typeface="ＭＳ Ｐゴシック" pitchFamily="32" charset="-128"/>
              </a:rPr>
              <a:t>Stored Procs, </a:t>
            </a:r>
          </a:p>
          <a:p>
            <a:pPr defTabSz="457200" fontAlgn="base">
              <a:spcBef>
                <a:spcPts val="450"/>
              </a:spcBef>
              <a:spcAft>
                <a:spcPct val="0"/>
              </a:spcAft>
              <a:buClr>
                <a:srgbClr val="000000"/>
              </a:buClr>
              <a:buSzPct val="100000"/>
              <a:buFont typeface="Times New Roman" pitchFamily="16" charset="0"/>
              <a:buNone/>
            </a:pPr>
            <a:r>
              <a:rPr lang="en-US" sz="1200" dirty="0" err="1" smtClean="0">
                <a:solidFill>
                  <a:srgbClr val="C00000"/>
                </a:solidFill>
                <a:latin typeface="Arial" charset="0"/>
                <a:ea typeface="ＭＳ Ｐゴシック" pitchFamily="32" charset="-128"/>
              </a:rPr>
              <a:t>Stmt</a:t>
            </a:r>
            <a:r>
              <a:rPr lang="en-US" sz="1200" dirty="0" smtClean="0">
                <a:solidFill>
                  <a:srgbClr val="C00000"/>
                </a:solidFill>
                <a:latin typeface="Arial" charset="0"/>
                <a:ea typeface="ＭＳ Ｐゴシック" pitchFamily="32" charset="-128"/>
              </a:rPr>
              <a:t> Cache, </a:t>
            </a:r>
          </a:p>
          <a:p>
            <a:pPr defTabSz="457200" fontAlgn="base">
              <a:spcBef>
                <a:spcPts val="450"/>
              </a:spcBef>
              <a:spcAft>
                <a:spcPct val="0"/>
              </a:spcAft>
              <a:buClr>
                <a:srgbClr val="000000"/>
              </a:buClr>
              <a:buSzPct val="100000"/>
              <a:buFont typeface="Times New Roman" pitchFamily="16" charset="0"/>
              <a:buNone/>
            </a:pPr>
            <a:r>
              <a:rPr lang="en-US" sz="1200" dirty="0" smtClean="0">
                <a:solidFill>
                  <a:srgbClr val="C00000"/>
                </a:solidFill>
                <a:latin typeface="Arial" charset="0"/>
                <a:ea typeface="ＭＳ Ｐゴシック" pitchFamily="32" charset="-128"/>
              </a:rPr>
              <a:t>Prepared </a:t>
            </a:r>
            <a:r>
              <a:rPr lang="en-US" sz="1200" dirty="0" err="1" smtClean="0">
                <a:solidFill>
                  <a:srgbClr val="C00000"/>
                </a:solidFill>
                <a:latin typeface="Arial" charset="0"/>
                <a:ea typeface="ＭＳ Ｐゴシック" pitchFamily="32" charset="-128"/>
              </a:rPr>
              <a:t>Stmts</a:t>
            </a:r>
            <a:endParaRPr lang="en-US" sz="1200" dirty="0">
              <a:solidFill>
                <a:srgbClr val="C00000"/>
              </a:solidFill>
              <a:latin typeface="Arial" charset="0"/>
              <a:ea typeface="ＭＳ Ｐゴシック" pitchFamily="32" charset="-128"/>
            </a:endParaRPr>
          </a:p>
        </p:txBody>
      </p:sp>
    </p:spTree>
    <p:extLst>
      <p:ext uri="{BB962C8B-B14F-4D97-AF65-F5344CB8AC3E}">
        <p14:creationId xmlns:p14="http://schemas.microsoft.com/office/powerpoint/2010/main" val="4038617107"/>
      </p:ext>
    </p:extLst>
  </p:cSld>
  <p:clrMapOvr>
    <a:masterClrMapping/>
  </p:clrMapOvr>
  <p:transition spd="slow">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Latch-free B-Trees</a:t>
            </a:r>
            <a:endParaRPr lang="en-US" dirty="0"/>
          </a:p>
        </p:txBody>
      </p:sp>
      <p:sp>
        <p:nvSpPr>
          <p:cNvPr id="3" name="Text Placeholder 2"/>
          <p:cNvSpPr>
            <a:spLocks noGrp="1"/>
          </p:cNvSpPr>
          <p:nvPr>
            <p:ph type="body" sz="quarter" idx="11"/>
          </p:nvPr>
        </p:nvSpPr>
        <p:spPr/>
        <p:txBody>
          <a:bodyPr>
            <a:normAutofit fontScale="77500" lnSpcReduction="20000"/>
          </a:bodyPr>
          <a:lstStyle/>
          <a:p>
            <a:r>
              <a:rPr lang="en-US" dirty="0" smtClean="0"/>
              <a:t>Latches added for DOL index pages</a:t>
            </a:r>
          </a:p>
          <a:p>
            <a:pPr lvl="1"/>
            <a:r>
              <a:rPr lang="en-US" dirty="0" smtClean="0"/>
              <a:t>Prior to DOL locking (1998), ASE used locks on index pages – which were held the entire length of the transaction</a:t>
            </a:r>
          </a:p>
          <a:p>
            <a:pPr lvl="1"/>
            <a:r>
              <a:rPr lang="en-US" dirty="0" smtClean="0"/>
              <a:t>These index locks were the single largest source of contention and deadlocks</a:t>
            </a:r>
          </a:p>
          <a:p>
            <a:r>
              <a:rPr lang="en-US" dirty="0" smtClean="0"/>
              <a:t>Non-transactional Latches</a:t>
            </a:r>
          </a:p>
          <a:p>
            <a:pPr lvl="1"/>
            <a:r>
              <a:rPr lang="en-US" dirty="0" smtClean="0"/>
              <a:t>With DOL tables, a process grabbed an non-transactional latch only long enough to read (shared-latch) or modify (exclusive-latch) that index page and then released it</a:t>
            </a:r>
          </a:p>
          <a:p>
            <a:pPr lvl="1"/>
            <a:r>
              <a:rPr lang="en-US" dirty="0" smtClean="0"/>
              <a:t>In the nearly 2 decades (!) since, transaction volumes are now in the XOLTP range and these latches now cause the same level of contention as locks previously.</a:t>
            </a:r>
          </a:p>
          <a:p>
            <a:r>
              <a:rPr lang="en-US" dirty="0" smtClean="0"/>
              <a:t>Latch-free B-tree</a:t>
            </a:r>
          </a:p>
          <a:p>
            <a:pPr lvl="1"/>
            <a:r>
              <a:rPr lang="en-US" dirty="0" smtClean="0"/>
              <a:t>Index modifications are done in-memory using a delta merge process and CPU atomic instructions – eliminating latch usage for writes</a:t>
            </a:r>
          </a:p>
          <a:p>
            <a:pPr lvl="1"/>
            <a:r>
              <a:rPr lang="en-US" dirty="0" smtClean="0"/>
              <a:t>Reads do not need latches at all</a:t>
            </a:r>
            <a:endParaRPr lang="en-US" dirty="0"/>
          </a:p>
        </p:txBody>
      </p:sp>
      <p:grpSp>
        <p:nvGrpSpPr>
          <p:cNvPr id="4" name="Group 3"/>
          <p:cNvGrpSpPr/>
          <p:nvPr/>
        </p:nvGrpSpPr>
        <p:grpSpPr>
          <a:xfrm>
            <a:off x="6836522" y="1832543"/>
            <a:ext cx="2759463" cy="4231051"/>
            <a:chOff x="8123530" y="1565592"/>
            <a:chExt cx="1448126" cy="1987469"/>
          </a:xfrm>
        </p:grpSpPr>
        <p:sp>
          <p:nvSpPr>
            <p:cNvPr id="40" name="Rectangle 39"/>
            <p:cNvSpPr/>
            <p:nvPr/>
          </p:nvSpPr>
          <p:spPr bwMode="gray">
            <a:xfrm>
              <a:off x="8123530" y="2522743"/>
              <a:ext cx="148345" cy="197805"/>
            </a:xfrm>
            <a:prstGeom prst="rect">
              <a:avLst/>
            </a:prstGeom>
            <a:solidFill>
              <a:srgbClr val="DFBE9D"/>
            </a:solidFill>
            <a:ln w="6350" algn="ctr">
              <a:solidFill>
                <a:srgbClr val="744D00"/>
              </a:solidFill>
              <a:miter lim="800000"/>
              <a:headEnd/>
              <a:tailEnd/>
            </a:ln>
          </p:spPr>
          <p:txBody>
            <a:bodyPr lIns="74394" tIns="59515" rIns="74394" bIns="59515" rtlCol="0" anchor="ctr"/>
            <a:lstStyle/>
            <a:p>
              <a:pPr algn="ctr" defTabSz="755843">
                <a:spcBef>
                  <a:spcPct val="50000"/>
                </a:spcBef>
                <a:buClr>
                  <a:srgbClr val="F0AB00"/>
                </a:buClr>
                <a:buSzPct val="80000"/>
              </a:pPr>
              <a:endParaRPr lang="en-US" sz="1700" kern="0" dirty="0" err="1">
                <a:ea typeface="Arial Unicode MS" pitchFamily="34" charset="-128"/>
                <a:cs typeface="Arial Unicode MS" pitchFamily="34" charset="-128"/>
              </a:endParaRPr>
            </a:p>
          </p:txBody>
        </p:sp>
        <p:sp>
          <p:nvSpPr>
            <p:cNvPr id="42" name="Rectangle 41"/>
            <p:cNvSpPr/>
            <p:nvPr/>
          </p:nvSpPr>
          <p:spPr bwMode="gray">
            <a:xfrm>
              <a:off x="8576807" y="2037732"/>
              <a:ext cx="148345" cy="197805"/>
            </a:xfrm>
            <a:prstGeom prst="rect">
              <a:avLst/>
            </a:prstGeom>
            <a:solidFill>
              <a:srgbClr val="DFBE9D"/>
            </a:solidFill>
            <a:ln w="6350" algn="ctr">
              <a:solidFill>
                <a:srgbClr val="744D00"/>
              </a:solidFill>
              <a:miter lim="800000"/>
              <a:headEnd/>
              <a:tailEnd/>
            </a:ln>
          </p:spPr>
          <p:txBody>
            <a:bodyPr lIns="74394" tIns="59515" rIns="74394" bIns="59515" rtlCol="0" anchor="ctr"/>
            <a:lstStyle/>
            <a:p>
              <a:pPr algn="ctr" defTabSz="755843">
                <a:spcBef>
                  <a:spcPct val="50000"/>
                </a:spcBef>
                <a:buClr>
                  <a:srgbClr val="F0AB00"/>
                </a:buClr>
                <a:buSzPct val="80000"/>
              </a:pPr>
              <a:endParaRPr lang="en-US" sz="1700" kern="0" dirty="0" err="1">
                <a:ea typeface="Arial Unicode MS" pitchFamily="34" charset="-128"/>
                <a:cs typeface="Arial Unicode MS" pitchFamily="34" charset="-128"/>
              </a:endParaRPr>
            </a:p>
          </p:txBody>
        </p:sp>
        <p:sp>
          <p:nvSpPr>
            <p:cNvPr id="43" name="Rectangle 42"/>
            <p:cNvSpPr/>
            <p:nvPr/>
          </p:nvSpPr>
          <p:spPr bwMode="gray">
            <a:xfrm>
              <a:off x="8576807" y="3007754"/>
              <a:ext cx="148345" cy="197805"/>
            </a:xfrm>
            <a:prstGeom prst="rect">
              <a:avLst/>
            </a:prstGeom>
            <a:solidFill>
              <a:srgbClr val="DFBE9D"/>
            </a:solidFill>
            <a:ln w="6350" algn="ctr">
              <a:solidFill>
                <a:srgbClr val="744D00"/>
              </a:solidFill>
              <a:miter lim="800000"/>
              <a:headEnd/>
              <a:tailEnd/>
            </a:ln>
          </p:spPr>
          <p:txBody>
            <a:bodyPr lIns="74394" tIns="59515" rIns="74394" bIns="59515" rtlCol="0" anchor="ctr"/>
            <a:lstStyle/>
            <a:p>
              <a:pPr algn="ctr" defTabSz="755843">
                <a:spcBef>
                  <a:spcPct val="50000"/>
                </a:spcBef>
                <a:buClr>
                  <a:srgbClr val="F0AB00"/>
                </a:buClr>
                <a:buSzPct val="80000"/>
              </a:pPr>
              <a:endParaRPr lang="en-US" sz="1700" kern="0" dirty="0" err="1">
                <a:ea typeface="Arial Unicode MS" pitchFamily="34" charset="-128"/>
                <a:cs typeface="Arial Unicode MS" pitchFamily="34" charset="-128"/>
              </a:endParaRPr>
            </a:p>
          </p:txBody>
        </p:sp>
        <p:sp>
          <p:nvSpPr>
            <p:cNvPr id="46" name="Rectangle 45"/>
            <p:cNvSpPr/>
            <p:nvPr/>
          </p:nvSpPr>
          <p:spPr bwMode="gray">
            <a:xfrm>
              <a:off x="9035967" y="1722356"/>
              <a:ext cx="148345" cy="197805"/>
            </a:xfrm>
            <a:prstGeom prst="rect">
              <a:avLst/>
            </a:prstGeom>
            <a:solidFill>
              <a:srgbClr val="DFBE9D"/>
            </a:solidFill>
            <a:ln w="6350" algn="ctr">
              <a:solidFill>
                <a:srgbClr val="744D00"/>
              </a:solidFill>
              <a:miter lim="800000"/>
              <a:headEnd/>
              <a:tailEnd/>
            </a:ln>
          </p:spPr>
          <p:txBody>
            <a:bodyPr lIns="74394" tIns="59515" rIns="74394" bIns="59515" rtlCol="0" anchor="ctr"/>
            <a:lstStyle/>
            <a:p>
              <a:pPr algn="ctr" defTabSz="755843">
                <a:spcBef>
                  <a:spcPct val="50000"/>
                </a:spcBef>
                <a:buClr>
                  <a:srgbClr val="F0AB00"/>
                </a:buClr>
                <a:buSzPct val="80000"/>
              </a:pPr>
              <a:endParaRPr lang="en-US" sz="1700" kern="0" dirty="0" err="1">
                <a:ea typeface="Arial Unicode MS" pitchFamily="34" charset="-128"/>
                <a:cs typeface="Arial Unicode MS" pitchFamily="34" charset="-128"/>
              </a:endParaRPr>
            </a:p>
          </p:txBody>
        </p:sp>
        <p:sp>
          <p:nvSpPr>
            <p:cNvPr id="47" name="Rectangle 46"/>
            <p:cNvSpPr/>
            <p:nvPr/>
          </p:nvSpPr>
          <p:spPr bwMode="gray">
            <a:xfrm>
              <a:off x="9035967" y="2224007"/>
              <a:ext cx="148345" cy="197805"/>
            </a:xfrm>
            <a:prstGeom prst="rect">
              <a:avLst/>
            </a:prstGeom>
            <a:solidFill>
              <a:srgbClr val="DFBE9D"/>
            </a:solidFill>
            <a:ln w="6350" algn="ctr">
              <a:solidFill>
                <a:srgbClr val="744D00"/>
              </a:solidFill>
              <a:miter lim="800000"/>
              <a:headEnd/>
              <a:tailEnd/>
            </a:ln>
          </p:spPr>
          <p:txBody>
            <a:bodyPr lIns="74394" tIns="59515" rIns="74394" bIns="59515" rtlCol="0" anchor="ctr"/>
            <a:lstStyle/>
            <a:p>
              <a:pPr algn="ctr" defTabSz="755843">
                <a:spcBef>
                  <a:spcPct val="50000"/>
                </a:spcBef>
                <a:buClr>
                  <a:srgbClr val="F0AB00"/>
                </a:buClr>
                <a:buSzPct val="80000"/>
              </a:pPr>
              <a:endParaRPr lang="en-US" sz="1700" kern="0" dirty="0" err="1">
                <a:ea typeface="Arial Unicode MS" pitchFamily="34" charset="-128"/>
                <a:cs typeface="Arial Unicode MS" pitchFamily="34" charset="-128"/>
              </a:endParaRPr>
            </a:p>
          </p:txBody>
        </p:sp>
        <p:sp>
          <p:nvSpPr>
            <p:cNvPr id="48" name="Rectangle 47"/>
            <p:cNvSpPr/>
            <p:nvPr/>
          </p:nvSpPr>
          <p:spPr bwMode="gray">
            <a:xfrm>
              <a:off x="9035967" y="2725659"/>
              <a:ext cx="148345" cy="197805"/>
            </a:xfrm>
            <a:prstGeom prst="rect">
              <a:avLst/>
            </a:prstGeom>
            <a:solidFill>
              <a:srgbClr val="DFBE9D"/>
            </a:solidFill>
            <a:ln w="6350" algn="ctr">
              <a:solidFill>
                <a:srgbClr val="744D00"/>
              </a:solidFill>
              <a:miter lim="800000"/>
              <a:headEnd/>
              <a:tailEnd/>
            </a:ln>
          </p:spPr>
          <p:txBody>
            <a:bodyPr lIns="74394" tIns="59515" rIns="74394" bIns="59515" rtlCol="0" anchor="ctr"/>
            <a:lstStyle/>
            <a:p>
              <a:pPr algn="ctr" defTabSz="755843">
                <a:spcBef>
                  <a:spcPct val="50000"/>
                </a:spcBef>
                <a:buClr>
                  <a:srgbClr val="F0AB00"/>
                </a:buClr>
                <a:buSzPct val="80000"/>
              </a:pPr>
              <a:endParaRPr lang="en-US" sz="1700" kern="0" dirty="0" err="1">
                <a:ea typeface="Arial Unicode MS" pitchFamily="34" charset="-128"/>
                <a:cs typeface="Arial Unicode MS" pitchFamily="34" charset="-128"/>
              </a:endParaRPr>
            </a:p>
          </p:txBody>
        </p:sp>
        <p:sp>
          <p:nvSpPr>
            <p:cNvPr id="49" name="Rectangle 48"/>
            <p:cNvSpPr/>
            <p:nvPr/>
          </p:nvSpPr>
          <p:spPr bwMode="gray">
            <a:xfrm>
              <a:off x="9035967" y="3227310"/>
              <a:ext cx="148345" cy="197805"/>
            </a:xfrm>
            <a:prstGeom prst="rect">
              <a:avLst/>
            </a:prstGeom>
            <a:solidFill>
              <a:srgbClr val="DFBE9D"/>
            </a:solidFill>
            <a:ln w="6350" algn="ctr">
              <a:solidFill>
                <a:srgbClr val="744D00"/>
              </a:solidFill>
              <a:miter lim="800000"/>
              <a:headEnd/>
              <a:tailEnd/>
            </a:ln>
          </p:spPr>
          <p:txBody>
            <a:bodyPr lIns="74394" tIns="59515" rIns="74394" bIns="59515" rtlCol="0" anchor="ctr"/>
            <a:lstStyle/>
            <a:p>
              <a:pPr algn="ctr" defTabSz="755843">
                <a:spcBef>
                  <a:spcPct val="50000"/>
                </a:spcBef>
                <a:buClr>
                  <a:srgbClr val="F0AB00"/>
                </a:buClr>
                <a:buSzPct val="80000"/>
              </a:pPr>
              <a:endParaRPr lang="en-US" sz="1700" kern="0" dirty="0" err="1">
                <a:ea typeface="Arial Unicode MS" pitchFamily="34" charset="-128"/>
                <a:cs typeface="Arial Unicode MS" pitchFamily="34" charset="-128"/>
              </a:endParaRPr>
            </a:p>
          </p:txBody>
        </p:sp>
        <p:sp>
          <p:nvSpPr>
            <p:cNvPr id="54" name="Rectangle 53"/>
            <p:cNvSpPr/>
            <p:nvPr/>
          </p:nvSpPr>
          <p:spPr bwMode="gray">
            <a:xfrm>
              <a:off x="9423311" y="1565592"/>
              <a:ext cx="148345" cy="197805"/>
            </a:xfrm>
            <a:prstGeom prst="rect">
              <a:avLst/>
            </a:prstGeom>
            <a:solidFill>
              <a:srgbClr val="DFBE9D"/>
            </a:solidFill>
            <a:ln w="6350" algn="ctr">
              <a:solidFill>
                <a:srgbClr val="744D00"/>
              </a:solidFill>
              <a:miter lim="800000"/>
              <a:headEnd/>
              <a:tailEnd/>
            </a:ln>
          </p:spPr>
          <p:txBody>
            <a:bodyPr lIns="74394" tIns="59515" rIns="74394" bIns="59515" rtlCol="0" anchor="ctr"/>
            <a:lstStyle/>
            <a:p>
              <a:pPr algn="ctr" defTabSz="755843">
                <a:spcBef>
                  <a:spcPct val="50000"/>
                </a:spcBef>
                <a:buClr>
                  <a:srgbClr val="F0AB00"/>
                </a:buClr>
                <a:buSzPct val="80000"/>
              </a:pPr>
              <a:endParaRPr lang="en-US" sz="1700" kern="0" dirty="0" err="1">
                <a:ea typeface="Arial Unicode MS" pitchFamily="34" charset="-128"/>
                <a:cs typeface="Arial Unicode MS" pitchFamily="34" charset="-128"/>
              </a:endParaRPr>
            </a:p>
          </p:txBody>
        </p:sp>
        <p:sp>
          <p:nvSpPr>
            <p:cNvPr id="55" name="Rectangle 54"/>
            <p:cNvSpPr/>
            <p:nvPr/>
          </p:nvSpPr>
          <p:spPr bwMode="gray">
            <a:xfrm>
              <a:off x="9423311" y="1821258"/>
              <a:ext cx="148345" cy="197805"/>
            </a:xfrm>
            <a:prstGeom prst="rect">
              <a:avLst/>
            </a:prstGeom>
            <a:solidFill>
              <a:srgbClr val="DFBE9D"/>
            </a:solidFill>
            <a:ln w="6350" algn="ctr">
              <a:solidFill>
                <a:srgbClr val="744D00"/>
              </a:solidFill>
              <a:miter lim="800000"/>
              <a:headEnd/>
              <a:tailEnd/>
            </a:ln>
          </p:spPr>
          <p:txBody>
            <a:bodyPr lIns="74394" tIns="59515" rIns="74394" bIns="59515" rtlCol="0" anchor="ctr"/>
            <a:lstStyle/>
            <a:p>
              <a:pPr algn="ctr" defTabSz="755843">
                <a:spcBef>
                  <a:spcPct val="50000"/>
                </a:spcBef>
                <a:buClr>
                  <a:srgbClr val="F0AB00"/>
                </a:buClr>
                <a:buSzPct val="80000"/>
              </a:pPr>
              <a:endParaRPr lang="en-US" sz="1700" kern="0" dirty="0" err="1">
                <a:ea typeface="Arial Unicode MS" pitchFamily="34" charset="-128"/>
                <a:cs typeface="Arial Unicode MS" pitchFamily="34" charset="-128"/>
              </a:endParaRPr>
            </a:p>
          </p:txBody>
        </p:sp>
        <p:sp>
          <p:nvSpPr>
            <p:cNvPr id="56" name="Rectangle 55"/>
            <p:cNvSpPr/>
            <p:nvPr/>
          </p:nvSpPr>
          <p:spPr bwMode="gray">
            <a:xfrm>
              <a:off x="9423311" y="2076924"/>
              <a:ext cx="148345" cy="197805"/>
            </a:xfrm>
            <a:prstGeom prst="rect">
              <a:avLst/>
            </a:prstGeom>
            <a:solidFill>
              <a:srgbClr val="DFBE9D"/>
            </a:solidFill>
            <a:ln w="6350" algn="ctr">
              <a:solidFill>
                <a:srgbClr val="744D00"/>
              </a:solidFill>
              <a:miter lim="800000"/>
              <a:headEnd/>
              <a:tailEnd/>
            </a:ln>
          </p:spPr>
          <p:txBody>
            <a:bodyPr lIns="74394" tIns="59515" rIns="74394" bIns="59515" rtlCol="0" anchor="ctr"/>
            <a:lstStyle/>
            <a:p>
              <a:pPr algn="ctr" defTabSz="755843">
                <a:spcBef>
                  <a:spcPct val="50000"/>
                </a:spcBef>
                <a:buClr>
                  <a:srgbClr val="F0AB00"/>
                </a:buClr>
                <a:buSzPct val="80000"/>
              </a:pPr>
              <a:endParaRPr lang="en-US" sz="1700" kern="0" dirty="0" err="1">
                <a:ea typeface="Arial Unicode MS" pitchFamily="34" charset="-128"/>
                <a:cs typeface="Arial Unicode MS" pitchFamily="34" charset="-128"/>
              </a:endParaRPr>
            </a:p>
          </p:txBody>
        </p:sp>
        <p:sp>
          <p:nvSpPr>
            <p:cNvPr id="57" name="Rectangle 56"/>
            <p:cNvSpPr/>
            <p:nvPr/>
          </p:nvSpPr>
          <p:spPr bwMode="gray">
            <a:xfrm>
              <a:off x="9423311" y="2332591"/>
              <a:ext cx="148345" cy="197805"/>
            </a:xfrm>
            <a:prstGeom prst="rect">
              <a:avLst/>
            </a:prstGeom>
            <a:solidFill>
              <a:srgbClr val="DFBE9D"/>
            </a:solidFill>
            <a:ln w="6350" algn="ctr">
              <a:solidFill>
                <a:srgbClr val="744D00"/>
              </a:solidFill>
              <a:miter lim="800000"/>
              <a:headEnd/>
              <a:tailEnd/>
            </a:ln>
          </p:spPr>
          <p:txBody>
            <a:bodyPr lIns="74394" tIns="59515" rIns="74394" bIns="59515" rtlCol="0" anchor="ctr"/>
            <a:lstStyle/>
            <a:p>
              <a:pPr algn="ctr" defTabSz="755843">
                <a:spcBef>
                  <a:spcPct val="50000"/>
                </a:spcBef>
                <a:buClr>
                  <a:srgbClr val="F0AB00"/>
                </a:buClr>
                <a:buSzPct val="80000"/>
              </a:pPr>
              <a:endParaRPr lang="en-US" sz="1700" kern="0" dirty="0" err="1">
                <a:ea typeface="Arial Unicode MS" pitchFamily="34" charset="-128"/>
                <a:cs typeface="Arial Unicode MS" pitchFamily="34" charset="-128"/>
              </a:endParaRPr>
            </a:p>
          </p:txBody>
        </p:sp>
        <p:sp>
          <p:nvSpPr>
            <p:cNvPr id="58" name="Rectangle 57"/>
            <p:cNvSpPr/>
            <p:nvPr/>
          </p:nvSpPr>
          <p:spPr bwMode="gray">
            <a:xfrm>
              <a:off x="9423311" y="2588257"/>
              <a:ext cx="148345" cy="197805"/>
            </a:xfrm>
            <a:prstGeom prst="rect">
              <a:avLst/>
            </a:prstGeom>
            <a:solidFill>
              <a:srgbClr val="DFBE9D"/>
            </a:solidFill>
            <a:ln w="6350" algn="ctr">
              <a:solidFill>
                <a:srgbClr val="744D00"/>
              </a:solidFill>
              <a:miter lim="800000"/>
              <a:headEnd/>
              <a:tailEnd/>
            </a:ln>
          </p:spPr>
          <p:txBody>
            <a:bodyPr lIns="74394" tIns="59515" rIns="74394" bIns="59515" rtlCol="0" anchor="ctr"/>
            <a:lstStyle/>
            <a:p>
              <a:pPr algn="ctr" defTabSz="755843">
                <a:spcBef>
                  <a:spcPct val="50000"/>
                </a:spcBef>
                <a:buClr>
                  <a:srgbClr val="F0AB00"/>
                </a:buClr>
                <a:buSzPct val="80000"/>
              </a:pPr>
              <a:endParaRPr lang="en-US" sz="1700" kern="0" dirty="0" err="1">
                <a:ea typeface="Arial Unicode MS" pitchFamily="34" charset="-128"/>
                <a:cs typeface="Arial Unicode MS" pitchFamily="34" charset="-128"/>
              </a:endParaRPr>
            </a:p>
          </p:txBody>
        </p:sp>
        <p:sp>
          <p:nvSpPr>
            <p:cNvPr id="59" name="Rectangle 58"/>
            <p:cNvSpPr/>
            <p:nvPr/>
          </p:nvSpPr>
          <p:spPr bwMode="gray">
            <a:xfrm>
              <a:off x="9423311" y="2843923"/>
              <a:ext cx="148345" cy="197805"/>
            </a:xfrm>
            <a:prstGeom prst="rect">
              <a:avLst/>
            </a:prstGeom>
            <a:solidFill>
              <a:srgbClr val="DFBE9D"/>
            </a:solidFill>
            <a:ln w="6350" algn="ctr">
              <a:solidFill>
                <a:srgbClr val="744D00"/>
              </a:solidFill>
              <a:miter lim="800000"/>
              <a:headEnd/>
              <a:tailEnd/>
            </a:ln>
          </p:spPr>
          <p:txBody>
            <a:bodyPr lIns="74394" tIns="59515" rIns="74394" bIns="59515" rtlCol="0" anchor="ctr"/>
            <a:lstStyle/>
            <a:p>
              <a:pPr algn="ctr" defTabSz="755843">
                <a:spcBef>
                  <a:spcPct val="50000"/>
                </a:spcBef>
                <a:buClr>
                  <a:srgbClr val="F0AB00"/>
                </a:buClr>
                <a:buSzPct val="80000"/>
              </a:pPr>
              <a:endParaRPr lang="en-US" sz="1700" kern="0" dirty="0" err="1">
                <a:ea typeface="Arial Unicode MS" pitchFamily="34" charset="-128"/>
                <a:cs typeface="Arial Unicode MS" pitchFamily="34" charset="-128"/>
              </a:endParaRPr>
            </a:p>
          </p:txBody>
        </p:sp>
        <p:sp>
          <p:nvSpPr>
            <p:cNvPr id="60" name="Rectangle 59"/>
            <p:cNvSpPr/>
            <p:nvPr/>
          </p:nvSpPr>
          <p:spPr bwMode="gray">
            <a:xfrm>
              <a:off x="9423311" y="3099589"/>
              <a:ext cx="148345" cy="197805"/>
            </a:xfrm>
            <a:prstGeom prst="rect">
              <a:avLst/>
            </a:prstGeom>
            <a:solidFill>
              <a:srgbClr val="DFBE9D"/>
            </a:solidFill>
            <a:ln w="6350" algn="ctr">
              <a:solidFill>
                <a:srgbClr val="744D00"/>
              </a:solidFill>
              <a:miter lim="800000"/>
              <a:headEnd/>
              <a:tailEnd/>
            </a:ln>
          </p:spPr>
          <p:txBody>
            <a:bodyPr lIns="74394" tIns="59515" rIns="74394" bIns="59515" rtlCol="0" anchor="ctr"/>
            <a:lstStyle/>
            <a:p>
              <a:pPr algn="ctr" defTabSz="755843">
                <a:spcBef>
                  <a:spcPct val="50000"/>
                </a:spcBef>
                <a:buClr>
                  <a:srgbClr val="F0AB00"/>
                </a:buClr>
                <a:buSzPct val="80000"/>
              </a:pPr>
              <a:endParaRPr lang="en-US" sz="1700" kern="0" dirty="0" err="1">
                <a:ea typeface="Arial Unicode MS" pitchFamily="34" charset="-128"/>
                <a:cs typeface="Arial Unicode MS" pitchFamily="34" charset="-128"/>
              </a:endParaRPr>
            </a:p>
          </p:txBody>
        </p:sp>
        <p:sp>
          <p:nvSpPr>
            <p:cNvPr id="61" name="Rectangle 60"/>
            <p:cNvSpPr/>
            <p:nvPr/>
          </p:nvSpPr>
          <p:spPr bwMode="gray">
            <a:xfrm>
              <a:off x="9423311" y="3355256"/>
              <a:ext cx="148345" cy="197805"/>
            </a:xfrm>
            <a:prstGeom prst="rect">
              <a:avLst/>
            </a:prstGeom>
            <a:solidFill>
              <a:srgbClr val="DFBE9D"/>
            </a:solidFill>
            <a:ln w="6350" algn="ctr">
              <a:solidFill>
                <a:srgbClr val="744D00"/>
              </a:solidFill>
              <a:miter lim="800000"/>
              <a:headEnd/>
              <a:tailEnd/>
            </a:ln>
          </p:spPr>
          <p:txBody>
            <a:bodyPr lIns="74394" tIns="59515" rIns="74394" bIns="59515" rtlCol="0" anchor="ctr"/>
            <a:lstStyle/>
            <a:p>
              <a:pPr algn="ctr" defTabSz="755843">
                <a:spcBef>
                  <a:spcPct val="50000"/>
                </a:spcBef>
                <a:buClr>
                  <a:srgbClr val="F0AB00"/>
                </a:buClr>
                <a:buSzPct val="80000"/>
              </a:pPr>
              <a:endParaRPr lang="en-US" sz="1700" kern="0" dirty="0" err="1">
                <a:ea typeface="Arial Unicode MS" pitchFamily="34" charset="-128"/>
                <a:cs typeface="Arial Unicode MS" pitchFamily="34" charset="-128"/>
              </a:endParaRPr>
            </a:p>
          </p:txBody>
        </p:sp>
        <p:cxnSp>
          <p:nvCxnSpPr>
            <p:cNvPr id="72" name="Straight Connector 71"/>
            <p:cNvCxnSpPr>
              <a:stCxn id="40" idx="3"/>
              <a:endCxn id="42" idx="1"/>
            </p:cNvCxnSpPr>
            <p:nvPr/>
          </p:nvCxnSpPr>
          <p:spPr>
            <a:xfrm flipV="1">
              <a:off x="8271876" y="2136635"/>
              <a:ext cx="304931" cy="485011"/>
            </a:xfrm>
            <a:prstGeom prst="line">
              <a:avLst/>
            </a:prstGeom>
            <a:ln w="6350">
              <a:solidFill>
                <a:srgbClr val="744D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40" idx="3"/>
              <a:endCxn id="43" idx="1"/>
            </p:cNvCxnSpPr>
            <p:nvPr/>
          </p:nvCxnSpPr>
          <p:spPr>
            <a:xfrm>
              <a:off x="8271876" y="2621646"/>
              <a:ext cx="304931" cy="485011"/>
            </a:xfrm>
            <a:prstGeom prst="line">
              <a:avLst/>
            </a:prstGeom>
            <a:ln w="6350">
              <a:solidFill>
                <a:srgbClr val="744D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42" idx="3"/>
              <a:endCxn id="46" idx="1"/>
            </p:cNvCxnSpPr>
            <p:nvPr/>
          </p:nvCxnSpPr>
          <p:spPr>
            <a:xfrm flipV="1">
              <a:off x="8725151" y="1821258"/>
              <a:ext cx="310816" cy="315377"/>
            </a:xfrm>
            <a:prstGeom prst="line">
              <a:avLst/>
            </a:prstGeom>
            <a:ln w="6350">
              <a:solidFill>
                <a:srgbClr val="744D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42" idx="3"/>
              <a:endCxn id="47" idx="1"/>
            </p:cNvCxnSpPr>
            <p:nvPr/>
          </p:nvCxnSpPr>
          <p:spPr>
            <a:xfrm>
              <a:off x="8725151" y="2136635"/>
              <a:ext cx="310816" cy="186275"/>
            </a:xfrm>
            <a:prstGeom prst="line">
              <a:avLst/>
            </a:prstGeom>
            <a:ln w="6350">
              <a:solidFill>
                <a:srgbClr val="744D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43" idx="3"/>
              <a:endCxn id="48" idx="1"/>
            </p:cNvCxnSpPr>
            <p:nvPr/>
          </p:nvCxnSpPr>
          <p:spPr>
            <a:xfrm flipV="1">
              <a:off x="8725151" y="2824562"/>
              <a:ext cx="310816" cy="282095"/>
            </a:xfrm>
            <a:prstGeom prst="line">
              <a:avLst/>
            </a:prstGeom>
            <a:ln w="6350">
              <a:solidFill>
                <a:srgbClr val="744D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43" idx="3"/>
              <a:endCxn id="49" idx="1"/>
            </p:cNvCxnSpPr>
            <p:nvPr/>
          </p:nvCxnSpPr>
          <p:spPr>
            <a:xfrm>
              <a:off x="8725151" y="3106656"/>
              <a:ext cx="310816" cy="219556"/>
            </a:xfrm>
            <a:prstGeom prst="line">
              <a:avLst/>
            </a:prstGeom>
            <a:ln w="6350">
              <a:solidFill>
                <a:srgbClr val="744D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46" idx="3"/>
              <a:endCxn id="54" idx="1"/>
            </p:cNvCxnSpPr>
            <p:nvPr/>
          </p:nvCxnSpPr>
          <p:spPr>
            <a:xfrm flipV="1">
              <a:off x="9184312" y="1664495"/>
              <a:ext cx="238999" cy="156764"/>
            </a:xfrm>
            <a:prstGeom prst="line">
              <a:avLst/>
            </a:prstGeom>
            <a:ln w="6350">
              <a:solidFill>
                <a:srgbClr val="744D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47" idx="3"/>
              <a:endCxn id="57" idx="1"/>
            </p:cNvCxnSpPr>
            <p:nvPr/>
          </p:nvCxnSpPr>
          <p:spPr>
            <a:xfrm>
              <a:off x="9184312" y="2322909"/>
              <a:ext cx="238999" cy="108584"/>
            </a:xfrm>
            <a:prstGeom prst="line">
              <a:avLst/>
            </a:prstGeom>
            <a:ln w="6350">
              <a:solidFill>
                <a:srgbClr val="744D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47" idx="3"/>
              <a:endCxn id="56" idx="1"/>
            </p:cNvCxnSpPr>
            <p:nvPr/>
          </p:nvCxnSpPr>
          <p:spPr>
            <a:xfrm flipV="1">
              <a:off x="9184312" y="2175827"/>
              <a:ext cx="238999" cy="147083"/>
            </a:xfrm>
            <a:prstGeom prst="line">
              <a:avLst/>
            </a:prstGeom>
            <a:ln w="6350">
              <a:solidFill>
                <a:srgbClr val="744D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46" idx="3"/>
              <a:endCxn id="55" idx="1"/>
            </p:cNvCxnSpPr>
            <p:nvPr/>
          </p:nvCxnSpPr>
          <p:spPr>
            <a:xfrm>
              <a:off x="9184312" y="1821259"/>
              <a:ext cx="238999" cy="98902"/>
            </a:xfrm>
            <a:prstGeom prst="line">
              <a:avLst/>
            </a:prstGeom>
            <a:ln w="6350">
              <a:solidFill>
                <a:srgbClr val="744D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48" idx="3"/>
              <a:endCxn id="58" idx="1"/>
            </p:cNvCxnSpPr>
            <p:nvPr/>
          </p:nvCxnSpPr>
          <p:spPr>
            <a:xfrm flipV="1">
              <a:off x="9184312" y="2687160"/>
              <a:ext cx="238999" cy="137402"/>
            </a:xfrm>
            <a:prstGeom prst="line">
              <a:avLst/>
            </a:prstGeom>
            <a:ln w="6350">
              <a:solidFill>
                <a:srgbClr val="744D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48" idx="3"/>
              <a:endCxn id="59" idx="1"/>
            </p:cNvCxnSpPr>
            <p:nvPr/>
          </p:nvCxnSpPr>
          <p:spPr>
            <a:xfrm>
              <a:off x="9184312" y="2824561"/>
              <a:ext cx="238999" cy="118265"/>
            </a:xfrm>
            <a:prstGeom prst="line">
              <a:avLst/>
            </a:prstGeom>
            <a:ln w="6350">
              <a:solidFill>
                <a:srgbClr val="744D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49" idx="3"/>
              <a:endCxn id="60" idx="1"/>
            </p:cNvCxnSpPr>
            <p:nvPr/>
          </p:nvCxnSpPr>
          <p:spPr>
            <a:xfrm flipV="1">
              <a:off x="9184312" y="3198492"/>
              <a:ext cx="238999" cy="127721"/>
            </a:xfrm>
            <a:prstGeom prst="line">
              <a:avLst/>
            </a:prstGeom>
            <a:ln w="6350">
              <a:solidFill>
                <a:srgbClr val="744D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49" idx="3"/>
              <a:endCxn id="61" idx="1"/>
            </p:cNvCxnSpPr>
            <p:nvPr/>
          </p:nvCxnSpPr>
          <p:spPr>
            <a:xfrm>
              <a:off x="9184312" y="3326212"/>
              <a:ext cx="238999" cy="127946"/>
            </a:xfrm>
            <a:prstGeom prst="line">
              <a:avLst/>
            </a:prstGeom>
            <a:ln w="6350">
              <a:solidFill>
                <a:srgbClr val="744D00"/>
              </a:solidFill>
            </a:ln>
          </p:spPr>
          <p:style>
            <a:lnRef idx="1">
              <a:schemeClr val="accent1"/>
            </a:lnRef>
            <a:fillRef idx="0">
              <a:schemeClr val="accent1"/>
            </a:fillRef>
            <a:effectRef idx="0">
              <a:schemeClr val="accent1"/>
            </a:effectRef>
            <a:fontRef idx="minor">
              <a:schemeClr val="tx1"/>
            </a:fontRef>
          </p:style>
        </p:cxnSp>
      </p:grpSp>
      <p:pic>
        <p:nvPicPr>
          <p:cNvPr id="106" name="Picture 65" descr="C:\Users\i826459\AppData\Local\Microsoft\Windows\Temporary Internet Files\Content.IE5\PDW4JUXI\MC90043394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89036" y="3131649"/>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66" descr="C:\Users\i826459\AppData\Local\Microsoft\Windows\Temporary Internet Files\Content.IE5\1ZTQ2Y1E\MC900433944[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3926" y="2376823"/>
            <a:ext cx="731520" cy="731520"/>
          </a:xfrm>
          <a:prstGeom prst="rect">
            <a:avLst/>
          </a:prstGeom>
          <a:noFill/>
          <a:extLst>
            <a:ext uri="{909E8E84-426E-40DD-AFC4-6F175D3DCCD1}">
              <a14:hiddenFill xmlns:a14="http://schemas.microsoft.com/office/drawing/2010/main">
                <a:solidFill>
                  <a:srgbClr val="FFFFFF"/>
                </a:solidFill>
              </a14:hiddenFill>
            </a:ext>
          </a:extLst>
        </p:spPr>
      </p:pic>
      <p:cxnSp>
        <p:nvCxnSpPr>
          <p:cNvPr id="108" name="Straight Arrow Connector 107"/>
          <p:cNvCxnSpPr>
            <a:stCxn id="107" idx="1"/>
            <a:endCxn id="56" idx="3"/>
          </p:cNvCxnSpPr>
          <p:nvPr/>
        </p:nvCxnSpPr>
        <p:spPr>
          <a:xfrm flipH="1">
            <a:off x="9595985" y="2742583"/>
            <a:ext cx="497941" cy="389066"/>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106" idx="1"/>
          </p:cNvCxnSpPr>
          <p:nvPr/>
        </p:nvCxnSpPr>
        <p:spPr>
          <a:xfrm flipH="1" flipV="1">
            <a:off x="10004778" y="3444770"/>
            <a:ext cx="184258" cy="52639"/>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164" name="Group 717"/>
          <p:cNvGrpSpPr>
            <a:grpSpLocks/>
          </p:cNvGrpSpPr>
          <p:nvPr/>
        </p:nvGrpSpPr>
        <p:grpSpPr bwMode="auto">
          <a:xfrm>
            <a:off x="9689113" y="3085993"/>
            <a:ext cx="404813" cy="717550"/>
            <a:chOff x="2202" y="2529"/>
            <a:chExt cx="722" cy="944"/>
          </a:xfrm>
        </p:grpSpPr>
        <p:sp>
          <p:nvSpPr>
            <p:cNvPr id="165" name="Freeform 718"/>
            <p:cNvSpPr>
              <a:spLocks/>
            </p:cNvSpPr>
            <p:nvPr/>
          </p:nvSpPr>
          <p:spPr bwMode="auto">
            <a:xfrm>
              <a:off x="2593" y="3290"/>
              <a:ext cx="38" cy="18"/>
            </a:xfrm>
            <a:custGeom>
              <a:avLst/>
              <a:gdLst>
                <a:gd name="T0" fmla="*/ 0 w 77"/>
                <a:gd name="T1" fmla="*/ 1 h 36"/>
                <a:gd name="T2" fmla="*/ 0 w 77"/>
                <a:gd name="T3" fmla="*/ 0 h 36"/>
                <a:gd name="T4" fmla="*/ 0 w 77"/>
                <a:gd name="T5" fmla="*/ 1 h 36"/>
                <a:gd name="T6" fmla="*/ 0 w 77"/>
                <a:gd name="T7" fmla="*/ 1 h 36"/>
                <a:gd name="T8" fmla="*/ 0 w 77"/>
                <a:gd name="T9" fmla="*/ 1 h 36"/>
                <a:gd name="T10" fmla="*/ 0 w 77"/>
                <a:gd name="T11" fmla="*/ 1 h 36"/>
                <a:gd name="T12" fmla="*/ 0 60000 65536"/>
                <a:gd name="T13" fmla="*/ 0 60000 65536"/>
                <a:gd name="T14" fmla="*/ 0 60000 65536"/>
                <a:gd name="T15" fmla="*/ 0 60000 65536"/>
                <a:gd name="T16" fmla="*/ 0 60000 65536"/>
                <a:gd name="T17" fmla="*/ 0 60000 65536"/>
                <a:gd name="T18" fmla="*/ 0 w 77"/>
                <a:gd name="T19" fmla="*/ 0 h 36"/>
                <a:gd name="T20" fmla="*/ 77 w 77"/>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77" h="36">
                  <a:moveTo>
                    <a:pt x="77" y="6"/>
                  </a:moveTo>
                  <a:lnTo>
                    <a:pt x="48" y="0"/>
                  </a:lnTo>
                  <a:lnTo>
                    <a:pt x="0" y="25"/>
                  </a:lnTo>
                  <a:lnTo>
                    <a:pt x="24" y="36"/>
                  </a:lnTo>
                  <a:lnTo>
                    <a:pt x="77" y="6"/>
                  </a:lnTo>
                  <a:close/>
                </a:path>
              </a:pathLst>
            </a:custGeom>
            <a:solidFill>
              <a:srgbClr val="F0F0D4"/>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66" name="Freeform 719"/>
            <p:cNvSpPr>
              <a:spLocks/>
            </p:cNvSpPr>
            <p:nvPr/>
          </p:nvSpPr>
          <p:spPr bwMode="auto">
            <a:xfrm>
              <a:off x="2395" y="2535"/>
              <a:ext cx="310" cy="114"/>
            </a:xfrm>
            <a:custGeom>
              <a:avLst/>
              <a:gdLst>
                <a:gd name="T0" fmla="*/ 0 w 621"/>
                <a:gd name="T1" fmla="*/ 1 h 227"/>
                <a:gd name="T2" fmla="*/ 0 w 621"/>
                <a:gd name="T3" fmla="*/ 1 h 227"/>
                <a:gd name="T4" fmla="*/ 0 w 621"/>
                <a:gd name="T5" fmla="*/ 1 h 227"/>
                <a:gd name="T6" fmla="*/ 0 w 621"/>
                <a:gd name="T7" fmla="*/ 1 h 227"/>
                <a:gd name="T8" fmla="*/ 0 w 621"/>
                <a:gd name="T9" fmla="*/ 1 h 227"/>
                <a:gd name="T10" fmla="*/ 0 w 621"/>
                <a:gd name="T11" fmla="*/ 1 h 227"/>
                <a:gd name="T12" fmla="*/ 0 w 621"/>
                <a:gd name="T13" fmla="*/ 1 h 227"/>
                <a:gd name="T14" fmla="*/ 0 w 621"/>
                <a:gd name="T15" fmla="*/ 1 h 227"/>
                <a:gd name="T16" fmla="*/ 0 w 621"/>
                <a:gd name="T17" fmla="*/ 1 h 227"/>
                <a:gd name="T18" fmla="*/ 0 w 621"/>
                <a:gd name="T19" fmla="*/ 1 h 227"/>
                <a:gd name="T20" fmla="*/ 0 w 621"/>
                <a:gd name="T21" fmla="*/ 1 h 227"/>
                <a:gd name="T22" fmla="*/ 0 w 621"/>
                <a:gd name="T23" fmla="*/ 1 h 227"/>
                <a:gd name="T24" fmla="*/ 0 w 621"/>
                <a:gd name="T25" fmla="*/ 1 h 227"/>
                <a:gd name="T26" fmla="*/ 0 w 621"/>
                <a:gd name="T27" fmla="*/ 1 h 227"/>
                <a:gd name="T28" fmla="*/ 0 w 621"/>
                <a:gd name="T29" fmla="*/ 1 h 227"/>
                <a:gd name="T30" fmla="*/ 0 w 621"/>
                <a:gd name="T31" fmla="*/ 1 h 227"/>
                <a:gd name="T32" fmla="*/ 0 w 621"/>
                <a:gd name="T33" fmla="*/ 1 h 227"/>
                <a:gd name="T34" fmla="*/ 0 w 621"/>
                <a:gd name="T35" fmla="*/ 1 h 227"/>
                <a:gd name="T36" fmla="*/ 0 w 621"/>
                <a:gd name="T37" fmla="*/ 1 h 227"/>
                <a:gd name="T38" fmla="*/ 0 w 621"/>
                <a:gd name="T39" fmla="*/ 0 h 227"/>
                <a:gd name="T40" fmla="*/ 0 w 621"/>
                <a:gd name="T41" fmla="*/ 1 h 227"/>
                <a:gd name="T42" fmla="*/ 0 w 621"/>
                <a:gd name="T43" fmla="*/ 1 h 227"/>
                <a:gd name="T44" fmla="*/ 0 w 621"/>
                <a:gd name="T45" fmla="*/ 1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21"/>
                <a:gd name="T70" fmla="*/ 0 h 227"/>
                <a:gd name="T71" fmla="*/ 621 w 621"/>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21" h="227">
                  <a:moveTo>
                    <a:pt x="13" y="111"/>
                  </a:moveTo>
                  <a:lnTo>
                    <a:pt x="0" y="192"/>
                  </a:lnTo>
                  <a:lnTo>
                    <a:pt x="79" y="189"/>
                  </a:lnTo>
                  <a:lnTo>
                    <a:pt x="81" y="192"/>
                  </a:lnTo>
                  <a:lnTo>
                    <a:pt x="84" y="195"/>
                  </a:lnTo>
                  <a:lnTo>
                    <a:pt x="87" y="200"/>
                  </a:lnTo>
                  <a:lnTo>
                    <a:pt x="88" y="201"/>
                  </a:lnTo>
                  <a:lnTo>
                    <a:pt x="90" y="204"/>
                  </a:lnTo>
                  <a:lnTo>
                    <a:pt x="91" y="207"/>
                  </a:lnTo>
                  <a:lnTo>
                    <a:pt x="93" y="212"/>
                  </a:lnTo>
                  <a:lnTo>
                    <a:pt x="94" y="215"/>
                  </a:lnTo>
                  <a:lnTo>
                    <a:pt x="96" y="218"/>
                  </a:lnTo>
                  <a:lnTo>
                    <a:pt x="97" y="223"/>
                  </a:lnTo>
                  <a:lnTo>
                    <a:pt x="99" y="227"/>
                  </a:lnTo>
                  <a:lnTo>
                    <a:pt x="531" y="221"/>
                  </a:lnTo>
                  <a:lnTo>
                    <a:pt x="540" y="170"/>
                  </a:lnTo>
                  <a:lnTo>
                    <a:pt x="601" y="158"/>
                  </a:lnTo>
                  <a:lnTo>
                    <a:pt x="621" y="127"/>
                  </a:lnTo>
                  <a:lnTo>
                    <a:pt x="475" y="0"/>
                  </a:lnTo>
                  <a:lnTo>
                    <a:pt x="238" y="94"/>
                  </a:lnTo>
                  <a:lnTo>
                    <a:pt x="13" y="111"/>
                  </a:lnTo>
                  <a:close/>
                </a:path>
              </a:pathLst>
            </a:custGeom>
            <a:solidFill>
              <a:srgbClr val="3333CC"/>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67" name="Freeform 720"/>
            <p:cNvSpPr>
              <a:spLocks/>
            </p:cNvSpPr>
            <p:nvPr/>
          </p:nvSpPr>
          <p:spPr bwMode="auto">
            <a:xfrm>
              <a:off x="2582" y="2553"/>
              <a:ext cx="71" cy="71"/>
            </a:xfrm>
            <a:custGeom>
              <a:avLst/>
              <a:gdLst>
                <a:gd name="T0" fmla="*/ 1 w 142"/>
                <a:gd name="T1" fmla="*/ 0 h 144"/>
                <a:gd name="T2" fmla="*/ 1 w 142"/>
                <a:gd name="T3" fmla="*/ 0 h 144"/>
                <a:gd name="T4" fmla="*/ 1 w 142"/>
                <a:gd name="T5" fmla="*/ 0 h 144"/>
                <a:gd name="T6" fmla="*/ 1 w 142"/>
                <a:gd name="T7" fmla="*/ 0 h 144"/>
                <a:gd name="T8" fmla="*/ 0 w 142"/>
                <a:gd name="T9" fmla="*/ 0 h 144"/>
                <a:gd name="T10" fmla="*/ 0 w 142"/>
                <a:gd name="T11" fmla="*/ 0 h 144"/>
                <a:gd name="T12" fmla="*/ 1 w 142"/>
                <a:gd name="T13" fmla="*/ 0 h 144"/>
                <a:gd name="T14" fmla="*/ 1 w 142"/>
                <a:gd name="T15" fmla="*/ 0 h 144"/>
                <a:gd name="T16" fmla="*/ 1 w 142"/>
                <a:gd name="T17" fmla="*/ 0 h 144"/>
                <a:gd name="T18" fmla="*/ 1 w 142"/>
                <a:gd name="T19" fmla="*/ 0 h 144"/>
                <a:gd name="T20" fmla="*/ 1 w 142"/>
                <a:gd name="T21" fmla="*/ 0 h 144"/>
                <a:gd name="T22" fmla="*/ 1 w 142"/>
                <a:gd name="T23" fmla="*/ 0 h 144"/>
                <a:gd name="T24" fmla="*/ 1 w 142"/>
                <a:gd name="T25" fmla="*/ 0 h 144"/>
                <a:gd name="T26" fmla="*/ 1 w 142"/>
                <a:gd name="T27" fmla="*/ 0 h 144"/>
                <a:gd name="T28" fmla="*/ 1 w 142"/>
                <a:gd name="T29" fmla="*/ 0 h 144"/>
                <a:gd name="T30" fmla="*/ 1 w 142"/>
                <a:gd name="T31" fmla="*/ 0 h 144"/>
                <a:gd name="T32" fmla="*/ 1 w 142"/>
                <a:gd name="T33" fmla="*/ 0 h 144"/>
                <a:gd name="T34" fmla="*/ 1 w 142"/>
                <a:gd name="T35" fmla="*/ 0 h 144"/>
                <a:gd name="T36" fmla="*/ 1 w 142"/>
                <a:gd name="T37" fmla="*/ 0 h 144"/>
                <a:gd name="T38" fmla="*/ 1 w 142"/>
                <a:gd name="T39" fmla="*/ 0 h 144"/>
                <a:gd name="T40" fmla="*/ 1 w 142"/>
                <a:gd name="T41" fmla="*/ 0 h 144"/>
                <a:gd name="T42" fmla="*/ 1 w 142"/>
                <a:gd name="T43" fmla="*/ 0 h 144"/>
                <a:gd name="T44" fmla="*/ 1 w 142"/>
                <a:gd name="T45" fmla="*/ 0 h 144"/>
                <a:gd name="T46" fmla="*/ 1 w 142"/>
                <a:gd name="T47" fmla="*/ 0 h 144"/>
                <a:gd name="T48" fmla="*/ 1 w 142"/>
                <a:gd name="T49" fmla="*/ 0 h 144"/>
                <a:gd name="T50" fmla="*/ 1 w 142"/>
                <a:gd name="T51" fmla="*/ 0 h 144"/>
                <a:gd name="T52" fmla="*/ 1 w 142"/>
                <a:gd name="T53" fmla="*/ 0 h 144"/>
                <a:gd name="T54" fmla="*/ 1 w 142"/>
                <a:gd name="T55" fmla="*/ 0 h 144"/>
                <a:gd name="T56" fmla="*/ 1 w 142"/>
                <a:gd name="T57" fmla="*/ 0 h 144"/>
                <a:gd name="T58" fmla="*/ 1 w 142"/>
                <a:gd name="T59" fmla="*/ 0 h 144"/>
                <a:gd name="T60" fmla="*/ 1 w 142"/>
                <a:gd name="T61" fmla="*/ 0 h 144"/>
                <a:gd name="T62" fmla="*/ 1 w 142"/>
                <a:gd name="T63" fmla="*/ 0 h 144"/>
                <a:gd name="T64" fmla="*/ 1 w 142"/>
                <a:gd name="T65" fmla="*/ 0 h 144"/>
                <a:gd name="T66" fmla="*/ 1 w 142"/>
                <a:gd name="T67" fmla="*/ 0 h 144"/>
                <a:gd name="T68" fmla="*/ 1 w 142"/>
                <a:gd name="T69" fmla="*/ 0 h 144"/>
                <a:gd name="T70" fmla="*/ 1 w 142"/>
                <a:gd name="T71" fmla="*/ 0 h 144"/>
                <a:gd name="T72" fmla="*/ 1 w 142"/>
                <a:gd name="T73" fmla="*/ 0 h 144"/>
                <a:gd name="T74" fmla="*/ 1 w 142"/>
                <a:gd name="T75" fmla="*/ 0 h 14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2"/>
                <a:gd name="T115" fmla="*/ 0 h 144"/>
                <a:gd name="T116" fmla="*/ 142 w 142"/>
                <a:gd name="T117" fmla="*/ 144 h 14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2" h="144">
                  <a:moveTo>
                    <a:pt x="80" y="2"/>
                  </a:moveTo>
                  <a:lnTo>
                    <a:pt x="74" y="0"/>
                  </a:lnTo>
                  <a:lnTo>
                    <a:pt x="41" y="41"/>
                  </a:lnTo>
                  <a:lnTo>
                    <a:pt x="6" y="44"/>
                  </a:lnTo>
                  <a:lnTo>
                    <a:pt x="0" y="50"/>
                  </a:lnTo>
                  <a:lnTo>
                    <a:pt x="2" y="52"/>
                  </a:lnTo>
                  <a:lnTo>
                    <a:pt x="3" y="56"/>
                  </a:lnTo>
                  <a:lnTo>
                    <a:pt x="5" y="61"/>
                  </a:lnTo>
                  <a:lnTo>
                    <a:pt x="5" y="64"/>
                  </a:lnTo>
                  <a:lnTo>
                    <a:pt x="6" y="67"/>
                  </a:lnTo>
                  <a:lnTo>
                    <a:pt x="8" y="70"/>
                  </a:lnTo>
                  <a:lnTo>
                    <a:pt x="9" y="73"/>
                  </a:lnTo>
                  <a:lnTo>
                    <a:pt x="11" y="76"/>
                  </a:lnTo>
                  <a:lnTo>
                    <a:pt x="12" y="80"/>
                  </a:lnTo>
                  <a:lnTo>
                    <a:pt x="14" y="85"/>
                  </a:lnTo>
                  <a:lnTo>
                    <a:pt x="17" y="88"/>
                  </a:lnTo>
                  <a:lnTo>
                    <a:pt x="18" y="92"/>
                  </a:lnTo>
                  <a:lnTo>
                    <a:pt x="21" y="95"/>
                  </a:lnTo>
                  <a:lnTo>
                    <a:pt x="23" y="100"/>
                  </a:lnTo>
                  <a:lnTo>
                    <a:pt x="26" y="104"/>
                  </a:lnTo>
                  <a:lnTo>
                    <a:pt x="29" y="107"/>
                  </a:lnTo>
                  <a:lnTo>
                    <a:pt x="32" y="112"/>
                  </a:lnTo>
                  <a:lnTo>
                    <a:pt x="35" y="115"/>
                  </a:lnTo>
                  <a:lnTo>
                    <a:pt x="39" y="120"/>
                  </a:lnTo>
                  <a:lnTo>
                    <a:pt x="42" y="123"/>
                  </a:lnTo>
                  <a:lnTo>
                    <a:pt x="45" y="127"/>
                  </a:lnTo>
                  <a:lnTo>
                    <a:pt x="50" y="130"/>
                  </a:lnTo>
                  <a:lnTo>
                    <a:pt x="54" y="133"/>
                  </a:lnTo>
                  <a:lnTo>
                    <a:pt x="58" y="136"/>
                  </a:lnTo>
                  <a:lnTo>
                    <a:pt x="62" y="139"/>
                  </a:lnTo>
                  <a:lnTo>
                    <a:pt x="68" y="142"/>
                  </a:lnTo>
                  <a:lnTo>
                    <a:pt x="73" y="144"/>
                  </a:lnTo>
                  <a:lnTo>
                    <a:pt x="83" y="139"/>
                  </a:lnTo>
                  <a:lnTo>
                    <a:pt x="142" y="52"/>
                  </a:lnTo>
                  <a:lnTo>
                    <a:pt x="104" y="39"/>
                  </a:lnTo>
                  <a:lnTo>
                    <a:pt x="80" y="2"/>
                  </a:lnTo>
                  <a:close/>
                </a:path>
              </a:pathLst>
            </a:custGeom>
            <a:solidFill>
              <a:srgbClr val="FFFF85"/>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68" name="Freeform 721"/>
            <p:cNvSpPr>
              <a:spLocks/>
            </p:cNvSpPr>
            <p:nvPr/>
          </p:nvSpPr>
          <p:spPr bwMode="auto">
            <a:xfrm>
              <a:off x="2276" y="2711"/>
              <a:ext cx="131" cy="110"/>
            </a:xfrm>
            <a:custGeom>
              <a:avLst/>
              <a:gdLst>
                <a:gd name="T0" fmla="*/ 1 w 262"/>
                <a:gd name="T1" fmla="*/ 0 h 221"/>
                <a:gd name="T2" fmla="*/ 1 w 262"/>
                <a:gd name="T3" fmla="*/ 0 h 221"/>
                <a:gd name="T4" fmla="*/ 1 w 262"/>
                <a:gd name="T5" fmla="*/ 0 h 221"/>
                <a:gd name="T6" fmla="*/ 1 w 262"/>
                <a:gd name="T7" fmla="*/ 0 h 221"/>
                <a:gd name="T8" fmla="*/ 1 w 262"/>
                <a:gd name="T9" fmla="*/ 0 h 221"/>
                <a:gd name="T10" fmla="*/ 1 w 262"/>
                <a:gd name="T11" fmla="*/ 0 h 221"/>
                <a:gd name="T12" fmla="*/ 1 w 262"/>
                <a:gd name="T13" fmla="*/ 0 h 221"/>
                <a:gd name="T14" fmla="*/ 1 w 262"/>
                <a:gd name="T15" fmla="*/ 0 h 221"/>
                <a:gd name="T16" fmla="*/ 1 w 262"/>
                <a:gd name="T17" fmla="*/ 0 h 221"/>
                <a:gd name="T18" fmla="*/ 1 w 262"/>
                <a:gd name="T19" fmla="*/ 0 h 221"/>
                <a:gd name="T20" fmla="*/ 1 w 262"/>
                <a:gd name="T21" fmla="*/ 0 h 221"/>
                <a:gd name="T22" fmla="*/ 1 w 262"/>
                <a:gd name="T23" fmla="*/ 0 h 221"/>
                <a:gd name="T24" fmla="*/ 1 w 262"/>
                <a:gd name="T25" fmla="*/ 0 h 221"/>
                <a:gd name="T26" fmla="*/ 1 w 262"/>
                <a:gd name="T27" fmla="*/ 0 h 221"/>
                <a:gd name="T28" fmla="*/ 1 w 262"/>
                <a:gd name="T29" fmla="*/ 0 h 221"/>
                <a:gd name="T30" fmla="*/ 1 w 262"/>
                <a:gd name="T31" fmla="*/ 0 h 221"/>
                <a:gd name="T32" fmla="*/ 1 w 262"/>
                <a:gd name="T33" fmla="*/ 0 h 221"/>
                <a:gd name="T34" fmla="*/ 1 w 262"/>
                <a:gd name="T35" fmla="*/ 0 h 221"/>
                <a:gd name="T36" fmla="*/ 1 w 262"/>
                <a:gd name="T37" fmla="*/ 0 h 221"/>
                <a:gd name="T38" fmla="*/ 1 w 262"/>
                <a:gd name="T39" fmla="*/ 0 h 221"/>
                <a:gd name="T40" fmla="*/ 1 w 262"/>
                <a:gd name="T41" fmla="*/ 0 h 221"/>
                <a:gd name="T42" fmla="*/ 1 w 262"/>
                <a:gd name="T43" fmla="*/ 0 h 221"/>
                <a:gd name="T44" fmla="*/ 1 w 262"/>
                <a:gd name="T45" fmla="*/ 0 h 221"/>
                <a:gd name="T46" fmla="*/ 1 w 262"/>
                <a:gd name="T47" fmla="*/ 0 h 221"/>
                <a:gd name="T48" fmla="*/ 1 w 262"/>
                <a:gd name="T49" fmla="*/ 0 h 221"/>
                <a:gd name="T50" fmla="*/ 1 w 262"/>
                <a:gd name="T51" fmla="*/ 0 h 221"/>
                <a:gd name="T52" fmla="*/ 1 w 262"/>
                <a:gd name="T53" fmla="*/ 0 h 221"/>
                <a:gd name="T54" fmla="*/ 1 w 262"/>
                <a:gd name="T55" fmla="*/ 0 h 221"/>
                <a:gd name="T56" fmla="*/ 1 w 262"/>
                <a:gd name="T57" fmla="*/ 0 h 221"/>
                <a:gd name="T58" fmla="*/ 1 w 262"/>
                <a:gd name="T59" fmla="*/ 0 h 221"/>
                <a:gd name="T60" fmla="*/ 1 w 262"/>
                <a:gd name="T61" fmla="*/ 0 h 221"/>
                <a:gd name="T62" fmla="*/ 1 w 262"/>
                <a:gd name="T63" fmla="*/ 0 h 221"/>
                <a:gd name="T64" fmla="*/ 1 w 262"/>
                <a:gd name="T65" fmla="*/ 0 h 221"/>
                <a:gd name="T66" fmla="*/ 0 w 262"/>
                <a:gd name="T67" fmla="*/ 0 h 2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2"/>
                <a:gd name="T103" fmla="*/ 0 h 221"/>
                <a:gd name="T104" fmla="*/ 262 w 262"/>
                <a:gd name="T105" fmla="*/ 221 h 2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2" h="221">
                  <a:moveTo>
                    <a:pt x="0" y="192"/>
                  </a:moveTo>
                  <a:lnTo>
                    <a:pt x="32" y="133"/>
                  </a:lnTo>
                  <a:lnTo>
                    <a:pt x="32" y="132"/>
                  </a:lnTo>
                  <a:lnTo>
                    <a:pt x="30" y="127"/>
                  </a:lnTo>
                  <a:lnTo>
                    <a:pt x="29" y="124"/>
                  </a:lnTo>
                  <a:lnTo>
                    <a:pt x="29" y="120"/>
                  </a:lnTo>
                  <a:lnTo>
                    <a:pt x="27" y="113"/>
                  </a:lnTo>
                  <a:lnTo>
                    <a:pt x="27" y="110"/>
                  </a:lnTo>
                  <a:lnTo>
                    <a:pt x="26" y="107"/>
                  </a:lnTo>
                  <a:lnTo>
                    <a:pt x="26" y="104"/>
                  </a:lnTo>
                  <a:lnTo>
                    <a:pt x="26" y="101"/>
                  </a:lnTo>
                  <a:lnTo>
                    <a:pt x="24" y="98"/>
                  </a:lnTo>
                  <a:lnTo>
                    <a:pt x="24" y="95"/>
                  </a:lnTo>
                  <a:lnTo>
                    <a:pt x="24" y="91"/>
                  </a:lnTo>
                  <a:lnTo>
                    <a:pt x="24" y="88"/>
                  </a:lnTo>
                  <a:lnTo>
                    <a:pt x="23" y="85"/>
                  </a:lnTo>
                  <a:lnTo>
                    <a:pt x="23" y="82"/>
                  </a:lnTo>
                  <a:lnTo>
                    <a:pt x="23" y="79"/>
                  </a:lnTo>
                  <a:lnTo>
                    <a:pt x="24" y="76"/>
                  </a:lnTo>
                  <a:lnTo>
                    <a:pt x="24" y="73"/>
                  </a:lnTo>
                  <a:lnTo>
                    <a:pt x="24" y="68"/>
                  </a:lnTo>
                  <a:lnTo>
                    <a:pt x="24" y="67"/>
                  </a:lnTo>
                  <a:lnTo>
                    <a:pt x="26" y="64"/>
                  </a:lnTo>
                  <a:lnTo>
                    <a:pt x="27" y="59"/>
                  </a:lnTo>
                  <a:lnTo>
                    <a:pt x="30" y="56"/>
                  </a:lnTo>
                  <a:lnTo>
                    <a:pt x="33" y="51"/>
                  </a:lnTo>
                  <a:lnTo>
                    <a:pt x="39" y="47"/>
                  </a:lnTo>
                  <a:lnTo>
                    <a:pt x="41" y="45"/>
                  </a:lnTo>
                  <a:lnTo>
                    <a:pt x="45" y="42"/>
                  </a:lnTo>
                  <a:lnTo>
                    <a:pt x="48" y="41"/>
                  </a:lnTo>
                  <a:lnTo>
                    <a:pt x="53" y="39"/>
                  </a:lnTo>
                  <a:lnTo>
                    <a:pt x="56" y="36"/>
                  </a:lnTo>
                  <a:lnTo>
                    <a:pt x="60" y="35"/>
                  </a:lnTo>
                  <a:lnTo>
                    <a:pt x="64" y="32"/>
                  </a:lnTo>
                  <a:lnTo>
                    <a:pt x="68" y="30"/>
                  </a:lnTo>
                  <a:lnTo>
                    <a:pt x="73" y="27"/>
                  </a:lnTo>
                  <a:lnTo>
                    <a:pt x="77" y="24"/>
                  </a:lnTo>
                  <a:lnTo>
                    <a:pt x="82" y="23"/>
                  </a:lnTo>
                  <a:lnTo>
                    <a:pt x="85" y="21"/>
                  </a:lnTo>
                  <a:lnTo>
                    <a:pt x="89" y="18"/>
                  </a:lnTo>
                  <a:lnTo>
                    <a:pt x="94" y="15"/>
                  </a:lnTo>
                  <a:lnTo>
                    <a:pt x="97" y="14"/>
                  </a:lnTo>
                  <a:lnTo>
                    <a:pt x="101" y="12"/>
                  </a:lnTo>
                  <a:lnTo>
                    <a:pt x="104" y="11"/>
                  </a:lnTo>
                  <a:lnTo>
                    <a:pt x="109" y="9"/>
                  </a:lnTo>
                  <a:lnTo>
                    <a:pt x="112" y="8"/>
                  </a:lnTo>
                  <a:lnTo>
                    <a:pt x="115" y="6"/>
                  </a:lnTo>
                  <a:lnTo>
                    <a:pt x="119" y="3"/>
                  </a:lnTo>
                  <a:lnTo>
                    <a:pt x="124" y="2"/>
                  </a:lnTo>
                  <a:lnTo>
                    <a:pt x="127" y="0"/>
                  </a:lnTo>
                  <a:lnTo>
                    <a:pt x="129" y="0"/>
                  </a:lnTo>
                  <a:lnTo>
                    <a:pt x="174" y="8"/>
                  </a:lnTo>
                  <a:lnTo>
                    <a:pt x="192" y="30"/>
                  </a:lnTo>
                  <a:lnTo>
                    <a:pt x="230" y="41"/>
                  </a:lnTo>
                  <a:lnTo>
                    <a:pt x="259" y="55"/>
                  </a:lnTo>
                  <a:lnTo>
                    <a:pt x="262" y="79"/>
                  </a:lnTo>
                  <a:lnTo>
                    <a:pt x="219" y="73"/>
                  </a:lnTo>
                  <a:lnTo>
                    <a:pt x="195" y="79"/>
                  </a:lnTo>
                  <a:lnTo>
                    <a:pt x="227" y="97"/>
                  </a:lnTo>
                  <a:lnTo>
                    <a:pt x="250" y="135"/>
                  </a:lnTo>
                  <a:lnTo>
                    <a:pt x="236" y="139"/>
                  </a:lnTo>
                  <a:lnTo>
                    <a:pt x="201" y="121"/>
                  </a:lnTo>
                  <a:lnTo>
                    <a:pt x="130" y="147"/>
                  </a:lnTo>
                  <a:lnTo>
                    <a:pt x="130" y="182"/>
                  </a:lnTo>
                  <a:lnTo>
                    <a:pt x="106" y="221"/>
                  </a:lnTo>
                  <a:lnTo>
                    <a:pt x="0" y="192"/>
                  </a:lnTo>
                  <a:close/>
                </a:path>
              </a:pathLst>
            </a:custGeom>
            <a:solidFill>
              <a:srgbClr val="E6E6FF"/>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69" name="Freeform 722"/>
            <p:cNvSpPr>
              <a:spLocks/>
            </p:cNvSpPr>
            <p:nvPr/>
          </p:nvSpPr>
          <p:spPr bwMode="auto">
            <a:xfrm>
              <a:off x="2705" y="2726"/>
              <a:ext cx="218" cy="211"/>
            </a:xfrm>
            <a:custGeom>
              <a:avLst/>
              <a:gdLst>
                <a:gd name="T0" fmla="*/ 0 w 437"/>
                <a:gd name="T1" fmla="*/ 1 h 420"/>
                <a:gd name="T2" fmla="*/ 0 w 437"/>
                <a:gd name="T3" fmla="*/ 1 h 420"/>
                <a:gd name="T4" fmla="*/ 0 w 437"/>
                <a:gd name="T5" fmla="*/ 1 h 420"/>
                <a:gd name="T6" fmla="*/ 0 w 437"/>
                <a:gd name="T7" fmla="*/ 1 h 420"/>
                <a:gd name="T8" fmla="*/ 0 w 437"/>
                <a:gd name="T9" fmla="*/ 1 h 420"/>
                <a:gd name="T10" fmla="*/ 0 w 437"/>
                <a:gd name="T11" fmla="*/ 1 h 420"/>
                <a:gd name="T12" fmla="*/ 0 w 437"/>
                <a:gd name="T13" fmla="*/ 1 h 420"/>
                <a:gd name="T14" fmla="*/ 0 w 437"/>
                <a:gd name="T15" fmla="*/ 1 h 420"/>
                <a:gd name="T16" fmla="*/ 0 w 437"/>
                <a:gd name="T17" fmla="*/ 1 h 420"/>
                <a:gd name="T18" fmla="*/ 0 w 437"/>
                <a:gd name="T19" fmla="*/ 1 h 420"/>
                <a:gd name="T20" fmla="*/ 0 w 437"/>
                <a:gd name="T21" fmla="*/ 1 h 420"/>
                <a:gd name="T22" fmla="*/ 0 w 437"/>
                <a:gd name="T23" fmla="*/ 1 h 420"/>
                <a:gd name="T24" fmla="*/ 0 w 437"/>
                <a:gd name="T25" fmla="*/ 1 h 420"/>
                <a:gd name="T26" fmla="*/ 0 w 437"/>
                <a:gd name="T27" fmla="*/ 1 h 420"/>
                <a:gd name="T28" fmla="*/ 0 w 437"/>
                <a:gd name="T29" fmla="*/ 1 h 420"/>
                <a:gd name="T30" fmla="*/ 0 w 437"/>
                <a:gd name="T31" fmla="*/ 1 h 420"/>
                <a:gd name="T32" fmla="*/ 0 w 437"/>
                <a:gd name="T33" fmla="*/ 1 h 420"/>
                <a:gd name="T34" fmla="*/ 0 w 437"/>
                <a:gd name="T35" fmla="*/ 1 h 420"/>
                <a:gd name="T36" fmla="*/ 0 w 437"/>
                <a:gd name="T37" fmla="*/ 1 h 420"/>
                <a:gd name="T38" fmla="*/ 0 w 437"/>
                <a:gd name="T39" fmla="*/ 1 h 420"/>
                <a:gd name="T40" fmla="*/ 0 w 437"/>
                <a:gd name="T41" fmla="*/ 1 h 420"/>
                <a:gd name="T42" fmla="*/ 0 w 437"/>
                <a:gd name="T43" fmla="*/ 1 h 420"/>
                <a:gd name="T44" fmla="*/ 0 w 437"/>
                <a:gd name="T45" fmla="*/ 1 h 420"/>
                <a:gd name="T46" fmla="*/ 0 w 437"/>
                <a:gd name="T47" fmla="*/ 1 h 420"/>
                <a:gd name="T48" fmla="*/ 0 w 437"/>
                <a:gd name="T49" fmla="*/ 1 h 420"/>
                <a:gd name="T50" fmla="*/ 0 w 437"/>
                <a:gd name="T51" fmla="*/ 1 h 420"/>
                <a:gd name="T52" fmla="*/ 0 w 437"/>
                <a:gd name="T53" fmla="*/ 1 h 420"/>
                <a:gd name="T54" fmla="*/ 0 w 437"/>
                <a:gd name="T55" fmla="*/ 0 h 420"/>
                <a:gd name="T56" fmla="*/ 0 w 437"/>
                <a:gd name="T57" fmla="*/ 1 h 420"/>
                <a:gd name="T58" fmla="*/ 0 w 437"/>
                <a:gd name="T59" fmla="*/ 1 h 420"/>
                <a:gd name="T60" fmla="*/ 0 w 437"/>
                <a:gd name="T61" fmla="*/ 1 h 420"/>
                <a:gd name="T62" fmla="*/ 0 w 437"/>
                <a:gd name="T63" fmla="*/ 1 h 420"/>
                <a:gd name="T64" fmla="*/ 0 w 437"/>
                <a:gd name="T65" fmla="*/ 1 h 420"/>
                <a:gd name="T66" fmla="*/ 0 w 437"/>
                <a:gd name="T67" fmla="*/ 1 h 420"/>
                <a:gd name="T68" fmla="*/ 0 w 437"/>
                <a:gd name="T69" fmla="*/ 1 h 420"/>
                <a:gd name="T70" fmla="*/ 0 w 437"/>
                <a:gd name="T71" fmla="*/ 1 h 420"/>
                <a:gd name="T72" fmla="*/ 0 w 437"/>
                <a:gd name="T73" fmla="*/ 1 h 420"/>
                <a:gd name="T74" fmla="*/ 0 w 437"/>
                <a:gd name="T75" fmla="*/ 1 h 420"/>
                <a:gd name="T76" fmla="*/ 0 w 437"/>
                <a:gd name="T77" fmla="*/ 1 h 420"/>
                <a:gd name="T78" fmla="*/ 0 w 437"/>
                <a:gd name="T79" fmla="*/ 1 h 420"/>
                <a:gd name="T80" fmla="*/ 0 w 437"/>
                <a:gd name="T81" fmla="*/ 1 h 420"/>
                <a:gd name="T82" fmla="*/ 0 w 437"/>
                <a:gd name="T83" fmla="*/ 1 h 420"/>
                <a:gd name="T84" fmla="*/ 0 w 437"/>
                <a:gd name="T85" fmla="*/ 1 h 420"/>
                <a:gd name="T86" fmla="*/ 0 w 437"/>
                <a:gd name="T87" fmla="*/ 1 h 420"/>
                <a:gd name="T88" fmla="*/ 0 w 437"/>
                <a:gd name="T89" fmla="*/ 1 h 4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7"/>
                <a:gd name="T136" fmla="*/ 0 h 420"/>
                <a:gd name="T137" fmla="*/ 437 w 437"/>
                <a:gd name="T138" fmla="*/ 420 h 4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7" h="420">
                  <a:moveTo>
                    <a:pt x="0" y="190"/>
                  </a:moveTo>
                  <a:lnTo>
                    <a:pt x="119" y="413"/>
                  </a:lnTo>
                  <a:lnTo>
                    <a:pt x="149" y="420"/>
                  </a:lnTo>
                  <a:lnTo>
                    <a:pt x="202" y="420"/>
                  </a:lnTo>
                  <a:lnTo>
                    <a:pt x="254" y="408"/>
                  </a:lnTo>
                  <a:lnTo>
                    <a:pt x="292" y="352"/>
                  </a:lnTo>
                  <a:lnTo>
                    <a:pt x="340" y="319"/>
                  </a:lnTo>
                  <a:lnTo>
                    <a:pt x="394" y="305"/>
                  </a:lnTo>
                  <a:lnTo>
                    <a:pt x="422" y="281"/>
                  </a:lnTo>
                  <a:lnTo>
                    <a:pt x="437" y="258"/>
                  </a:lnTo>
                  <a:lnTo>
                    <a:pt x="425" y="245"/>
                  </a:lnTo>
                  <a:lnTo>
                    <a:pt x="320" y="275"/>
                  </a:lnTo>
                  <a:lnTo>
                    <a:pt x="317" y="266"/>
                  </a:lnTo>
                  <a:lnTo>
                    <a:pt x="423" y="133"/>
                  </a:lnTo>
                  <a:lnTo>
                    <a:pt x="426" y="98"/>
                  </a:lnTo>
                  <a:lnTo>
                    <a:pt x="397" y="91"/>
                  </a:lnTo>
                  <a:lnTo>
                    <a:pt x="275" y="221"/>
                  </a:lnTo>
                  <a:lnTo>
                    <a:pt x="263" y="218"/>
                  </a:lnTo>
                  <a:lnTo>
                    <a:pt x="263" y="198"/>
                  </a:lnTo>
                  <a:lnTo>
                    <a:pt x="322" y="91"/>
                  </a:lnTo>
                  <a:lnTo>
                    <a:pt x="338" y="32"/>
                  </a:lnTo>
                  <a:lnTo>
                    <a:pt x="334" y="4"/>
                  </a:lnTo>
                  <a:lnTo>
                    <a:pt x="301" y="9"/>
                  </a:lnTo>
                  <a:lnTo>
                    <a:pt x="298" y="9"/>
                  </a:lnTo>
                  <a:lnTo>
                    <a:pt x="295" y="10"/>
                  </a:lnTo>
                  <a:lnTo>
                    <a:pt x="292" y="12"/>
                  </a:lnTo>
                  <a:lnTo>
                    <a:pt x="288" y="15"/>
                  </a:lnTo>
                  <a:lnTo>
                    <a:pt x="287" y="18"/>
                  </a:lnTo>
                  <a:lnTo>
                    <a:pt x="285" y="21"/>
                  </a:lnTo>
                  <a:lnTo>
                    <a:pt x="284" y="23"/>
                  </a:lnTo>
                  <a:lnTo>
                    <a:pt x="282" y="24"/>
                  </a:lnTo>
                  <a:lnTo>
                    <a:pt x="281" y="26"/>
                  </a:lnTo>
                  <a:lnTo>
                    <a:pt x="279" y="30"/>
                  </a:lnTo>
                  <a:lnTo>
                    <a:pt x="276" y="35"/>
                  </a:lnTo>
                  <a:lnTo>
                    <a:pt x="275" y="39"/>
                  </a:lnTo>
                  <a:lnTo>
                    <a:pt x="272" y="42"/>
                  </a:lnTo>
                  <a:lnTo>
                    <a:pt x="272" y="45"/>
                  </a:lnTo>
                  <a:lnTo>
                    <a:pt x="270" y="48"/>
                  </a:lnTo>
                  <a:lnTo>
                    <a:pt x="269" y="51"/>
                  </a:lnTo>
                  <a:lnTo>
                    <a:pt x="266" y="54"/>
                  </a:lnTo>
                  <a:lnTo>
                    <a:pt x="264" y="57"/>
                  </a:lnTo>
                  <a:lnTo>
                    <a:pt x="263" y="60"/>
                  </a:lnTo>
                  <a:lnTo>
                    <a:pt x="261" y="63"/>
                  </a:lnTo>
                  <a:lnTo>
                    <a:pt x="260" y="66"/>
                  </a:lnTo>
                  <a:lnTo>
                    <a:pt x="258" y="71"/>
                  </a:lnTo>
                  <a:lnTo>
                    <a:pt x="257" y="74"/>
                  </a:lnTo>
                  <a:lnTo>
                    <a:pt x="254" y="77"/>
                  </a:lnTo>
                  <a:lnTo>
                    <a:pt x="252" y="81"/>
                  </a:lnTo>
                  <a:lnTo>
                    <a:pt x="251" y="85"/>
                  </a:lnTo>
                  <a:lnTo>
                    <a:pt x="249" y="89"/>
                  </a:lnTo>
                  <a:lnTo>
                    <a:pt x="246" y="92"/>
                  </a:lnTo>
                  <a:lnTo>
                    <a:pt x="245" y="95"/>
                  </a:lnTo>
                  <a:lnTo>
                    <a:pt x="242" y="100"/>
                  </a:lnTo>
                  <a:lnTo>
                    <a:pt x="240" y="103"/>
                  </a:lnTo>
                  <a:lnTo>
                    <a:pt x="239" y="107"/>
                  </a:lnTo>
                  <a:lnTo>
                    <a:pt x="237" y="110"/>
                  </a:lnTo>
                  <a:lnTo>
                    <a:pt x="234" y="115"/>
                  </a:lnTo>
                  <a:lnTo>
                    <a:pt x="233" y="118"/>
                  </a:lnTo>
                  <a:lnTo>
                    <a:pt x="231" y="122"/>
                  </a:lnTo>
                  <a:lnTo>
                    <a:pt x="228" y="125"/>
                  </a:lnTo>
                  <a:lnTo>
                    <a:pt x="226" y="130"/>
                  </a:lnTo>
                  <a:lnTo>
                    <a:pt x="225" y="133"/>
                  </a:lnTo>
                  <a:lnTo>
                    <a:pt x="223" y="137"/>
                  </a:lnTo>
                  <a:lnTo>
                    <a:pt x="220" y="140"/>
                  </a:lnTo>
                  <a:lnTo>
                    <a:pt x="219" y="143"/>
                  </a:lnTo>
                  <a:lnTo>
                    <a:pt x="217" y="146"/>
                  </a:lnTo>
                  <a:lnTo>
                    <a:pt x="216" y="150"/>
                  </a:lnTo>
                  <a:lnTo>
                    <a:pt x="214" y="153"/>
                  </a:lnTo>
                  <a:lnTo>
                    <a:pt x="213" y="156"/>
                  </a:lnTo>
                  <a:lnTo>
                    <a:pt x="210" y="159"/>
                  </a:lnTo>
                  <a:lnTo>
                    <a:pt x="210" y="163"/>
                  </a:lnTo>
                  <a:lnTo>
                    <a:pt x="207" y="168"/>
                  </a:lnTo>
                  <a:lnTo>
                    <a:pt x="204" y="172"/>
                  </a:lnTo>
                  <a:lnTo>
                    <a:pt x="202" y="177"/>
                  </a:lnTo>
                  <a:lnTo>
                    <a:pt x="201" y="180"/>
                  </a:lnTo>
                  <a:lnTo>
                    <a:pt x="198" y="183"/>
                  </a:lnTo>
                  <a:lnTo>
                    <a:pt x="198" y="186"/>
                  </a:lnTo>
                  <a:lnTo>
                    <a:pt x="196" y="186"/>
                  </a:lnTo>
                  <a:lnTo>
                    <a:pt x="196" y="187"/>
                  </a:lnTo>
                  <a:lnTo>
                    <a:pt x="186" y="192"/>
                  </a:lnTo>
                  <a:lnTo>
                    <a:pt x="189" y="107"/>
                  </a:lnTo>
                  <a:lnTo>
                    <a:pt x="201" y="66"/>
                  </a:lnTo>
                  <a:lnTo>
                    <a:pt x="198" y="13"/>
                  </a:lnTo>
                  <a:lnTo>
                    <a:pt x="190" y="0"/>
                  </a:lnTo>
                  <a:lnTo>
                    <a:pt x="158" y="16"/>
                  </a:lnTo>
                  <a:lnTo>
                    <a:pt x="157" y="16"/>
                  </a:lnTo>
                  <a:lnTo>
                    <a:pt x="155" y="19"/>
                  </a:lnTo>
                  <a:lnTo>
                    <a:pt x="152" y="23"/>
                  </a:lnTo>
                  <a:lnTo>
                    <a:pt x="149" y="27"/>
                  </a:lnTo>
                  <a:lnTo>
                    <a:pt x="146" y="30"/>
                  </a:lnTo>
                  <a:lnTo>
                    <a:pt x="145" y="33"/>
                  </a:lnTo>
                  <a:lnTo>
                    <a:pt x="142" y="36"/>
                  </a:lnTo>
                  <a:lnTo>
                    <a:pt x="140" y="41"/>
                  </a:lnTo>
                  <a:lnTo>
                    <a:pt x="139" y="44"/>
                  </a:lnTo>
                  <a:lnTo>
                    <a:pt x="137" y="48"/>
                  </a:lnTo>
                  <a:lnTo>
                    <a:pt x="136" y="53"/>
                  </a:lnTo>
                  <a:lnTo>
                    <a:pt x="134" y="59"/>
                  </a:lnTo>
                  <a:lnTo>
                    <a:pt x="133" y="60"/>
                  </a:lnTo>
                  <a:lnTo>
                    <a:pt x="133" y="63"/>
                  </a:lnTo>
                  <a:lnTo>
                    <a:pt x="131" y="66"/>
                  </a:lnTo>
                  <a:lnTo>
                    <a:pt x="131" y="71"/>
                  </a:lnTo>
                  <a:lnTo>
                    <a:pt x="130" y="74"/>
                  </a:lnTo>
                  <a:lnTo>
                    <a:pt x="130" y="78"/>
                  </a:lnTo>
                  <a:lnTo>
                    <a:pt x="128" y="85"/>
                  </a:lnTo>
                  <a:lnTo>
                    <a:pt x="128" y="89"/>
                  </a:lnTo>
                  <a:lnTo>
                    <a:pt x="128" y="94"/>
                  </a:lnTo>
                  <a:lnTo>
                    <a:pt x="127" y="100"/>
                  </a:lnTo>
                  <a:lnTo>
                    <a:pt x="127" y="104"/>
                  </a:lnTo>
                  <a:lnTo>
                    <a:pt x="127" y="110"/>
                  </a:lnTo>
                  <a:lnTo>
                    <a:pt x="127" y="115"/>
                  </a:lnTo>
                  <a:lnTo>
                    <a:pt x="125" y="121"/>
                  </a:lnTo>
                  <a:lnTo>
                    <a:pt x="125" y="125"/>
                  </a:lnTo>
                  <a:lnTo>
                    <a:pt x="125" y="131"/>
                  </a:lnTo>
                  <a:lnTo>
                    <a:pt x="125" y="137"/>
                  </a:lnTo>
                  <a:lnTo>
                    <a:pt x="124" y="142"/>
                  </a:lnTo>
                  <a:lnTo>
                    <a:pt x="124" y="146"/>
                  </a:lnTo>
                  <a:lnTo>
                    <a:pt x="124" y="153"/>
                  </a:lnTo>
                  <a:lnTo>
                    <a:pt x="124" y="157"/>
                  </a:lnTo>
                  <a:lnTo>
                    <a:pt x="124" y="162"/>
                  </a:lnTo>
                  <a:lnTo>
                    <a:pt x="124" y="166"/>
                  </a:lnTo>
                  <a:lnTo>
                    <a:pt x="124" y="169"/>
                  </a:lnTo>
                  <a:lnTo>
                    <a:pt x="122" y="174"/>
                  </a:lnTo>
                  <a:lnTo>
                    <a:pt x="122" y="177"/>
                  </a:lnTo>
                  <a:lnTo>
                    <a:pt x="122" y="178"/>
                  </a:lnTo>
                  <a:lnTo>
                    <a:pt x="122" y="181"/>
                  </a:lnTo>
                  <a:lnTo>
                    <a:pt x="122" y="184"/>
                  </a:lnTo>
                  <a:lnTo>
                    <a:pt x="122" y="186"/>
                  </a:lnTo>
                  <a:lnTo>
                    <a:pt x="96" y="252"/>
                  </a:lnTo>
                  <a:lnTo>
                    <a:pt x="81" y="245"/>
                  </a:lnTo>
                  <a:lnTo>
                    <a:pt x="71" y="210"/>
                  </a:lnTo>
                  <a:lnTo>
                    <a:pt x="43" y="145"/>
                  </a:lnTo>
                  <a:lnTo>
                    <a:pt x="28" y="133"/>
                  </a:lnTo>
                  <a:lnTo>
                    <a:pt x="10" y="145"/>
                  </a:lnTo>
                  <a:lnTo>
                    <a:pt x="1" y="166"/>
                  </a:lnTo>
                  <a:lnTo>
                    <a:pt x="0" y="190"/>
                  </a:lnTo>
                  <a:close/>
                </a:path>
              </a:pathLst>
            </a:custGeom>
            <a:solidFill>
              <a:srgbClr val="E6E6FF"/>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70" name="Freeform 723"/>
            <p:cNvSpPr>
              <a:spLocks/>
            </p:cNvSpPr>
            <p:nvPr/>
          </p:nvSpPr>
          <p:spPr bwMode="auto">
            <a:xfrm>
              <a:off x="2414" y="2645"/>
              <a:ext cx="277" cy="185"/>
            </a:xfrm>
            <a:custGeom>
              <a:avLst/>
              <a:gdLst>
                <a:gd name="T0" fmla="*/ 0 w 555"/>
                <a:gd name="T1" fmla="*/ 1 h 370"/>
                <a:gd name="T2" fmla="*/ 0 w 555"/>
                <a:gd name="T3" fmla="*/ 1 h 370"/>
                <a:gd name="T4" fmla="*/ 0 w 555"/>
                <a:gd name="T5" fmla="*/ 1 h 370"/>
                <a:gd name="T6" fmla="*/ 0 w 555"/>
                <a:gd name="T7" fmla="*/ 1 h 370"/>
                <a:gd name="T8" fmla="*/ 0 w 555"/>
                <a:gd name="T9" fmla="*/ 1 h 370"/>
                <a:gd name="T10" fmla="*/ 0 w 555"/>
                <a:gd name="T11" fmla="*/ 1 h 370"/>
                <a:gd name="T12" fmla="*/ 0 w 555"/>
                <a:gd name="T13" fmla="*/ 1 h 370"/>
                <a:gd name="T14" fmla="*/ 0 w 555"/>
                <a:gd name="T15" fmla="*/ 1 h 370"/>
                <a:gd name="T16" fmla="*/ 0 w 555"/>
                <a:gd name="T17" fmla="*/ 1 h 370"/>
                <a:gd name="T18" fmla="*/ 0 w 555"/>
                <a:gd name="T19" fmla="*/ 1 h 370"/>
                <a:gd name="T20" fmla="*/ 0 w 555"/>
                <a:gd name="T21" fmla="*/ 1 h 370"/>
                <a:gd name="T22" fmla="*/ 0 w 555"/>
                <a:gd name="T23" fmla="*/ 1 h 370"/>
                <a:gd name="T24" fmla="*/ 0 w 555"/>
                <a:gd name="T25" fmla="*/ 1 h 370"/>
                <a:gd name="T26" fmla="*/ 0 w 555"/>
                <a:gd name="T27" fmla="*/ 1 h 370"/>
                <a:gd name="T28" fmla="*/ 0 w 555"/>
                <a:gd name="T29" fmla="*/ 1 h 370"/>
                <a:gd name="T30" fmla="*/ 0 w 555"/>
                <a:gd name="T31" fmla="*/ 1 h 370"/>
                <a:gd name="T32" fmla="*/ 0 w 555"/>
                <a:gd name="T33" fmla="*/ 1 h 370"/>
                <a:gd name="T34" fmla="*/ 0 w 555"/>
                <a:gd name="T35" fmla="*/ 1 h 370"/>
                <a:gd name="T36" fmla="*/ 0 w 555"/>
                <a:gd name="T37" fmla="*/ 1 h 370"/>
                <a:gd name="T38" fmla="*/ 0 w 555"/>
                <a:gd name="T39" fmla="*/ 1 h 370"/>
                <a:gd name="T40" fmla="*/ 0 w 555"/>
                <a:gd name="T41" fmla="*/ 1 h 370"/>
                <a:gd name="T42" fmla="*/ 0 w 555"/>
                <a:gd name="T43" fmla="*/ 1 h 370"/>
                <a:gd name="T44" fmla="*/ 0 w 555"/>
                <a:gd name="T45" fmla="*/ 1 h 370"/>
                <a:gd name="T46" fmla="*/ 0 w 555"/>
                <a:gd name="T47" fmla="*/ 1 h 370"/>
                <a:gd name="T48" fmla="*/ 0 w 555"/>
                <a:gd name="T49" fmla="*/ 1 h 370"/>
                <a:gd name="T50" fmla="*/ 0 w 555"/>
                <a:gd name="T51" fmla="*/ 1 h 370"/>
                <a:gd name="T52" fmla="*/ 0 w 555"/>
                <a:gd name="T53" fmla="*/ 1 h 370"/>
                <a:gd name="T54" fmla="*/ 0 w 555"/>
                <a:gd name="T55" fmla="*/ 1 h 370"/>
                <a:gd name="T56" fmla="*/ 0 w 555"/>
                <a:gd name="T57" fmla="*/ 1 h 370"/>
                <a:gd name="T58" fmla="*/ 0 w 555"/>
                <a:gd name="T59" fmla="*/ 1 h 370"/>
                <a:gd name="T60" fmla="*/ 0 w 555"/>
                <a:gd name="T61" fmla="*/ 1 h 370"/>
                <a:gd name="T62" fmla="*/ 0 w 555"/>
                <a:gd name="T63" fmla="*/ 1 h 370"/>
                <a:gd name="T64" fmla="*/ 0 w 555"/>
                <a:gd name="T65" fmla="*/ 1 h 370"/>
                <a:gd name="T66" fmla="*/ 0 w 555"/>
                <a:gd name="T67" fmla="*/ 1 h 370"/>
                <a:gd name="T68" fmla="*/ 0 w 555"/>
                <a:gd name="T69" fmla="*/ 1 h 370"/>
                <a:gd name="T70" fmla="*/ 0 w 555"/>
                <a:gd name="T71" fmla="*/ 1 h 370"/>
                <a:gd name="T72" fmla="*/ 0 w 555"/>
                <a:gd name="T73" fmla="*/ 1 h 370"/>
                <a:gd name="T74" fmla="*/ 0 w 555"/>
                <a:gd name="T75" fmla="*/ 1 h 370"/>
                <a:gd name="T76" fmla="*/ 0 w 555"/>
                <a:gd name="T77" fmla="*/ 1 h 370"/>
                <a:gd name="T78" fmla="*/ 0 w 555"/>
                <a:gd name="T79" fmla="*/ 1 h 370"/>
                <a:gd name="T80" fmla="*/ 0 w 555"/>
                <a:gd name="T81" fmla="*/ 1 h 370"/>
                <a:gd name="T82" fmla="*/ 0 w 555"/>
                <a:gd name="T83" fmla="*/ 1 h 370"/>
                <a:gd name="T84" fmla="*/ 0 w 555"/>
                <a:gd name="T85" fmla="*/ 1 h 370"/>
                <a:gd name="T86" fmla="*/ 0 w 555"/>
                <a:gd name="T87" fmla="*/ 1 h 370"/>
                <a:gd name="T88" fmla="*/ 0 w 555"/>
                <a:gd name="T89" fmla="*/ 1 h 370"/>
                <a:gd name="T90" fmla="*/ 0 w 555"/>
                <a:gd name="T91" fmla="*/ 1 h 370"/>
                <a:gd name="T92" fmla="*/ 0 w 555"/>
                <a:gd name="T93" fmla="*/ 1 h 370"/>
                <a:gd name="T94" fmla="*/ 0 w 555"/>
                <a:gd name="T95" fmla="*/ 1 h 370"/>
                <a:gd name="T96" fmla="*/ 0 w 555"/>
                <a:gd name="T97" fmla="*/ 0 h 370"/>
                <a:gd name="T98" fmla="*/ 0 w 555"/>
                <a:gd name="T99" fmla="*/ 1 h 3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5"/>
                <a:gd name="T151" fmla="*/ 0 h 370"/>
                <a:gd name="T152" fmla="*/ 555 w 555"/>
                <a:gd name="T153" fmla="*/ 370 h 37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5" h="370">
                  <a:moveTo>
                    <a:pt x="71" y="104"/>
                  </a:moveTo>
                  <a:lnTo>
                    <a:pt x="70" y="104"/>
                  </a:lnTo>
                  <a:lnTo>
                    <a:pt x="65" y="104"/>
                  </a:lnTo>
                  <a:lnTo>
                    <a:pt x="61" y="104"/>
                  </a:lnTo>
                  <a:lnTo>
                    <a:pt x="58" y="104"/>
                  </a:lnTo>
                  <a:lnTo>
                    <a:pt x="53" y="104"/>
                  </a:lnTo>
                  <a:lnTo>
                    <a:pt x="50" y="107"/>
                  </a:lnTo>
                  <a:lnTo>
                    <a:pt x="44" y="107"/>
                  </a:lnTo>
                  <a:lnTo>
                    <a:pt x="40" y="110"/>
                  </a:lnTo>
                  <a:lnTo>
                    <a:pt x="35" y="111"/>
                  </a:lnTo>
                  <a:lnTo>
                    <a:pt x="31" y="116"/>
                  </a:lnTo>
                  <a:lnTo>
                    <a:pt x="24" y="119"/>
                  </a:lnTo>
                  <a:lnTo>
                    <a:pt x="20" y="124"/>
                  </a:lnTo>
                  <a:lnTo>
                    <a:pt x="17" y="127"/>
                  </a:lnTo>
                  <a:lnTo>
                    <a:pt x="15" y="130"/>
                  </a:lnTo>
                  <a:lnTo>
                    <a:pt x="14" y="133"/>
                  </a:lnTo>
                  <a:lnTo>
                    <a:pt x="12" y="137"/>
                  </a:lnTo>
                  <a:lnTo>
                    <a:pt x="9" y="139"/>
                  </a:lnTo>
                  <a:lnTo>
                    <a:pt x="8" y="143"/>
                  </a:lnTo>
                  <a:lnTo>
                    <a:pt x="6" y="146"/>
                  </a:lnTo>
                  <a:lnTo>
                    <a:pt x="5" y="149"/>
                  </a:lnTo>
                  <a:lnTo>
                    <a:pt x="3" y="152"/>
                  </a:lnTo>
                  <a:lnTo>
                    <a:pt x="3" y="155"/>
                  </a:lnTo>
                  <a:lnTo>
                    <a:pt x="2" y="158"/>
                  </a:lnTo>
                  <a:lnTo>
                    <a:pt x="2" y="161"/>
                  </a:lnTo>
                  <a:lnTo>
                    <a:pt x="0" y="167"/>
                  </a:lnTo>
                  <a:lnTo>
                    <a:pt x="2" y="173"/>
                  </a:lnTo>
                  <a:lnTo>
                    <a:pt x="2" y="179"/>
                  </a:lnTo>
                  <a:lnTo>
                    <a:pt x="3" y="186"/>
                  </a:lnTo>
                  <a:lnTo>
                    <a:pt x="5" y="190"/>
                  </a:lnTo>
                  <a:lnTo>
                    <a:pt x="6" y="195"/>
                  </a:lnTo>
                  <a:lnTo>
                    <a:pt x="9" y="199"/>
                  </a:lnTo>
                  <a:lnTo>
                    <a:pt x="12" y="204"/>
                  </a:lnTo>
                  <a:lnTo>
                    <a:pt x="15" y="208"/>
                  </a:lnTo>
                  <a:lnTo>
                    <a:pt x="18" y="211"/>
                  </a:lnTo>
                  <a:lnTo>
                    <a:pt x="21" y="216"/>
                  </a:lnTo>
                  <a:lnTo>
                    <a:pt x="26" y="219"/>
                  </a:lnTo>
                  <a:lnTo>
                    <a:pt x="29" y="220"/>
                  </a:lnTo>
                  <a:lnTo>
                    <a:pt x="34" y="223"/>
                  </a:lnTo>
                  <a:lnTo>
                    <a:pt x="38" y="223"/>
                  </a:lnTo>
                  <a:lnTo>
                    <a:pt x="43" y="226"/>
                  </a:lnTo>
                  <a:lnTo>
                    <a:pt x="49" y="226"/>
                  </a:lnTo>
                  <a:lnTo>
                    <a:pt x="55" y="228"/>
                  </a:lnTo>
                  <a:lnTo>
                    <a:pt x="59" y="228"/>
                  </a:lnTo>
                  <a:lnTo>
                    <a:pt x="65" y="228"/>
                  </a:lnTo>
                  <a:lnTo>
                    <a:pt x="70" y="228"/>
                  </a:lnTo>
                  <a:lnTo>
                    <a:pt x="76" y="228"/>
                  </a:lnTo>
                  <a:lnTo>
                    <a:pt x="80" y="226"/>
                  </a:lnTo>
                  <a:lnTo>
                    <a:pt x="85" y="226"/>
                  </a:lnTo>
                  <a:lnTo>
                    <a:pt x="86" y="226"/>
                  </a:lnTo>
                  <a:lnTo>
                    <a:pt x="90" y="226"/>
                  </a:lnTo>
                  <a:lnTo>
                    <a:pt x="91" y="226"/>
                  </a:lnTo>
                  <a:lnTo>
                    <a:pt x="93" y="226"/>
                  </a:lnTo>
                  <a:lnTo>
                    <a:pt x="93" y="228"/>
                  </a:lnTo>
                  <a:lnTo>
                    <a:pt x="93" y="231"/>
                  </a:lnTo>
                  <a:lnTo>
                    <a:pt x="93" y="235"/>
                  </a:lnTo>
                  <a:lnTo>
                    <a:pt x="93" y="240"/>
                  </a:lnTo>
                  <a:lnTo>
                    <a:pt x="96" y="244"/>
                  </a:lnTo>
                  <a:lnTo>
                    <a:pt x="96" y="248"/>
                  </a:lnTo>
                  <a:lnTo>
                    <a:pt x="97" y="251"/>
                  </a:lnTo>
                  <a:lnTo>
                    <a:pt x="99" y="254"/>
                  </a:lnTo>
                  <a:lnTo>
                    <a:pt x="102" y="257"/>
                  </a:lnTo>
                  <a:lnTo>
                    <a:pt x="103" y="260"/>
                  </a:lnTo>
                  <a:lnTo>
                    <a:pt x="108" y="263"/>
                  </a:lnTo>
                  <a:lnTo>
                    <a:pt x="109" y="264"/>
                  </a:lnTo>
                  <a:lnTo>
                    <a:pt x="112" y="267"/>
                  </a:lnTo>
                  <a:lnTo>
                    <a:pt x="115" y="269"/>
                  </a:lnTo>
                  <a:lnTo>
                    <a:pt x="118" y="272"/>
                  </a:lnTo>
                  <a:lnTo>
                    <a:pt x="121" y="273"/>
                  </a:lnTo>
                  <a:lnTo>
                    <a:pt x="124" y="275"/>
                  </a:lnTo>
                  <a:lnTo>
                    <a:pt x="129" y="278"/>
                  </a:lnTo>
                  <a:lnTo>
                    <a:pt x="132" y="279"/>
                  </a:lnTo>
                  <a:lnTo>
                    <a:pt x="135" y="281"/>
                  </a:lnTo>
                  <a:lnTo>
                    <a:pt x="139" y="284"/>
                  </a:lnTo>
                  <a:lnTo>
                    <a:pt x="142" y="285"/>
                  </a:lnTo>
                  <a:lnTo>
                    <a:pt x="147" y="288"/>
                  </a:lnTo>
                  <a:lnTo>
                    <a:pt x="150" y="290"/>
                  </a:lnTo>
                  <a:lnTo>
                    <a:pt x="155" y="291"/>
                  </a:lnTo>
                  <a:lnTo>
                    <a:pt x="158" y="293"/>
                  </a:lnTo>
                  <a:lnTo>
                    <a:pt x="162" y="296"/>
                  </a:lnTo>
                  <a:lnTo>
                    <a:pt x="165" y="297"/>
                  </a:lnTo>
                  <a:lnTo>
                    <a:pt x="168" y="299"/>
                  </a:lnTo>
                  <a:lnTo>
                    <a:pt x="171" y="300"/>
                  </a:lnTo>
                  <a:lnTo>
                    <a:pt x="174" y="302"/>
                  </a:lnTo>
                  <a:lnTo>
                    <a:pt x="179" y="303"/>
                  </a:lnTo>
                  <a:lnTo>
                    <a:pt x="183" y="306"/>
                  </a:lnTo>
                  <a:lnTo>
                    <a:pt x="186" y="306"/>
                  </a:lnTo>
                  <a:lnTo>
                    <a:pt x="186" y="308"/>
                  </a:lnTo>
                  <a:lnTo>
                    <a:pt x="245" y="370"/>
                  </a:lnTo>
                  <a:lnTo>
                    <a:pt x="342" y="370"/>
                  </a:lnTo>
                  <a:lnTo>
                    <a:pt x="383" y="331"/>
                  </a:lnTo>
                  <a:lnTo>
                    <a:pt x="524" y="254"/>
                  </a:lnTo>
                  <a:lnTo>
                    <a:pt x="549" y="184"/>
                  </a:lnTo>
                  <a:lnTo>
                    <a:pt x="555" y="143"/>
                  </a:lnTo>
                  <a:lnTo>
                    <a:pt x="545" y="89"/>
                  </a:lnTo>
                  <a:lnTo>
                    <a:pt x="508" y="34"/>
                  </a:lnTo>
                  <a:lnTo>
                    <a:pt x="168" y="0"/>
                  </a:lnTo>
                  <a:lnTo>
                    <a:pt x="71" y="104"/>
                  </a:lnTo>
                  <a:close/>
                </a:path>
              </a:pathLst>
            </a:custGeom>
            <a:solidFill>
              <a:srgbClr val="E0B394"/>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71" name="Freeform 724"/>
            <p:cNvSpPr>
              <a:spLocks/>
            </p:cNvSpPr>
            <p:nvPr/>
          </p:nvSpPr>
          <p:spPr bwMode="auto">
            <a:xfrm>
              <a:off x="2625" y="2742"/>
              <a:ext cx="50" cy="56"/>
            </a:xfrm>
            <a:custGeom>
              <a:avLst/>
              <a:gdLst>
                <a:gd name="T0" fmla="*/ 0 w 98"/>
                <a:gd name="T1" fmla="*/ 0 h 111"/>
                <a:gd name="T2" fmla="*/ 1 w 98"/>
                <a:gd name="T3" fmla="*/ 0 h 111"/>
                <a:gd name="T4" fmla="*/ 1 w 98"/>
                <a:gd name="T5" fmla="*/ 1 h 111"/>
                <a:gd name="T6" fmla="*/ 1 w 98"/>
                <a:gd name="T7" fmla="*/ 1 h 111"/>
                <a:gd name="T8" fmla="*/ 1 w 98"/>
                <a:gd name="T9" fmla="*/ 1 h 111"/>
                <a:gd name="T10" fmla="*/ 1 w 98"/>
                <a:gd name="T11" fmla="*/ 1 h 111"/>
                <a:gd name="T12" fmla="*/ 0 w 98"/>
                <a:gd name="T13" fmla="*/ 0 h 111"/>
                <a:gd name="T14" fmla="*/ 0 w 98"/>
                <a:gd name="T15" fmla="*/ 0 h 111"/>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111"/>
                <a:gd name="T26" fmla="*/ 98 w 98"/>
                <a:gd name="T27" fmla="*/ 111 h 1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111">
                  <a:moveTo>
                    <a:pt x="0" y="0"/>
                  </a:moveTo>
                  <a:lnTo>
                    <a:pt x="83" y="0"/>
                  </a:lnTo>
                  <a:lnTo>
                    <a:pt x="98" y="19"/>
                  </a:lnTo>
                  <a:lnTo>
                    <a:pt x="97" y="72"/>
                  </a:lnTo>
                  <a:lnTo>
                    <a:pt x="78" y="92"/>
                  </a:lnTo>
                  <a:lnTo>
                    <a:pt x="9" y="111"/>
                  </a:lnTo>
                  <a:lnTo>
                    <a:pt x="0" y="0"/>
                  </a:lnTo>
                  <a:close/>
                </a:path>
              </a:pathLst>
            </a:custGeom>
            <a:solidFill>
              <a:srgbClr val="699E91"/>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72" name="Freeform 725"/>
            <p:cNvSpPr>
              <a:spLocks/>
            </p:cNvSpPr>
            <p:nvPr/>
          </p:nvSpPr>
          <p:spPr bwMode="auto">
            <a:xfrm>
              <a:off x="2587" y="2742"/>
              <a:ext cx="54" cy="55"/>
            </a:xfrm>
            <a:custGeom>
              <a:avLst/>
              <a:gdLst>
                <a:gd name="T0" fmla="*/ 0 w 109"/>
                <a:gd name="T1" fmla="*/ 1 h 108"/>
                <a:gd name="T2" fmla="*/ 0 w 109"/>
                <a:gd name="T3" fmla="*/ 1 h 108"/>
                <a:gd name="T4" fmla="*/ 0 w 109"/>
                <a:gd name="T5" fmla="*/ 0 h 108"/>
                <a:gd name="T6" fmla="*/ 0 w 109"/>
                <a:gd name="T7" fmla="*/ 1 h 108"/>
                <a:gd name="T8" fmla="*/ 0 w 109"/>
                <a:gd name="T9" fmla="*/ 1 h 108"/>
                <a:gd name="T10" fmla="*/ 0 w 109"/>
                <a:gd name="T11" fmla="*/ 1 h 108"/>
                <a:gd name="T12" fmla="*/ 0 w 109"/>
                <a:gd name="T13" fmla="*/ 1 h 108"/>
                <a:gd name="T14" fmla="*/ 0 w 109"/>
                <a:gd name="T15" fmla="*/ 1 h 108"/>
                <a:gd name="T16" fmla="*/ 0 w 109"/>
                <a:gd name="T17" fmla="*/ 1 h 108"/>
                <a:gd name="T18" fmla="*/ 0 w 109"/>
                <a:gd name="T19" fmla="*/ 1 h 108"/>
                <a:gd name="T20" fmla="*/ 0 w 109"/>
                <a:gd name="T21" fmla="*/ 1 h 108"/>
                <a:gd name="T22" fmla="*/ 0 w 109"/>
                <a:gd name="T23" fmla="*/ 1 h 108"/>
                <a:gd name="T24" fmla="*/ 0 w 109"/>
                <a:gd name="T25" fmla="*/ 1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9"/>
                <a:gd name="T40" fmla="*/ 0 h 108"/>
                <a:gd name="T41" fmla="*/ 109 w 109"/>
                <a:gd name="T42" fmla="*/ 108 h 1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9" h="108">
                  <a:moveTo>
                    <a:pt x="0" y="37"/>
                  </a:moveTo>
                  <a:lnTo>
                    <a:pt x="6" y="4"/>
                  </a:lnTo>
                  <a:lnTo>
                    <a:pt x="77" y="0"/>
                  </a:lnTo>
                  <a:lnTo>
                    <a:pt x="101" y="27"/>
                  </a:lnTo>
                  <a:lnTo>
                    <a:pt x="109" y="59"/>
                  </a:lnTo>
                  <a:lnTo>
                    <a:pt x="102" y="84"/>
                  </a:lnTo>
                  <a:lnTo>
                    <a:pt x="86" y="107"/>
                  </a:lnTo>
                  <a:lnTo>
                    <a:pt x="60" y="108"/>
                  </a:lnTo>
                  <a:lnTo>
                    <a:pt x="31" y="98"/>
                  </a:lnTo>
                  <a:lnTo>
                    <a:pt x="27" y="69"/>
                  </a:lnTo>
                  <a:lnTo>
                    <a:pt x="31" y="40"/>
                  </a:lnTo>
                  <a:lnTo>
                    <a:pt x="0" y="37"/>
                  </a:lnTo>
                  <a:close/>
                </a:path>
              </a:pathLst>
            </a:custGeom>
            <a:solidFill>
              <a:srgbClr val="8AC2B3"/>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73" name="Freeform 726"/>
            <p:cNvSpPr>
              <a:spLocks/>
            </p:cNvSpPr>
            <p:nvPr/>
          </p:nvSpPr>
          <p:spPr bwMode="auto">
            <a:xfrm>
              <a:off x="2388" y="3384"/>
              <a:ext cx="332" cy="89"/>
            </a:xfrm>
            <a:custGeom>
              <a:avLst/>
              <a:gdLst>
                <a:gd name="T0" fmla="*/ 1 w 664"/>
                <a:gd name="T1" fmla="*/ 1 h 177"/>
                <a:gd name="T2" fmla="*/ 1 w 664"/>
                <a:gd name="T3" fmla="*/ 1 h 177"/>
                <a:gd name="T4" fmla="*/ 1 w 664"/>
                <a:gd name="T5" fmla="*/ 1 h 177"/>
                <a:gd name="T6" fmla="*/ 1 w 664"/>
                <a:gd name="T7" fmla="*/ 1 h 177"/>
                <a:gd name="T8" fmla="*/ 1 w 664"/>
                <a:gd name="T9" fmla="*/ 1 h 177"/>
                <a:gd name="T10" fmla="*/ 1 w 664"/>
                <a:gd name="T11" fmla="*/ 1 h 177"/>
                <a:gd name="T12" fmla="*/ 1 w 664"/>
                <a:gd name="T13" fmla="*/ 1 h 177"/>
                <a:gd name="T14" fmla="*/ 1 w 664"/>
                <a:gd name="T15" fmla="*/ 1 h 177"/>
                <a:gd name="T16" fmla="*/ 1 w 664"/>
                <a:gd name="T17" fmla="*/ 1 h 177"/>
                <a:gd name="T18" fmla="*/ 1 w 664"/>
                <a:gd name="T19" fmla="*/ 1 h 177"/>
                <a:gd name="T20" fmla="*/ 1 w 664"/>
                <a:gd name="T21" fmla="*/ 1 h 177"/>
                <a:gd name="T22" fmla="*/ 1 w 664"/>
                <a:gd name="T23" fmla="*/ 1 h 177"/>
                <a:gd name="T24" fmla="*/ 1 w 664"/>
                <a:gd name="T25" fmla="*/ 1 h 177"/>
                <a:gd name="T26" fmla="*/ 1 w 664"/>
                <a:gd name="T27" fmla="*/ 1 h 177"/>
                <a:gd name="T28" fmla="*/ 1 w 664"/>
                <a:gd name="T29" fmla="*/ 1 h 177"/>
                <a:gd name="T30" fmla="*/ 1 w 664"/>
                <a:gd name="T31" fmla="*/ 1 h 177"/>
                <a:gd name="T32" fmla="*/ 1 w 664"/>
                <a:gd name="T33" fmla="*/ 1 h 177"/>
                <a:gd name="T34" fmla="*/ 1 w 664"/>
                <a:gd name="T35" fmla="*/ 1 h 177"/>
                <a:gd name="T36" fmla="*/ 1 w 664"/>
                <a:gd name="T37" fmla="*/ 1 h 177"/>
                <a:gd name="T38" fmla="*/ 1 w 664"/>
                <a:gd name="T39" fmla="*/ 1 h 177"/>
                <a:gd name="T40" fmla="*/ 1 w 664"/>
                <a:gd name="T41" fmla="*/ 1 h 177"/>
                <a:gd name="T42" fmla="*/ 1 w 664"/>
                <a:gd name="T43" fmla="*/ 1 h 177"/>
                <a:gd name="T44" fmla="*/ 0 w 664"/>
                <a:gd name="T45" fmla="*/ 1 h 177"/>
                <a:gd name="T46" fmla="*/ 1 w 664"/>
                <a:gd name="T47" fmla="*/ 1 h 177"/>
                <a:gd name="T48" fmla="*/ 1 w 664"/>
                <a:gd name="T49" fmla="*/ 1 h 177"/>
                <a:gd name="T50" fmla="*/ 1 w 664"/>
                <a:gd name="T51" fmla="*/ 1 h 177"/>
                <a:gd name="T52" fmla="*/ 1 w 664"/>
                <a:gd name="T53" fmla="*/ 1 h 177"/>
                <a:gd name="T54" fmla="*/ 1 w 664"/>
                <a:gd name="T55" fmla="*/ 1 h 177"/>
                <a:gd name="T56" fmla="*/ 1 w 664"/>
                <a:gd name="T57" fmla="*/ 1 h 177"/>
                <a:gd name="T58" fmla="*/ 1 w 664"/>
                <a:gd name="T59" fmla="*/ 1 h 177"/>
                <a:gd name="T60" fmla="*/ 1 w 664"/>
                <a:gd name="T61" fmla="*/ 1 h 177"/>
                <a:gd name="T62" fmla="*/ 1 w 664"/>
                <a:gd name="T63" fmla="*/ 1 h 177"/>
                <a:gd name="T64" fmla="*/ 1 w 664"/>
                <a:gd name="T65" fmla="*/ 1 h 177"/>
                <a:gd name="T66" fmla="*/ 1 w 664"/>
                <a:gd name="T67" fmla="*/ 0 h 177"/>
                <a:gd name="T68" fmla="*/ 1 w 664"/>
                <a:gd name="T69" fmla="*/ 1 h 17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64"/>
                <a:gd name="T106" fmla="*/ 0 h 177"/>
                <a:gd name="T107" fmla="*/ 664 w 664"/>
                <a:gd name="T108" fmla="*/ 177 h 17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64" h="177">
                  <a:moveTo>
                    <a:pt x="159" y="33"/>
                  </a:moveTo>
                  <a:lnTo>
                    <a:pt x="157" y="33"/>
                  </a:lnTo>
                  <a:lnTo>
                    <a:pt x="153" y="35"/>
                  </a:lnTo>
                  <a:lnTo>
                    <a:pt x="148" y="36"/>
                  </a:lnTo>
                  <a:lnTo>
                    <a:pt x="145" y="38"/>
                  </a:lnTo>
                  <a:lnTo>
                    <a:pt x="139" y="39"/>
                  </a:lnTo>
                  <a:lnTo>
                    <a:pt x="136" y="41"/>
                  </a:lnTo>
                  <a:lnTo>
                    <a:pt x="130" y="43"/>
                  </a:lnTo>
                  <a:lnTo>
                    <a:pt x="124" y="46"/>
                  </a:lnTo>
                  <a:lnTo>
                    <a:pt x="121" y="47"/>
                  </a:lnTo>
                  <a:lnTo>
                    <a:pt x="118" y="47"/>
                  </a:lnTo>
                  <a:lnTo>
                    <a:pt x="113" y="49"/>
                  </a:lnTo>
                  <a:lnTo>
                    <a:pt x="110" y="50"/>
                  </a:lnTo>
                  <a:lnTo>
                    <a:pt x="107" y="52"/>
                  </a:lnTo>
                  <a:lnTo>
                    <a:pt x="104" y="53"/>
                  </a:lnTo>
                  <a:lnTo>
                    <a:pt x="100" y="53"/>
                  </a:lnTo>
                  <a:lnTo>
                    <a:pt x="97" y="55"/>
                  </a:lnTo>
                  <a:lnTo>
                    <a:pt x="94" y="56"/>
                  </a:lnTo>
                  <a:lnTo>
                    <a:pt x="89" y="58"/>
                  </a:lnTo>
                  <a:lnTo>
                    <a:pt x="86" y="59"/>
                  </a:lnTo>
                  <a:lnTo>
                    <a:pt x="83" y="61"/>
                  </a:lnTo>
                  <a:lnTo>
                    <a:pt x="80" y="62"/>
                  </a:lnTo>
                  <a:lnTo>
                    <a:pt x="75" y="64"/>
                  </a:lnTo>
                  <a:lnTo>
                    <a:pt x="72" y="65"/>
                  </a:lnTo>
                  <a:lnTo>
                    <a:pt x="68" y="67"/>
                  </a:lnTo>
                  <a:lnTo>
                    <a:pt x="65" y="68"/>
                  </a:lnTo>
                  <a:lnTo>
                    <a:pt x="62" y="70"/>
                  </a:lnTo>
                  <a:lnTo>
                    <a:pt x="57" y="71"/>
                  </a:lnTo>
                  <a:lnTo>
                    <a:pt x="54" y="73"/>
                  </a:lnTo>
                  <a:lnTo>
                    <a:pt x="51" y="74"/>
                  </a:lnTo>
                  <a:lnTo>
                    <a:pt x="47" y="76"/>
                  </a:lnTo>
                  <a:lnTo>
                    <a:pt x="44" y="77"/>
                  </a:lnTo>
                  <a:lnTo>
                    <a:pt x="41" y="79"/>
                  </a:lnTo>
                  <a:lnTo>
                    <a:pt x="38" y="80"/>
                  </a:lnTo>
                  <a:lnTo>
                    <a:pt x="35" y="82"/>
                  </a:lnTo>
                  <a:lnTo>
                    <a:pt x="32" y="83"/>
                  </a:lnTo>
                  <a:lnTo>
                    <a:pt x="30" y="85"/>
                  </a:lnTo>
                  <a:lnTo>
                    <a:pt x="24" y="88"/>
                  </a:lnTo>
                  <a:lnTo>
                    <a:pt x="18" y="89"/>
                  </a:lnTo>
                  <a:lnTo>
                    <a:pt x="13" y="92"/>
                  </a:lnTo>
                  <a:lnTo>
                    <a:pt x="10" y="95"/>
                  </a:lnTo>
                  <a:lnTo>
                    <a:pt x="6" y="97"/>
                  </a:lnTo>
                  <a:lnTo>
                    <a:pt x="4" y="100"/>
                  </a:lnTo>
                  <a:lnTo>
                    <a:pt x="1" y="103"/>
                  </a:lnTo>
                  <a:lnTo>
                    <a:pt x="1" y="104"/>
                  </a:lnTo>
                  <a:lnTo>
                    <a:pt x="0" y="108"/>
                  </a:lnTo>
                  <a:lnTo>
                    <a:pt x="0" y="112"/>
                  </a:lnTo>
                  <a:lnTo>
                    <a:pt x="1" y="115"/>
                  </a:lnTo>
                  <a:lnTo>
                    <a:pt x="3" y="120"/>
                  </a:lnTo>
                  <a:lnTo>
                    <a:pt x="6" y="124"/>
                  </a:lnTo>
                  <a:lnTo>
                    <a:pt x="9" y="127"/>
                  </a:lnTo>
                  <a:lnTo>
                    <a:pt x="12" y="132"/>
                  </a:lnTo>
                  <a:lnTo>
                    <a:pt x="16" y="136"/>
                  </a:lnTo>
                  <a:lnTo>
                    <a:pt x="19" y="138"/>
                  </a:lnTo>
                  <a:lnTo>
                    <a:pt x="24" y="141"/>
                  </a:lnTo>
                  <a:lnTo>
                    <a:pt x="27" y="144"/>
                  </a:lnTo>
                  <a:lnTo>
                    <a:pt x="32" y="147"/>
                  </a:lnTo>
                  <a:lnTo>
                    <a:pt x="36" y="150"/>
                  </a:lnTo>
                  <a:lnTo>
                    <a:pt x="38" y="151"/>
                  </a:lnTo>
                  <a:lnTo>
                    <a:pt x="130" y="177"/>
                  </a:lnTo>
                  <a:lnTo>
                    <a:pt x="254" y="118"/>
                  </a:lnTo>
                  <a:lnTo>
                    <a:pt x="422" y="109"/>
                  </a:lnTo>
                  <a:lnTo>
                    <a:pt x="435" y="101"/>
                  </a:lnTo>
                  <a:lnTo>
                    <a:pt x="546" y="162"/>
                  </a:lnTo>
                  <a:lnTo>
                    <a:pt x="608" y="166"/>
                  </a:lnTo>
                  <a:lnTo>
                    <a:pt x="644" y="144"/>
                  </a:lnTo>
                  <a:lnTo>
                    <a:pt x="664" y="117"/>
                  </a:lnTo>
                  <a:lnTo>
                    <a:pt x="452" y="0"/>
                  </a:lnTo>
                  <a:lnTo>
                    <a:pt x="159" y="33"/>
                  </a:lnTo>
                  <a:close/>
                </a:path>
              </a:pathLst>
            </a:custGeom>
            <a:solidFill>
              <a:srgbClr val="1C404F"/>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74" name="Freeform 727"/>
            <p:cNvSpPr>
              <a:spLocks/>
            </p:cNvSpPr>
            <p:nvPr/>
          </p:nvSpPr>
          <p:spPr bwMode="auto">
            <a:xfrm>
              <a:off x="2456" y="3153"/>
              <a:ext cx="190" cy="266"/>
            </a:xfrm>
            <a:custGeom>
              <a:avLst/>
              <a:gdLst>
                <a:gd name="T0" fmla="*/ 1 w 380"/>
                <a:gd name="T1" fmla="*/ 1 h 532"/>
                <a:gd name="T2" fmla="*/ 1 w 380"/>
                <a:gd name="T3" fmla="*/ 1 h 532"/>
                <a:gd name="T4" fmla="*/ 0 w 380"/>
                <a:gd name="T5" fmla="*/ 1 h 532"/>
                <a:gd name="T6" fmla="*/ 1 w 380"/>
                <a:gd name="T7" fmla="*/ 1 h 532"/>
                <a:gd name="T8" fmla="*/ 1 w 380"/>
                <a:gd name="T9" fmla="*/ 1 h 532"/>
                <a:gd name="T10" fmla="*/ 1 w 380"/>
                <a:gd name="T11" fmla="*/ 1 h 532"/>
                <a:gd name="T12" fmla="*/ 1 w 380"/>
                <a:gd name="T13" fmla="*/ 1 h 532"/>
                <a:gd name="T14" fmla="*/ 1 w 380"/>
                <a:gd name="T15" fmla="*/ 1 h 532"/>
                <a:gd name="T16" fmla="*/ 1 w 380"/>
                <a:gd name="T17" fmla="*/ 1 h 532"/>
                <a:gd name="T18" fmla="*/ 1 w 380"/>
                <a:gd name="T19" fmla="*/ 0 h 532"/>
                <a:gd name="T20" fmla="*/ 1 w 380"/>
                <a:gd name="T21" fmla="*/ 1 h 532"/>
                <a:gd name="T22" fmla="*/ 1 w 380"/>
                <a:gd name="T23" fmla="*/ 1 h 5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0"/>
                <a:gd name="T37" fmla="*/ 0 h 532"/>
                <a:gd name="T38" fmla="*/ 380 w 380"/>
                <a:gd name="T39" fmla="*/ 532 h 5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0" h="532">
                  <a:moveTo>
                    <a:pt x="33" y="22"/>
                  </a:moveTo>
                  <a:lnTo>
                    <a:pt x="62" y="396"/>
                  </a:lnTo>
                  <a:lnTo>
                    <a:pt x="0" y="480"/>
                  </a:lnTo>
                  <a:lnTo>
                    <a:pt x="36" y="512"/>
                  </a:lnTo>
                  <a:lnTo>
                    <a:pt x="98" y="532"/>
                  </a:lnTo>
                  <a:lnTo>
                    <a:pt x="210" y="497"/>
                  </a:lnTo>
                  <a:lnTo>
                    <a:pt x="312" y="512"/>
                  </a:lnTo>
                  <a:lnTo>
                    <a:pt x="380" y="491"/>
                  </a:lnTo>
                  <a:lnTo>
                    <a:pt x="322" y="368"/>
                  </a:lnTo>
                  <a:lnTo>
                    <a:pt x="340" y="0"/>
                  </a:lnTo>
                  <a:lnTo>
                    <a:pt x="33" y="22"/>
                  </a:lnTo>
                  <a:close/>
                </a:path>
              </a:pathLst>
            </a:custGeom>
            <a:solidFill>
              <a:srgbClr val="3333CC"/>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75" name="Freeform 728"/>
            <p:cNvSpPr>
              <a:spLocks/>
            </p:cNvSpPr>
            <p:nvPr/>
          </p:nvSpPr>
          <p:spPr bwMode="auto">
            <a:xfrm>
              <a:off x="2202" y="2805"/>
              <a:ext cx="559" cy="356"/>
            </a:xfrm>
            <a:custGeom>
              <a:avLst/>
              <a:gdLst>
                <a:gd name="T0" fmla="*/ 1 w 1118"/>
                <a:gd name="T1" fmla="*/ 1 h 712"/>
                <a:gd name="T2" fmla="*/ 1 w 1118"/>
                <a:gd name="T3" fmla="*/ 1 h 712"/>
                <a:gd name="T4" fmla="*/ 1 w 1118"/>
                <a:gd name="T5" fmla="*/ 1 h 712"/>
                <a:gd name="T6" fmla="*/ 1 w 1118"/>
                <a:gd name="T7" fmla="*/ 1 h 712"/>
                <a:gd name="T8" fmla="*/ 1 w 1118"/>
                <a:gd name="T9" fmla="*/ 1 h 712"/>
                <a:gd name="T10" fmla="*/ 1 w 1118"/>
                <a:gd name="T11" fmla="*/ 1 h 712"/>
                <a:gd name="T12" fmla="*/ 1 w 1118"/>
                <a:gd name="T13" fmla="*/ 1 h 712"/>
                <a:gd name="T14" fmla="*/ 1 w 1118"/>
                <a:gd name="T15" fmla="*/ 1 h 712"/>
                <a:gd name="T16" fmla="*/ 1 w 1118"/>
                <a:gd name="T17" fmla="*/ 1 h 712"/>
                <a:gd name="T18" fmla="*/ 1 w 1118"/>
                <a:gd name="T19" fmla="*/ 1 h 712"/>
                <a:gd name="T20" fmla="*/ 1 w 1118"/>
                <a:gd name="T21" fmla="*/ 1 h 712"/>
                <a:gd name="T22" fmla="*/ 1 w 1118"/>
                <a:gd name="T23" fmla="*/ 1 h 712"/>
                <a:gd name="T24" fmla="*/ 0 w 1118"/>
                <a:gd name="T25" fmla="*/ 1 h 712"/>
                <a:gd name="T26" fmla="*/ 1 w 1118"/>
                <a:gd name="T27" fmla="*/ 1 h 712"/>
                <a:gd name="T28" fmla="*/ 1 w 1118"/>
                <a:gd name="T29" fmla="*/ 1 h 712"/>
                <a:gd name="T30" fmla="*/ 1 w 1118"/>
                <a:gd name="T31" fmla="*/ 1 h 712"/>
                <a:gd name="T32" fmla="*/ 1 w 1118"/>
                <a:gd name="T33" fmla="*/ 1 h 712"/>
                <a:gd name="T34" fmla="*/ 1 w 1118"/>
                <a:gd name="T35" fmla="*/ 1 h 712"/>
                <a:gd name="T36" fmla="*/ 1 w 1118"/>
                <a:gd name="T37" fmla="*/ 1 h 712"/>
                <a:gd name="T38" fmla="*/ 1 w 1118"/>
                <a:gd name="T39" fmla="*/ 1 h 712"/>
                <a:gd name="T40" fmla="*/ 1 w 1118"/>
                <a:gd name="T41" fmla="*/ 1 h 712"/>
                <a:gd name="T42" fmla="*/ 1 w 1118"/>
                <a:gd name="T43" fmla="*/ 1 h 712"/>
                <a:gd name="T44" fmla="*/ 1 w 1118"/>
                <a:gd name="T45" fmla="*/ 1 h 712"/>
                <a:gd name="T46" fmla="*/ 1 w 1118"/>
                <a:gd name="T47" fmla="*/ 1 h 712"/>
                <a:gd name="T48" fmla="*/ 1 w 1118"/>
                <a:gd name="T49" fmla="*/ 1 h 712"/>
                <a:gd name="T50" fmla="*/ 1 w 1118"/>
                <a:gd name="T51" fmla="*/ 1 h 712"/>
                <a:gd name="T52" fmla="*/ 1 w 1118"/>
                <a:gd name="T53" fmla="*/ 1 h 712"/>
                <a:gd name="T54" fmla="*/ 1 w 1118"/>
                <a:gd name="T55" fmla="*/ 1 h 712"/>
                <a:gd name="T56" fmla="*/ 1 w 1118"/>
                <a:gd name="T57" fmla="*/ 1 h 712"/>
                <a:gd name="T58" fmla="*/ 1 w 1118"/>
                <a:gd name="T59" fmla="*/ 1 h 712"/>
                <a:gd name="T60" fmla="*/ 1 w 1118"/>
                <a:gd name="T61" fmla="*/ 1 h 712"/>
                <a:gd name="T62" fmla="*/ 1 w 1118"/>
                <a:gd name="T63" fmla="*/ 1 h 712"/>
                <a:gd name="T64" fmla="*/ 1 w 1118"/>
                <a:gd name="T65" fmla="*/ 1 h 712"/>
                <a:gd name="T66" fmla="*/ 1 w 1118"/>
                <a:gd name="T67" fmla="*/ 1 h 712"/>
                <a:gd name="T68" fmla="*/ 1 w 1118"/>
                <a:gd name="T69" fmla="*/ 1 h 712"/>
                <a:gd name="T70" fmla="*/ 1 w 1118"/>
                <a:gd name="T71" fmla="*/ 1 h 712"/>
                <a:gd name="T72" fmla="*/ 1 w 1118"/>
                <a:gd name="T73" fmla="*/ 1 h 712"/>
                <a:gd name="T74" fmla="*/ 1 w 1118"/>
                <a:gd name="T75" fmla="*/ 1 h 712"/>
                <a:gd name="T76" fmla="*/ 1 w 1118"/>
                <a:gd name="T77" fmla="*/ 1 h 712"/>
                <a:gd name="T78" fmla="*/ 1 w 1118"/>
                <a:gd name="T79" fmla="*/ 1 h 712"/>
                <a:gd name="T80" fmla="*/ 1 w 1118"/>
                <a:gd name="T81" fmla="*/ 1 h 712"/>
                <a:gd name="T82" fmla="*/ 1 w 1118"/>
                <a:gd name="T83" fmla="*/ 1 h 712"/>
                <a:gd name="T84" fmla="*/ 1 w 1118"/>
                <a:gd name="T85" fmla="*/ 1 h 712"/>
                <a:gd name="T86" fmla="*/ 1 w 1118"/>
                <a:gd name="T87" fmla="*/ 1 h 712"/>
                <a:gd name="T88" fmla="*/ 1 w 1118"/>
                <a:gd name="T89" fmla="*/ 1 h 712"/>
                <a:gd name="T90" fmla="*/ 1 w 1118"/>
                <a:gd name="T91" fmla="*/ 1 h 712"/>
                <a:gd name="T92" fmla="*/ 1 w 1118"/>
                <a:gd name="T93" fmla="*/ 1 h 712"/>
                <a:gd name="T94" fmla="*/ 1 w 1118"/>
                <a:gd name="T95" fmla="*/ 1 h 712"/>
                <a:gd name="T96" fmla="*/ 1 w 1118"/>
                <a:gd name="T97" fmla="*/ 1 h 712"/>
                <a:gd name="T98" fmla="*/ 1 w 1118"/>
                <a:gd name="T99" fmla="*/ 1 h 712"/>
                <a:gd name="T100" fmla="*/ 1 w 1118"/>
                <a:gd name="T101" fmla="*/ 1 h 712"/>
                <a:gd name="T102" fmla="*/ 1 w 1118"/>
                <a:gd name="T103" fmla="*/ 1 h 712"/>
                <a:gd name="T104" fmla="*/ 1 w 1118"/>
                <a:gd name="T105" fmla="*/ 1 h 712"/>
                <a:gd name="T106" fmla="*/ 1 w 1118"/>
                <a:gd name="T107" fmla="*/ 1 h 712"/>
                <a:gd name="T108" fmla="*/ 1 w 1118"/>
                <a:gd name="T109" fmla="*/ 1 h 71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18"/>
                <a:gd name="T166" fmla="*/ 0 h 712"/>
                <a:gd name="T167" fmla="*/ 1118 w 1118"/>
                <a:gd name="T168" fmla="*/ 712 h 71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18" h="712">
                  <a:moveTo>
                    <a:pt x="269" y="33"/>
                  </a:moveTo>
                  <a:lnTo>
                    <a:pt x="127" y="0"/>
                  </a:lnTo>
                  <a:lnTo>
                    <a:pt x="125" y="0"/>
                  </a:lnTo>
                  <a:lnTo>
                    <a:pt x="121" y="5"/>
                  </a:lnTo>
                  <a:lnTo>
                    <a:pt x="116" y="6"/>
                  </a:lnTo>
                  <a:lnTo>
                    <a:pt x="113" y="9"/>
                  </a:lnTo>
                  <a:lnTo>
                    <a:pt x="109" y="12"/>
                  </a:lnTo>
                  <a:lnTo>
                    <a:pt x="106" y="17"/>
                  </a:lnTo>
                  <a:lnTo>
                    <a:pt x="100" y="21"/>
                  </a:lnTo>
                  <a:lnTo>
                    <a:pt x="95" y="27"/>
                  </a:lnTo>
                  <a:lnTo>
                    <a:pt x="90" y="29"/>
                  </a:lnTo>
                  <a:lnTo>
                    <a:pt x="89" y="32"/>
                  </a:lnTo>
                  <a:lnTo>
                    <a:pt x="86" y="35"/>
                  </a:lnTo>
                  <a:lnTo>
                    <a:pt x="83" y="38"/>
                  </a:lnTo>
                  <a:lnTo>
                    <a:pt x="80" y="41"/>
                  </a:lnTo>
                  <a:lnTo>
                    <a:pt x="77" y="44"/>
                  </a:lnTo>
                  <a:lnTo>
                    <a:pt x="74" y="47"/>
                  </a:lnTo>
                  <a:lnTo>
                    <a:pt x="71" y="50"/>
                  </a:lnTo>
                  <a:lnTo>
                    <a:pt x="68" y="55"/>
                  </a:lnTo>
                  <a:lnTo>
                    <a:pt x="65" y="58"/>
                  </a:lnTo>
                  <a:lnTo>
                    <a:pt x="62" y="61"/>
                  </a:lnTo>
                  <a:lnTo>
                    <a:pt x="59" y="65"/>
                  </a:lnTo>
                  <a:lnTo>
                    <a:pt x="56" y="70"/>
                  </a:lnTo>
                  <a:lnTo>
                    <a:pt x="53" y="73"/>
                  </a:lnTo>
                  <a:lnTo>
                    <a:pt x="50" y="77"/>
                  </a:lnTo>
                  <a:lnTo>
                    <a:pt x="47" y="80"/>
                  </a:lnTo>
                  <a:lnTo>
                    <a:pt x="44" y="85"/>
                  </a:lnTo>
                  <a:lnTo>
                    <a:pt x="41" y="89"/>
                  </a:lnTo>
                  <a:lnTo>
                    <a:pt x="38" y="92"/>
                  </a:lnTo>
                  <a:lnTo>
                    <a:pt x="36" y="97"/>
                  </a:lnTo>
                  <a:lnTo>
                    <a:pt x="32" y="101"/>
                  </a:lnTo>
                  <a:lnTo>
                    <a:pt x="30" y="106"/>
                  </a:lnTo>
                  <a:lnTo>
                    <a:pt x="27" y="110"/>
                  </a:lnTo>
                  <a:lnTo>
                    <a:pt x="25" y="115"/>
                  </a:lnTo>
                  <a:lnTo>
                    <a:pt x="22" y="120"/>
                  </a:lnTo>
                  <a:lnTo>
                    <a:pt x="19" y="124"/>
                  </a:lnTo>
                  <a:lnTo>
                    <a:pt x="18" y="129"/>
                  </a:lnTo>
                  <a:lnTo>
                    <a:pt x="16" y="133"/>
                  </a:lnTo>
                  <a:lnTo>
                    <a:pt x="13" y="138"/>
                  </a:lnTo>
                  <a:lnTo>
                    <a:pt x="10" y="144"/>
                  </a:lnTo>
                  <a:lnTo>
                    <a:pt x="9" y="148"/>
                  </a:lnTo>
                  <a:lnTo>
                    <a:pt x="7" y="153"/>
                  </a:lnTo>
                  <a:lnTo>
                    <a:pt x="6" y="157"/>
                  </a:lnTo>
                  <a:lnTo>
                    <a:pt x="4" y="163"/>
                  </a:lnTo>
                  <a:lnTo>
                    <a:pt x="3" y="168"/>
                  </a:lnTo>
                  <a:lnTo>
                    <a:pt x="3" y="172"/>
                  </a:lnTo>
                  <a:lnTo>
                    <a:pt x="1" y="178"/>
                  </a:lnTo>
                  <a:lnTo>
                    <a:pt x="1" y="183"/>
                  </a:lnTo>
                  <a:lnTo>
                    <a:pt x="0" y="188"/>
                  </a:lnTo>
                  <a:lnTo>
                    <a:pt x="0" y="194"/>
                  </a:lnTo>
                  <a:lnTo>
                    <a:pt x="0" y="198"/>
                  </a:lnTo>
                  <a:lnTo>
                    <a:pt x="0" y="204"/>
                  </a:lnTo>
                  <a:lnTo>
                    <a:pt x="0" y="209"/>
                  </a:lnTo>
                  <a:lnTo>
                    <a:pt x="1" y="215"/>
                  </a:lnTo>
                  <a:lnTo>
                    <a:pt x="1" y="218"/>
                  </a:lnTo>
                  <a:lnTo>
                    <a:pt x="1" y="224"/>
                  </a:lnTo>
                  <a:lnTo>
                    <a:pt x="1" y="228"/>
                  </a:lnTo>
                  <a:lnTo>
                    <a:pt x="3" y="233"/>
                  </a:lnTo>
                  <a:lnTo>
                    <a:pt x="3" y="237"/>
                  </a:lnTo>
                  <a:lnTo>
                    <a:pt x="4" y="242"/>
                  </a:lnTo>
                  <a:lnTo>
                    <a:pt x="6" y="247"/>
                  </a:lnTo>
                  <a:lnTo>
                    <a:pt x="7" y="251"/>
                  </a:lnTo>
                  <a:lnTo>
                    <a:pt x="9" y="254"/>
                  </a:lnTo>
                  <a:lnTo>
                    <a:pt x="10" y="259"/>
                  </a:lnTo>
                  <a:lnTo>
                    <a:pt x="12" y="262"/>
                  </a:lnTo>
                  <a:lnTo>
                    <a:pt x="13" y="266"/>
                  </a:lnTo>
                  <a:lnTo>
                    <a:pt x="15" y="269"/>
                  </a:lnTo>
                  <a:lnTo>
                    <a:pt x="18" y="274"/>
                  </a:lnTo>
                  <a:lnTo>
                    <a:pt x="19" y="277"/>
                  </a:lnTo>
                  <a:lnTo>
                    <a:pt x="22" y="281"/>
                  </a:lnTo>
                  <a:lnTo>
                    <a:pt x="24" y="283"/>
                  </a:lnTo>
                  <a:lnTo>
                    <a:pt x="25" y="287"/>
                  </a:lnTo>
                  <a:lnTo>
                    <a:pt x="28" y="289"/>
                  </a:lnTo>
                  <a:lnTo>
                    <a:pt x="32" y="293"/>
                  </a:lnTo>
                  <a:lnTo>
                    <a:pt x="36" y="298"/>
                  </a:lnTo>
                  <a:lnTo>
                    <a:pt x="42" y="304"/>
                  </a:lnTo>
                  <a:lnTo>
                    <a:pt x="47" y="308"/>
                  </a:lnTo>
                  <a:lnTo>
                    <a:pt x="53" y="313"/>
                  </a:lnTo>
                  <a:lnTo>
                    <a:pt x="56" y="315"/>
                  </a:lnTo>
                  <a:lnTo>
                    <a:pt x="59" y="318"/>
                  </a:lnTo>
                  <a:lnTo>
                    <a:pt x="62" y="319"/>
                  </a:lnTo>
                  <a:lnTo>
                    <a:pt x="65" y="322"/>
                  </a:lnTo>
                  <a:lnTo>
                    <a:pt x="68" y="324"/>
                  </a:lnTo>
                  <a:lnTo>
                    <a:pt x="71" y="325"/>
                  </a:lnTo>
                  <a:lnTo>
                    <a:pt x="74" y="327"/>
                  </a:lnTo>
                  <a:lnTo>
                    <a:pt x="77" y="328"/>
                  </a:lnTo>
                  <a:lnTo>
                    <a:pt x="81" y="330"/>
                  </a:lnTo>
                  <a:lnTo>
                    <a:pt x="84" y="331"/>
                  </a:lnTo>
                  <a:lnTo>
                    <a:pt x="87" y="333"/>
                  </a:lnTo>
                  <a:lnTo>
                    <a:pt x="90" y="336"/>
                  </a:lnTo>
                  <a:lnTo>
                    <a:pt x="94" y="336"/>
                  </a:lnTo>
                  <a:lnTo>
                    <a:pt x="97" y="337"/>
                  </a:lnTo>
                  <a:lnTo>
                    <a:pt x="101" y="339"/>
                  </a:lnTo>
                  <a:lnTo>
                    <a:pt x="104" y="340"/>
                  </a:lnTo>
                  <a:lnTo>
                    <a:pt x="107" y="342"/>
                  </a:lnTo>
                  <a:lnTo>
                    <a:pt x="112" y="342"/>
                  </a:lnTo>
                  <a:lnTo>
                    <a:pt x="115" y="343"/>
                  </a:lnTo>
                  <a:lnTo>
                    <a:pt x="118" y="345"/>
                  </a:lnTo>
                  <a:lnTo>
                    <a:pt x="121" y="346"/>
                  </a:lnTo>
                  <a:lnTo>
                    <a:pt x="125" y="346"/>
                  </a:lnTo>
                  <a:lnTo>
                    <a:pt x="128" y="348"/>
                  </a:lnTo>
                  <a:lnTo>
                    <a:pt x="131" y="348"/>
                  </a:lnTo>
                  <a:lnTo>
                    <a:pt x="134" y="349"/>
                  </a:lnTo>
                  <a:lnTo>
                    <a:pt x="137" y="349"/>
                  </a:lnTo>
                  <a:lnTo>
                    <a:pt x="142" y="351"/>
                  </a:lnTo>
                  <a:lnTo>
                    <a:pt x="145" y="352"/>
                  </a:lnTo>
                  <a:lnTo>
                    <a:pt x="148" y="352"/>
                  </a:lnTo>
                  <a:lnTo>
                    <a:pt x="151" y="354"/>
                  </a:lnTo>
                  <a:lnTo>
                    <a:pt x="154" y="354"/>
                  </a:lnTo>
                  <a:lnTo>
                    <a:pt x="157" y="355"/>
                  </a:lnTo>
                  <a:lnTo>
                    <a:pt x="160" y="355"/>
                  </a:lnTo>
                  <a:lnTo>
                    <a:pt x="163" y="355"/>
                  </a:lnTo>
                  <a:lnTo>
                    <a:pt x="166" y="357"/>
                  </a:lnTo>
                  <a:lnTo>
                    <a:pt x="169" y="357"/>
                  </a:lnTo>
                  <a:lnTo>
                    <a:pt x="172" y="357"/>
                  </a:lnTo>
                  <a:lnTo>
                    <a:pt x="175" y="358"/>
                  </a:lnTo>
                  <a:lnTo>
                    <a:pt x="180" y="358"/>
                  </a:lnTo>
                  <a:lnTo>
                    <a:pt x="183" y="358"/>
                  </a:lnTo>
                  <a:lnTo>
                    <a:pt x="186" y="358"/>
                  </a:lnTo>
                  <a:lnTo>
                    <a:pt x="190" y="358"/>
                  </a:lnTo>
                  <a:lnTo>
                    <a:pt x="195" y="358"/>
                  </a:lnTo>
                  <a:lnTo>
                    <a:pt x="199" y="360"/>
                  </a:lnTo>
                  <a:lnTo>
                    <a:pt x="204" y="358"/>
                  </a:lnTo>
                  <a:lnTo>
                    <a:pt x="208" y="358"/>
                  </a:lnTo>
                  <a:lnTo>
                    <a:pt x="213" y="358"/>
                  </a:lnTo>
                  <a:lnTo>
                    <a:pt x="219" y="358"/>
                  </a:lnTo>
                  <a:lnTo>
                    <a:pt x="224" y="358"/>
                  </a:lnTo>
                  <a:lnTo>
                    <a:pt x="228" y="358"/>
                  </a:lnTo>
                  <a:lnTo>
                    <a:pt x="234" y="358"/>
                  </a:lnTo>
                  <a:lnTo>
                    <a:pt x="240" y="358"/>
                  </a:lnTo>
                  <a:lnTo>
                    <a:pt x="245" y="357"/>
                  </a:lnTo>
                  <a:lnTo>
                    <a:pt x="251" y="357"/>
                  </a:lnTo>
                  <a:lnTo>
                    <a:pt x="255" y="357"/>
                  </a:lnTo>
                  <a:lnTo>
                    <a:pt x="261" y="355"/>
                  </a:lnTo>
                  <a:lnTo>
                    <a:pt x="267" y="355"/>
                  </a:lnTo>
                  <a:lnTo>
                    <a:pt x="274" y="355"/>
                  </a:lnTo>
                  <a:lnTo>
                    <a:pt x="280" y="354"/>
                  </a:lnTo>
                  <a:lnTo>
                    <a:pt x="286" y="354"/>
                  </a:lnTo>
                  <a:lnTo>
                    <a:pt x="292" y="354"/>
                  </a:lnTo>
                  <a:lnTo>
                    <a:pt x="298" y="352"/>
                  </a:lnTo>
                  <a:lnTo>
                    <a:pt x="304" y="352"/>
                  </a:lnTo>
                  <a:lnTo>
                    <a:pt x="310" y="351"/>
                  </a:lnTo>
                  <a:lnTo>
                    <a:pt x="316" y="351"/>
                  </a:lnTo>
                  <a:lnTo>
                    <a:pt x="322" y="351"/>
                  </a:lnTo>
                  <a:lnTo>
                    <a:pt x="328" y="349"/>
                  </a:lnTo>
                  <a:lnTo>
                    <a:pt x="334" y="349"/>
                  </a:lnTo>
                  <a:lnTo>
                    <a:pt x="340" y="348"/>
                  </a:lnTo>
                  <a:lnTo>
                    <a:pt x="345" y="348"/>
                  </a:lnTo>
                  <a:lnTo>
                    <a:pt x="351" y="346"/>
                  </a:lnTo>
                  <a:lnTo>
                    <a:pt x="357" y="346"/>
                  </a:lnTo>
                  <a:lnTo>
                    <a:pt x="363" y="345"/>
                  </a:lnTo>
                  <a:lnTo>
                    <a:pt x="367" y="345"/>
                  </a:lnTo>
                  <a:lnTo>
                    <a:pt x="373" y="343"/>
                  </a:lnTo>
                  <a:lnTo>
                    <a:pt x="379" y="343"/>
                  </a:lnTo>
                  <a:lnTo>
                    <a:pt x="384" y="342"/>
                  </a:lnTo>
                  <a:lnTo>
                    <a:pt x="388" y="342"/>
                  </a:lnTo>
                  <a:lnTo>
                    <a:pt x="393" y="340"/>
                  </a:lnTo>
                  <a:lnTo>
                    <a:pt x="399" y="340"/>
                  </a:lnTo>
                  <a:lnTo>
                    <a:pt x="404" y="339"/>
                  </a:lnTo>
                  <a:lnTo>
                    <a:pt x="408" y="339"/>
                  </a:lnTo>
                  <a:lnTo>
                    <a:pt x="413" y="337"/>
                  </a:lnTo>
                  <a:lnTo>
                    <a:pt x="417" y="337"/>
                  </a:lnTo>
                  <a:lnTo>
                    <a:pt x="420" y="337"/>
                  </a:lnTo>
                  <a:lnTo>
                    <a:pt x="423" y="336"/>
                  </a:lnTo>
                  <a:lnTo>
                    <a:pt x="428" y="336"/>
                  </a:lnTo>
                  <a:lnTo>
                    <a:pt x="431" y="336"/>
                  </a:lnTo>
                  <a:lnTo>
                    <a:pt x="434" y="336"/>
                  </a:lnTo>
                  <a:lnTo>
                    <a:pt x="437" y="334"/>
                  </a:lnTo>
                  <a:lnTo>
                    <a:pt x="440" y="334"/>
                  </a:lnTo>
                  <a:lnTo>
                    <a:pt x="443" y="334"/>
                  </a:lnTo>
                  <a:lnTo>
                    <a:pt x="446" y="333"/>
                  </a:lnTo>
                  <a:lnTo>
                    <a:pt x="449" y="333"/>
                  </a:lnTo>
                  <a:lnTo>
                    <a:pt x="452" y="333"/>
                  </a:lnTo>
                  <a:lnTo>
                    <a:pt x="528" y="634"/>
                  </a:lnTo>
                  <a:lnTo>
                    <a:pt x="520" y="709"/>
                  </a:lnTo>
                  <a:lnTo>
                    <a:pt x="562" y="712"/>
                  </a:lnTo>
                  <a:lnTo>
                    <a:pt x="863" y="694"/>
                  </a:lnTo>
                  <a:lnTo>
                    <a:pt x="909" y="490"/>
                  </a:lnTo>
                  <a:lnTo>
                    <a:pt x="928" y="348"/>
                  </a:lnTo>
                  <a:lnTo>
                    <a:pt x="909" y="198"/>
                  </a:lnTo>
                  <a:lnTo>
                    <a:pt x="1118" y="251"/>
                  </a:lnTo>
                  <a:lnTo>
                    <a:pt x="1108" y="225"/>
                  </a:lnTo>
                  <a:lnTo>
                    <a:pt x="1083" y="183"/>
                  </a:lnTo>
                  <a:lnTo>
                    <a:pt x="1049" y="97"/>
                  </a:lnTo>
                  <a:lnTo>
                    <a:pt x="776" y="71"/>
                  </a:lnTo>
                  <a:lnTo>
                    <a:pt x="773" y="47"/>
                  </a:lnTo>
                  <a:lnTo>
                    <a:pt x="634" y="53"/>
                  </a:lnTo>
                  <a:lnTo>
                    <a:pt x="629" y="82"/>
                  </a:lnTo>
                  <a:lnTo>
                    <a:pt x="414" y="194"/>
                  </a:lnTo>
                  <a:lnTo>
                    <a:pt x="278" y="201"/>
                  </a:lnTo>
                  <a:lnTo>
                    <a:pt x="215" y="157"/>
                  </a:lnTo>
                  <a:lnTo>
                    <a:pt x="215" y="156"/>
                  </a:lnTo>
                  <a:lnTo>
                    <a:pt x="216" y="154"/>
                  </a:lnTo>
                  <a:lnTo>
                    <a:pt x="216" y="150"/>
                  </a:lnTo>
                  <a:lnTo>
                    <a:pt x="219" y="144"/>
                  </a:lnTo>
                  <a:lnTo>
                    <a:pt x="219" y="141"/>
                  </a:lnTo>
                  <a:lnTo>
                    <a:pt x="221" y="138"/>
                  </a:lnTo>
                  <a:lnTo>
                    <a:pt x="222" y="133"/>
                  </a:lnTo>
                  <a:lnTo>
                    <a:pt x="224" y="130"/>
                  </a:lnTo>
                  <a:lnTo>
                    <a:pt x="225" y="126"/>
                  </a:lnTo>
                  <a:lnTo>
                    <a:pt x="227" y="121"/>
                  </a:lnTo>
                  <a:lnTo>
                    <a:pt x="228" y="116"/>
                  </a:lnTo>
                  <a:lnTo>
                    <a:pt x="231" y="113"/>
                  </a:lnTo>
                  <a:lnTo>
                    <a:pt x="233" y="107"/>
                  </a:lnTo>
                  <a:lnTo>
                    <a:pt x="236" y="103"/>
                  </a:lnTo>
                  <a:lnTo>
                    <a:pt x="237" y="98"/>
                  </a:lnTo>
                  <a:lnTo>
                    <a:pt x="240" y="94"/>
                  </a:lnTo>
                  <a:lnTo>
                    <a:pt x="243" y="89"/>
                  </a:lnTo>
                  <a:lnTo>
                    <a:pt x="246" y="85"/>
                  </a:lnTo>
                  <a:lnTo>
                    <a:pt x="249" y="80"/>
                  </a:lnTo>
                  <a:lnTo>
                    <a:pt x="252" y="77"/>
                  </a:lnTo>
                  <a:lnTo>
                    <a:pt x="255" y="71"/>
                  </a:lnTo>
                  <a:lnTo>
                    <a:pt x="260" y="67"/>
                  </a:lnTo>
                  <a:lnTo>
                    <a:pt x="263" y="64"/>
                  </a:lnTo>
                  <a:lnTo>
                    <a:pt x="267" y="59"/>
                  </a:lnTo>
                  <a:lnTo>
                    <a:pt x="270" y="56"/>
                  </a:lnTo>
                  <a:lnTo>
                    <a:pt x="275" y="53"/>
                  </a:lnTo>
                  <a:lnTo>
                    <a:pt x="280" y="48"/>
                  </a:lnTo>
                  <a:lnTo>
                    <a:pt x="284" y="47"/>
                  </a:lnTo>
                  <a:lnTo>
                    <a:pt x="269" y="33"/>
                  </a:lnTo>
                  <a:close/>
                </a:path>
              </a:pathLst>
            </a:custGeom>
            <a:solidFill>
              <a:srgbClr val="3333CC"/>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76" name="Freeform 729"/>
            <p:cNvSpPr>
              <a:spLocks/>
            </p:cNvSpPr>
            <p:nvPr/>
          </p:nvSpPr>
          <p:spPr bwMode="auto">
            <a:xfrm>
              <a:off x="2483" y="2934"/>
              <a:ext cx="15" cy="16"/>
            </a:xfrm>
            <a:custGeom>
              <a:avLst/>
              <a:gdLst>
                <a:gd name="T0" fmla="*/ 1 w 29"/>
                <a:gd name="T1" fmla="*/ 1 h 31"/>
                <a:gd name="T2" fmla="*/ 1 w 29"/>
                <a:gd name="T3" fmla="*/ 1 h 31"/>
                <a:gd name="T4" fmla="*/ 1 w 29"/>
                <a:gd name="T5" fmla="*/ 1 h 31"/>
                <a:gd name="T6" fmla="*/ 1 w 29"/>
                <a:gd name="T7" fmla="*/ 1 h 31"/>
                <a:gd name="T8" fmla="*/ 1 w 29"/>
                <a:gd name="T9" fmla="*/ 1 h 31"/>
                <a:gd name="T10" fmla="*/ 1 w 29"/>
                <a:gd name="T11" fmla="*/ 1 h 31"/>
                <a:gd name="T12" fmla="*/ 0 w 29"/>
                <a:gd name="T13" fmla="*/ 1 h 31"/>
                <a:gd name="T14" fmla="*/ 0 w 29"/>
                <a:gd name="T15" fmla="*/ 1 h 31"/>
                <a:gd name="T16" fmla="*/ 1 w 29"/>
                <a:gd name="T17" fmla="*/ 1 h 31"/>
                <a:gd name="T18" fmla="*/ 1 w 29"/>
                <a:gd name="T19" fmla="*/ 1 h 31"/>
                <a:gd name="T20" fmla="*/ 1 w 29"/>
                <a:gd name="T21" fmla="*/ 1 h 31"/>
                <a:gd name="T22" fmla="*/ 1 w 29"/>
                <a:gd name="T23" fmla="*/ 1 h 31"/>
                <a:gd name="T24" fmla="*/ 1 w 29"/>
                <a:gd name="T25" fmla="*/ 1 h 31"/>
                <a:gd name="T26" fmla="*/ 1 w 29"/>
                <a:gd name="T27" fmla="*/ 1 h 31"/>
                <a:gd name="T28" fmla="*/ 1 w 29"/>
                <a:gd name="T29" fmla="*/ 1 h 31"/>
                <a:gd name="T30" fmla="*/ 1 w 29"/>
                <a:gd name="T31" fmla="*/ 1 h 31"/>
                <a:gd name="T32" fmla="*/ 1 w 29"/>
                <a:gd name="T33" fmla="*/ 1 h 31"/>
                <a:gd name="T34" fmla="*/ 1 w 29"/>
                <a:gd name="T35" fmla="*/ 1 h 31"/>
                <a:gd name="T36" fmla="*/ 1 w 29"/>
                <a:gd name="T37" fmla="*/ 1 h 31"/>
                <a:gd name="T38" fmla="*/ 1 w 29"/>
                <a:gd name="T39" fmla="*/ 1 h 31"/>
                <a:gd name="T40" fmla="*/ 1 w 29"/>
                <a:gd name="T41" fmla="*/ 1 h 31"/>
                <a:gd name="T42" fmla="*/ 1 w 29"/>
                <a:gd name="T43" fmla="*/ 0 h 31"/>
                <a:gd name="T44" fmla="*/ 1 w 29"/>
                <a:gd name="T45" fmla="*/ 1 h 31"/>
                <a:gd name="T46" fmla="*/ 1 w 29"/>
                <a:gd name="T47" fmla="*/ 1 h 3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9"/>
                <a:gd name="T73" fmla="*/ 0 h 31"/>
                <a:gd name="T74" fmla="*/ 29 w 29"/>
                <a:gd name="T75" fmla="*/ 31 h 3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9" h="31">
                  <a:moveTo>
                    <a:pt x="16" y="1"/>
                  </a:moveTo>
                  <a:lnTo>
                    <a:pt x="14" y="1"/>
                  </a:lnTo>
                  <a:lnTo>
                    <a:pt x="9" y="4"/>
                  </a:lnTo>
                  <a:lnTo>
                    <a:pt x="6" y="6"/>
                  </a:lnTo>
                  <a:lnTo>
                    <a:pt x="3" y="9"/>
                  </a:lnTo>
                  <a:lnTo>
                    <a:pt x="2" y="12"/>
                  </a:lnTo>
                  <a:lnTo>
                    <a:pt x="0" y="16"/>
                  </a:lnTo>
                  <a:lnTo>
                    <a:pt x="0" y="19"/>
                  </a:lnTo>
                  <a:lnTo>
                    <a:pt x="2" y="22"/>
                  </a:lnTo>
                  <a:lnTo>
                    <a:pt x="5" y="25"/>
                  </a:lnTo>
                  <a:lnTo>
                    <a:pt x="8" y="28"/>
                  </a:lnTo>
                  <a:lnTo>
                    <a:pt x="11" y="28"/>
                  </a:lnTo>
                  <a:lnTo>
                    <a:pt x="16" y="30"/>
                  </a:lnTo>
                  <a:lnTo>
                    <a:pt x="17" y="31"/>
                  </a:lnTo>
                  <a:lnTo>
                    <a:pt x="19" y="31"/>
                  </a:lnTo>
                  <a:lnTo>
                    <a:pt x="29" y="22"/>
                  </a:lnTo>
                  <a:lnTo>
                    <a:pt x="25" y="7"/>
                  </a:lnTo>
                  <a:lnTo>
                    <a:pt x="25" y="6"/>
                  </a:lnTo>
                  <a:lnTo>
                    <a:pt x="23" y="4"/>
                  </a:lnTo>
                  <a:lnTo>
                    <a:pt x="22" y="1"/>
                  </a:lnTo>
                  <a:lnTo>
                    <a:pt x="20" y="1"/>
                  </a:lnTo>
                  <a:lnTo>
                    <a:pt x="17" y="0"/>
                  </a:lnTo>
                  <a:lnTo>
                    <a:pt x="16" y="1"/>
                  </a:lnTo>
                  <a:close/>
                </a:path>
              </a:pathLst>
            </a:custGeom>
            <a:solidFill>
              <a:srgbClr val="E6E6FF"/>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77" name="Freeform 730"/>
            <p:cNvSpPr>
              <a:spLocks/>
            </p:cNvSpPr>
            <p:nvPr/>
          </p:nvSpPr>
          <p:spPr bwMode="auto">
            <a:xfrm>
              <a:off x="2490" y="3004"/>
              <a:ext cx="14" cy="16"/>
            </a:xfrm>
            <a:custGeom>
              <a:avLst/>
              <a:gdLst>
                <a:gd name="T0" fmla="*/ 0 w 29"/>
                <a:gd name="T1" fmla="*/ 0 h 33"/>
                <a:gd name="T2" fmla="*/ 0 w 29"/>
                <a:gd name="T3" fmla="*/ 0 h 33"/>
                <a:gd name="T4" fmla="*/ 0 w 29"/>
                <a:gd name="T5" fmla="*/ 0 h 33"/>
                <a:gd name="T6" fmla="*/ 0 w 29"/>
                <a:gd name="T7" fmla="*/ 0 h 33"/>
                <a:gd name="T8" fmla="*/ 0 w 29"/>
                <a:gd name="T9" fmla="*/ 0 h 33"/>
                <a:gd name="T10" fmla="*/ 0 w 29"/>
                <a:gd name="T11" fmla="*/ 0 h 33"/>
                <a:gd name="T12" fmla="*/ 0 w 29"/>
                <a:gd name="T13" fmla="*/ 0 h 33"/>
                <a:gd name="T14" fmla="*/ 0 w 29"/>
                <a:gd name="T15" fmla="*/ 0 h 33"/>
                <a:gd name="T16" fmla="*/ 0 w 29"/>
                <a:gd name="T17" fmla="*/ 0 h 33"/>
                <a:gd name="T18" fmla="*/ 0 w 29"/>
                <a:gd name="T19" fmla="*/ 0 h 33"/>
                <a:gd name="T20" fmla="*/ 0 w 29"/>
                <a:gd name="T21" fmla="*/ 0 h 33"/>
                <a:gd name="T22" fmla="*/ 0 w 29"/>
                <a:gd name="T23" fmla="*/ 0 h 33"/>
                <a:gd name="T24" fmla="*/ 0 w 29"/>
                <a:gd name="T25" fmla="*/ 0 h 33"/>
                <a:gd name="T26" fmla="*/ 0 w 29"/>
                <a:gd name="T27" fmla="*/ 0 h 33"/>
                <a:gd name="T28" fmla="*/ 0 w 29"/>
                <a:gd name="T29" fmla="*/ 0 h 33"/>
                <a:gd name="T30" fmla="*/ 0 w 29"/>
                <a:gd name="T31" fmla="*/ 0 h 33"/>
                <a:gd name="T32" fmla="*/ 0 w 29"/>
                <a:gd name="T33" fmla="*/ 0 h 33"/>
                <a:gd name="T34" fmla="*/ 0 w 29"/>
                <a:gd name="T35" fmla="*/ 0 h 33"/>
                <a:gd name="T36" fmla="*/ 0 w 29"/>
                <a:gd name="T37" fmla="*/ 0 h 33"/>
                <a:gd name="T38" fmla="*/ 0 w 29"/>
                <a:gd name="T39" fmla="*/ 0 h 33"/>
                <a:gd name="T40" fmla="*/ 0 w 29"/>
                <a:gd name="T41" fmla="*/ 0 h 33"/>
                <a:gd name="T42" fmla="*/ 0 w 29"/>
                <a:gd name="T43" fmla="*/ 0 h 33"/>
                <a:gd name="T44" fmla="*/ 0 w 29"/>
                <a:gd name="T45" fmla="*/ 0 h 33"/>
                <a:gd name="T46" fmla="*/ 0 w 29"/>
                <a:gd name="T47" fmla="*/ 0 h 3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9"/>
                <a:gd name="T73" fmla="*/ 0 h 33"/>
                <a:gd name="T74" fmla="*/ 29 w 29"/>
                <a:gd name="T75" fmla="*/ 33 h 3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9" h="33">
                  <a:moveTo>
                    <a:pt x="15" y="0"/>
                  </a:moveTo>
                  <a:lnTo>
                    <a:pt x="12" y="1"/>
                  </a:lnTo>
                  <a:lnTo>
                    <a:pt x="9" y="4"/>
                  </a:lnTo>
                  <a:lnTo>
                    <a:pt x="6" y="6"/>
                  </a:lnTo>
                  <a:lnTo>
                    <a:pt x="3" y="9"/>
                  </a:lnTo>
                  <a:lnTo>
                    <a:pt x="2" y="12"/>
                  </a:lnTo>
                  <a:lnTo>
                    <a:pt x="2" y="18"/>
                  </a:lnTo>
                  <a:lnTo>
                    <a:pt x="0" y="21"/>
                  </a:lnTo>
                  <a:lnTo>
                    <a:pt x="2" y="24"/>
                  </a:lnTo>
                  <a:lnTo>
                    <a:pt x="5" y="27"/>
                  </a:lnTo>
                  <a:lnTo>
                    <a:pt x="8" y="28"/>
                  </a:lnTo>
                  <a:lnTo>
                    <a:pt x="11" y="30"/>
                  </a:lnTo>
                  <a:lnTo>
                    <a:pt x="14" y="31"/>
                  </a:lnTo>
                  <a:lnTo>
                    <a:pt x="17" y="33"/>
                  </a:lnTo>
                  <a:lnTo>
                    <a:pt x="18" y="33"/>
                  </a:lnTo>
                  <a:lnTo>
                    <a:pt x="29" y="22"/>
                  </a:lnTo>
                  <a:lnTo>
                    <a:pt x="26" y="7"/>
                  </a:lnTo>
                  <a:lnTo>
                    <a:pt x="24" y="7"/>
                  </a:lnTo>
                  <a:lnTo>
                    <a:pt x="23" y="4"/>
                  </a:lnTo>
                  <a:lnTo>
                    <a:pt x="21" y="3"/>
                  </a:lnTo>
                  <a:lnTo>
                    <a:pt x="20" y="1"/>
                  </a:lnTo>
                  <a:lnTo>
                    <a:pt x="17" y="0"/>
                  </a:lnTo>
                  <a:lnTo>
                    <a:pt x="15" y="0"/>
                  </a:lnTo>
                  <a:close/>
                </a:path>
              </a:pathLst>
            </a:custGeom>
            <a:solidFill>
              <a:srgbClr val="E6E6FF"/>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78" name="Freeform 731"/>
            <p:cNvSpPr>
              <a:spLocks/>
            </p:cNvSpPr>
            <p:nvPr/>
          </p:nvSpPr>
          <p:spPr bwMode="auto">
            <a:xfrm>
              <a:off x="2582" y="2920"/>
              <a:ext cx="68" cy="74"/>
            </a:xfrm>
            <a:custGeom>
              <a:avLst/>
              <a:gdLst>
                <a:gd name="T0" fmla="*/ 0 w 138"/>
                <a:gd name="T1" fmla="*/ 1 h 148"/>
                <a:gd name="T2" fmla="*/ 0 w 138"/>
                <a:gd name="T3" fmla="*/ 1 h 148"/>
                <a:gd name="T4" fmla="*/ 0 w 138"/>
                <a:gd name="T5" fmla="*/ 1 h 148"/>
                <a:gd name="T6" fmla="*/ 0 w 138"/>
                <a:gd name="T7" fmla="*/ 1 h 148"/>
                <a:gd name="T8" fmla="*/ 0 w 138"/>
                <a:gd name="T9" fmla="*/ 1 h 148"/>
                <a:gd name="T10" fmla="*/ 0 w 138"/>
                <a:gd name="T11" fmla="*/ 1 h 148"/>
                <a:gd name="T12" fmla="*/ 0 w 138"/>
                <a:gd name="T13" fmla="*/ 1 h 148"/>
                <a:gd name="T14" fmla="*/ 0 w 138"/>
                <a:gd name="T15" fmla="*/ 1 h 148"/>
                <a:gd name="T16" fmla="*/ 0 w 138"/>
                <a:gd name="T17" fmla="*/ 1 h 148"/>
                <a:gd name="T18" fmla="*/ 0 w 138"/>
                <a:gd name="T19" fmla="*/ 1 h 148"/>
                <a:gd name="T20" fmla="*/ 0 w 138"/>
                <a:gd name="T21" fmla="*/ 1 h 148"/>
                <a:gd name="T22" fmla="*/ 0 w 138"/>
                <a:gd name="T23" fmla="*/ 1 h 148"/>
                <a:gd name="T24" fmla="*/ 0 w 138"/>
                <a:gd name="T25" fmla="*/ 1 h 148"/>
                <a:gd name="T26" fmla="*/ 0 w 138"/>
                <a:gd name="T27" fmla="*/ 1 h 148"/>
                <a:gd name="T28" fmla="*/ 0 w 138"/>
                <a:gd name="T29" fmla="*/ 1 h 148"/>
                <a:gd name="T30" fmla="*/ 0 w 138"/>
                <a:gd name="T31" fmla="*/ 1 h 148"/>
                <a:gd name="T32" fmla="*/ 0 w 138"/>
                <a:gd name="T33" fmla="*/ 1 h 148"/>
                <a:gd name="T34" fmla="*/ 0 w 138"/>
                <a:gd name="T35" fmla="*/ 1 h 148"/>
                <a:gd name="T36" fmla="*/ 0 w 138"/>
                <a:gd name="T37" fmla="*/ 1 h 148"/>
                <a:gd name="T38" fmla="*/ 0 w 138"/>
                <a:gd name="T39" fmla="*/ 1 h 148"/>
                <a:gd name="T40" fmla="*/ 0 w 138"/>
                <a:gd name="T41" fmla="*/ 1 h 148"/>
                <a:gd name="T42" fmla="*/ 0 w 138"/>
                <a:gd name="T43" fmla="*/ 1 h 148"/>
                <a:gd name="T44" fmla="*/ 0 w 138"/>
                <a:gd name="T45" fmla="*/ 1 h 148"/>
                <a:gd name="T46" fmla="*/ 0 w 138"/>
                <a:gd name="T47" fmla="*/ 1 h 148"/>
                <a:gd name="T48" fmla="*/ 0 w 138"/>
                <a:gd name="T49" fmla="*/ 1 h 148"/>
                <a:gd name="T50" fmla="*/ 0 w 138"/>
                <a:gd name="T51" fmla="*/ 1 h 148"/>
                <a:gd name="T52" fmla="*/ 0 w 138"/>
                <a:gd name="T53" fmla="*/ 1 h 148"/>
                <a:gd name="T54" fmla="*/ 0 w 138"/>
                <a:gd name="T55" fmla="*/ 1 h 148"/>
                <a:gd name="T56" fmla="*/ 0 w 138"/>
                <a:gd name="T57" fmla="*/ 1 h 148"/>
                <a:gd name="T58" fmla="*/ 0 w 138"/>
                <a:gd name="T59" fmla="*/ 1 h 148"/>
                <a:gd name="T60" fmla="*/ 0 w 138"/>
                <a:gd name="T61" fmla="*/ 1 h 148"/>
                <a:gd name="T62" fmla="*/ 0 w 138"/>
                <a:gd name="T63" fmla="*/ 1 h 148"/>
                <a:gd name="T64" fmla="*/ 0 w 138"/>
                <a:gd name="T65" fmla="*/ 1 h 148"/>
                <a:gd name="T66" fmla="*/ 0 w 138"/>
                <a:gd name="T67" fmla="*/ 1 h 148"/>
                <a:gd name="T68" fmla="*/ 0 w 138"/>
                <a:gd name="T69" fmla="*/ 1 h 148"/>
                <a:gd name="T70" fmla="*/ 0 w 138"/>
                <a:gd name="T71" fmla="*/ 1 h 148"/>
                <a:gd name="T72" fmla="*/ 0 w 138"/>
                <a:gd name="T73" fmla="*/ 1 h 148"/>
                <a:gd name="T74" fmla="*/ 0 w 138"/>
                <a:gd name="T75" fmla="*/ 1 h 148"/>
                <a:gd name="T76" fmla="*/ 0 w 138"/>
                <a:gd name="T77" fmla="*/ 0 h 148"/>
                <a:gd name="T78" fmla="*/ 0 w 138"/>
                <a:gd name="T79" fmla="*/ 1 h 148"/>
                <a:gd name="T80" fmla="*/ 0 w 138"/>
                <a:gd name="T81" fmla="*/ 1 h 148"/>
                <a:gd name="T82" fmla="*/ 0 w 138"/>
                <a:gd name="T83" fmla="*/ 1 h 148"/>
                <a:gd name="T84" fmla="*/ 0 w 138"/>
                <a:gd name="T85" fmla="*/ 1 h 148"/>
                <a:gd name="T86" fmla="*/ 0 w 138"/>
                <a:gd name="T87" fmla="*/ 1 h 1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8"/>
                <a:gd name="T133" fmla="*/ 0 h 148"/>
                <a:gd name="T134" fmla="*/ 138 w 138"/>
                <a:gd name="T135" fmla="*/ 148 h 1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8" h="148">
                  <a:moveTo>
                    <a:pt x="8" y="27"/>
                  </a:moveTo>
                  <a:lnTo>
                    <a:pt x="0" y="27"/>
                  </a:lnTo>
                  <a:lnTo>
                    <a:pt x="0" y="29"/>
                  </a:lnTo>
                  <a:lnTo>
                    <a:pt x="0" y="30"/>
                  </a:lnTo>
                  <a:lnTo>
                    <a:pt x="0" y="33"/>
                  </a:lnTo>
                  <a:lnTo>
                    <a:pt x="0" y="35"/>
                  </a:lnTo>
                  <a:lnTo>
                    <a:pt x="0" y="38"/>
                  </a:lnTo>
                  <a:lnTo>
                    <a:pt x="0" y="41"/>
                  </a:lnTo>
                  <a:lnTo>
                    <a:pt x="0" y="44"/>
                  </a:lnTo>
                  <a:lnTo>
                    <a:pt x="0" y="47"/>
                  </a:lnTo>
                  <a:lnTo>
                    <a:pt x="0" y="51"/>
                  </a:lnTo>
                  <a:lnTo>
                    <a:pt x="2" y="56"/>
                  </a:lnTo>
                  <a:lnTo>
                    <a:pt x="3" y="59"/>
                  </a:lnTo>
                  <a:lnTo>
                    <a:pt x="3" y="63"/>
                  </a:lnTo>
                  <a:lnTo>
                    <a:pt x="5" y="69"/>
                  </a:lnTo>
                  <a:lnTo>
                    <a:pt x="8" y="74"/>
                  </a:lnTo>
                  <a:lnTo>
                    <a:pt x="8" y="78"/>
                  </a:lnTo>
                  <a:lnTo>
                    <a:pt x="11" y="83"/>
                  </a:lnTo>
                  <a:lnTo>
                    <a:pt x="12" y="88"/>
                  </a:lnTo>
                  <a:lnTo>
                    <a:pt x="15" y="94"/>
                  </a:lnTo>
                  <a:lnTo>
                    <a:pt x="17" y="97"/>
                  </a:lnTo>
                  <a:lnTo>
                    <a:pt x="21" y="103"/>
                  </a:lnTo>
                  <a:lnTo>
                    <a:pt x="24" y="107"/>
                  </a:lnTo>
                  <a:lnTo>
                    <a:pt x="29" y="112"/>
                  </a:lnTo>
                  <a:lnTo>
                    <a:pt x="33" y="116"/>
                  </a:lnTo>
                  <a:lnTo>
                    <a:pt x="38" y="121"/>
                  </a:lnTo>
                  <a:lnTo>
                    <a:pt x="42" y="125"/>
                  </a:lnTo>
                  <a:lnTo>
                    <a:pt x="48" y="130"/>
                  </a:lnTo>
                  <a:lnTo>
                    <a:pt x="51" y="131"/>
                  </a:lnTo>
                  <a:lnTo>
                    <a:pt x="54" y="133"/>
                  </a:lnTo>
                  <a:lnTo>
                    <a:pt x="58" y="134"/>
                  </a:lnTo>
                  <a:lnTo>
                    <a:pt x="61" y="137"/>
                  </a:lnTo>
                  <a:lnTo>
                    <a:pt x="65" y="139"/>
                  </a:lnTo>
                  <a:lnTo>
                    <a:pt x="68" y="140"/>
                  </a:lnTo>
                  <a:lnTo>
                    <a:pt x="73" y="142"/>
                  </a:lnTo>
                  <a:lnTo>
                    <a:pt x="77" y="144"/>
                  </a:lnTo>
                  <a:lnTo>
                    <a:pt x="103" y="148"/>
                  </a:lnTo>
                  <a:lnTo>
                    <a:pt x="138" y="88"/>
                  </a:lnTo>
                  <a:lnTo>
                    <a:pt x="138" y="0"/>
                  </a:lnTo>
                  <a:lnTo>
                    <a:pt x="103" y="30"/>
                  </a:lnTo>
                  <a:lnTo>
                    <a:pt x="70" y="4"/>
                  </a:lnTo>
                  <a:lnTo>
                    <a:pt x="51" y="33"/>
                  </a:lnTo>
                  <a:lnTo>
                    <a:pt x="8" y="27"/>
                  </a:lnTo>
                  <a:close/>
                </a:path>
              </a:pathLst>
            </a:custGeom>
            <a:solidFill>
              <a:srgbClr val="FFFF85"/>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79" name="Freeform 732"/>
            <p:cNvSpPr>
              <a:spLocks/>
            </p:cNvSpPr>
            <p:nvPr/>
          </p:nvSpPr>
          <p:spPr bwMode="auto">
            <a:xfrm>
              <a:off x="2485" y="2971"/>
              <a:ext cx="15" cy="15"/>
            </a:xfrm>
            <a:custGeom>
              <a:avLst/>
              <a:gdLst>
                <a:gd name="T0" fmla="*/ 1 w 29"/>
                <a:gd name="T1" fmla="*/ 0 h 30"/>
                <a:gd name="T2" fmla="*/ 1 w 29"/>
                <a:gd name="T3" fmla="*/ 0 h 30"/>
                <a:gd name="T4" fmla="*/ 1 w 29"/>
                <a:gd name="T5" fmla="*/ 1 h 30"/>
                <a:gd name="T6" fmla="*/ 1 w 29"/>
                <a:gd name="T7" fmla="*/ 1 h 30"/>
                <a:gd name="T8" fmla="*/ 1 w 29"/>
                <a:gd name="T9" fmla="*/ 1 h 30"/>
                <a:gd name="T10" fmla="*/ 1 w 29"/>
                <a:gd name="T11" fmla="*/ 1 h 30"/>
                <a:gd name="T12" fmla="*/ 0 w 29"/>
                <a:gd name="T13" fmla="*/ 1 h 30"/>
                <a:gd name="T14" fmla="*/ 0 w 29"/>
                <a:gd name="T15" fmla="*/ 1 h 30"/>
                <a:gd name="T16" fmla="*/ 1 w 29"/>
                <a:gd name="T17" fmla="*/ 1 h 30"/>
                <a:gd name="T18" fmla="*/ 1 w 29"/>
                <a:gd name="T19" fmla="*/ 1 h 30"/>
                <a:gd name="T20" fmla="*/ 1 w 29"/>
                <a:gd name="T21" fmla="*/ 1 h 30"/>
                <a:gd name="T22" fmla="*/ 1 w 29"/>
                <a:gd name="T23" fmla="*/ 1 h 30"/>
                <a:gd name="T24" fmla="*/ 1 w 29"/>
                <a:gd name="T25" fmla="*/ 1 h 30"/>
                <a:gd name="T26" fmla="*/ 1 w 29"/>
                <a:gd name="T27" fmla="*/ 1 h 30"/>
                <a:gd name="T28" fmla="*/ 1 w 29"/>
                <a:gd name="T29" fmla="*/ 1 h 30"/>
                <a:gd name="T30" fmla="*/ 1 w 29"/>
                <a:gd name="T31" fmla="*/ 1 h 30"/>
                <a:gd name="T32" fmla="*/ 1 w 29"/>
                <a:gd name="T33" fmla="*/ 1 h 30"/>
                <a:gd name="T34" fmla="*/ 1 w 29"/>
                <a:gd name="T35" fmla="*/ 1 h 30"/>
                <a:gd name="T36" fmla="*/ 1 w 29"/>
                <a:gd name="T37" fmla="*/ 1 h 30"/>
                <a:gd name="T38" fmla="*/ 1 w 29"/>
                <a:gd name="T39" fmla="*/ 1 h 30"/>
                <a:gd name="T40" fmla="*/ 1 w 29"/>
                <a:gd name="T41" fmla="*/ 0 h 30"/>
                <a:gd name="T42" fmla="*/ 1 w 29"/>
                <a:gd name="T43" fmla="*/ 0 h 30"/>
                <a:gd name="T44" fmla="*/ 1 w 29"/>
                <a:gd name="T45" fmla="*/ 0 h 30"/>
                <a:gd name="T46" fmla="*/ 1 w 29"/>
                <a:gd name="T47" fmla="*/ 0 h 3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9"/>
                <a:gd name="T73" fmla="*/ 0 h 30"/>
                <a:gd name="T74" fmla="*/ 29 w 29"/>
                <a:gd name="T75" fmla="*/ 30 h 3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9" h="30">
                  <a:moveTo>
                    <a:pt x="17" y="0"/>
                  </a:moveTo>
                  <a:lnTo>
                    <a:pt x="14" y="0"/>
                  </a:lnTo>
                  <a:lnTo>
                    <a:pt x="9" y="3"/>
                  </a:lnTo>
                  <a:lnTo>
                    <a:pt x="6" y="4"/>
                  </a:lnTo>
                  <a:lnTo>
                    <a:pt x="4" y="7"/>
                  </a:lnTo>
                  <a:lnTo>
                    <a:pt x="1" y="10"/>
                  </a:lnTo>
                  <a:lnTo>
                    <a:pt x="0" y="15"/>
                  </a:lnTo>
                  <a:lnTo>
                    <a:pt x="0" y="18"/>
                  </a:lnTo>
                  <a:lnTo>
                    <a:pt x="3" y="22"/>
                  </a:lnTo>
                  <a:lnTo>
                    <a:pt x="4" y="24"/>
                  </a:lnTo>
                  <a:lnTo>
                    <a:pt x="9" y="27"/>
                  </a:lnTo>
                  <a:lnTo>
                    <a:pt x="12" y="28"/>
                  </a:lnTo>
                  <a:lnTo>
                    <a:pt x="15" y="30"/>
                  </a:lnTo>
                  <a:lnTo>
                    <a:pt x="18" y="30"/>
                  </a:lnTo>
                  <a:lnTo>
                    <a:pt x="29" y="22"/>
                  </a:lnTo>
                  <a:lnTo>
                    <a:pt x="27" y="7"/>
                  </a:lnTo>
                  <a:lnTo>
                    <a:pt x="26" y="6"/>
                  </a:lnTo>
                  <a:lnTo>
                    <a:pt x="24" y="4"/>
                  </a:lnTo>
                  <a:lnTo>
                    <a:pt x="23" y="1"/>
                  </a:lnTo>
                  <a:lnTo>
                    <a:pt x="21" y="0"/>
                  </a:lnTo>
                  <a:lnTo>
                    <a:pt x="18" y="0"/>
                  </a:lnTo>
                  <a:lnTo>
                    <a:pt x="17" y="0"/>
                  </a:lnTo>
                  <a:close/>
                </a:path>
              </a:pathLst>
            </a:custGeom>
            <a:solidFill>
              <a:srgbClr val="E6E6FF"/>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80" name="Freeform 733"/>
            <p:cNvSpPr>
              <a:spLocks/>
            </p:cNvSpPr>
            <p:nvPr/>
          </p:nvSpPr>
          <p:spPr bwMode="auto">
            <a:xfrm>
              <a:off x="2419" y="2530"/>
              <a:ext cx="290" cy="302"/>
            </a:xfrm>
            <a:custGeom>
              <a:avLst/>
              <a:gdLst>
                <a:gd name="T0" fmla="*/ 0 w 581"/>
                <a:gd name="T1" fmla="*/ 0 h 605"/>
                <a:gd name="T2" fmla="*/ 0 w 581"/>
                <a:gd name="T3" fmla="*/ 0 h 605"/>
                <a:gd name="T4" fmla="*/ 0 w 581"/>
                <a:gd name="T5" fmla="*/ 0 h 605"/>
                <a:gd name="T6" fmla="*/ 0 w 581"/>
                <a:gd name="T7" fmla="*/ 0 h 605"/>
                <a:gd name="T8" fmla="*/ 0 w 581"/>
                <a:gd name="T9" fmla="*/ 0 h 605"/>
                <a:gd name="T10" fmla="*/ 0 w 581"/>
                <a:gd name="T11" fmla="*/ 0 h 605"/>
                <a:gd name="T12" fmla="*/ 0 w 581"/>
                <a:gd name="T13" fmla="*/ 0 h 605"/>
                <a:gd name="T14" fmla="*/ 0 w 581"/>
                <a:gd name="T15" fmla="*/ 0 h 605"/>
                <a:gd name="T16" fmla="*/ 0 w 581"/>
                <a:gd name="T17" fmla="*/ 0 h 605"/>
                <a:gd name="T18" fmla="*/ 0 w 581"/>
                <a:gd name="T19" fmla="*/ 0 h 605"/>
                <a:gd name="T20" fmla="*/ 0 w 581"/>
                <a:gd name="T21" fmla="*/ 0 h 605"/>
                <a:gd name="T22" fmla="*/ 0 w 581"/>
                <a:gd name="T23" fmla="*/ 0 h 605"/>
                <a:gd name="T24" fmla="*/ 0 w 581"/>
                <a:gd name="T25" fmla="*/ 0 h 605"/>
                <a:gd name="T26" fmla="*/ 0 w 581"/>
                <a:gd name="T27" fmla="*/ 0 h 605"/>
                <a:gd name="T28" fmla="*/ 0 w 581"/>
                <a:gd name="T29" fmla="*/ 0 h 605"/>
                <a:gd name="T30" fmla="*/ 0 w 581"/>
                <a:gd name="T31" fmla="*/ 0 h 605"/>
                <a:gd name="T32" fmla="*/ 0 w 581"/>
                <a:gd name="T33" fmla="*/ 0 h 605"/>
                <a:gd name="T34" fmla="*/ 0 w 581"/>
                <a:gd name="T35" fmla="*/ 0 h 605"/>
                <a:gd name="T36" fmla="*/ 0 w 581"/>
                <a:gd name="T37" fmla="*/ 0 h 605"/>
                <a:gd name="T38" fmla="*/ 0 w 581"/>
                <a:gd name="T39" fmla="*/ 0 h 605"/>
                <a:gd name="T40" fmla="*/ 0 w 581"/>
                <a:gd name="T41" fmla="*/ 0 h 605"/>
                <a:gd name="T42" fmla="*/ 0 w 581"/>
                <a:gd name="T43" fmla="*/ 0 h 605"/>
                <a:gd name="T44" fmla="*/ 0 w 581"/>
                <a:gd name="T45" fmla="*/ 0 h 605"/>
                <a:gd name="T46" fmla="*/ 0 w 581"/>
                <a:gd name="T47" fmla="*/ 0 h 605"/>
                <a:gd name="T48" fmla="*/ 0 w 581"/>
                <a:gd name="T49" fmla="*/ 0 h 605"/>
                <a:gd name="T50" fmla="*/ 0 w 581"/>
                <a:gd name="T51" fmla="*/ 0 h 605"/>
                <a:gd name="T52" fmla="*/ 0 w 581"/>
                <a:gd name="T53" fmla="*/ 0 h 605"/>
                <a:gd name="T54" fmla="*/ 0 w 581"/>
                <a:gd name="T55" fmla="*/ 0 h 605"/>
                <a:gd name="T56" fmla="*/ 0 w 581"/>
                <a:gd name="T57" fmla="*/ 0 h 605"/>
                <a:gd name="T58" fmla="*/ 0 w 581"/>
                <a:gd name="T59" fmla="*/ 0 h 605"/>
                <a:gd name="T60" fmla="*/ 0 w 581"/>
                <a:gd name="T61" fmla="*/ 0 h 605"/>
                <a:gd name="T62" fmla="*/ 0 w 581"/>
                <a:gd name="T63" fmla="*/ 0 h 605"/>
                <a:gd name="T64" fmla="*/ 0 w 581"/>
                <a:gd name="T65" fmla="*/ 0 h 605"/>
                <a:gd name="T66" fmla="*/ 0 w 581"/>
                <a:gd name="T67" fmla="*/ 0 h 605"/>
                <a:gd name="T68" fmla="*/ 0 w 581"/>
                <a:gd name="T69" fmla="*/ 0 h 605"/>
                <a:gd name="T70" fmla="*/ 0 w 581"/>
                <a:gd name="T71" fmla="*/ 0 h 605"/>
                <a:gd name="T72" fmla="*/ 0 w 581"/>
                <a:gd name="T73" fmla="*/ 0 h 605"/>
                <a:gd name="T74" fmla="*/ 0 w 581"/>
                <a:gd name="T75" fmla="*/ 0 h 605"/>
                <a:gd name="T76" fmla="*/ 0 w 581"/>
                <a:gd name="T77" fmla="*/ 0 h 605"/>
                <a:gd name="T78" fmla="*/ 0 w 581"/>
                <a:gd name="T79" fmla="*/ 0 h 605"/>
                <a:gd name="T80" fmla="*/ 0 w 581"/>
                <a:gd name="T81" fmla="*/ 0 h 605"/>
                <a:gd name="T82" fmla="*/ 0 w 581"/>
                <a:gd name="T83" fmla="*/ 0 h 605"/>
                <a:gd name="T84" fmla="*/ 0 w 581"/>
                <a:gd name="T85" fmla="*/ 0 h 605"/>
                <a:gd name="T86" fmla="*/ 0 w 581"/>
                <a:gd name="T87" fmla="*/ 0 h 605"/>
                <a:gd name="T88" fmla="*/ 0 w 581"/>
                <a:gd name="T89" fmla="*/ 0 h 605"/>
                <a:gd name="T90" fmla="*/ 0 w 581"/>
                <a:gd name="T91" fmla="*/ 0 h 605"/>
                <a:gd name="T92" fmla="*/ 0 w 581"/>
                <a:gd name="T93" fmla="*/ 0 h 605"/>
                <a:gd name="T94" fmla="*/ 0 w 581"/>
                <a:gd name="T95" fmla="*/ 0 h 605"/>
                <a:gd name="T96" fmla="*/ 0 w 581"/>
                <a:gd name="T97" fmla="*/ 0 h 605"/>
                <a:gd name="T98" fmla="*/ 0 w 581"/>
                <a:gd name="T99" fmla="*/ 0 h 605"/>
                <a:gd name="T100" fmla="*/ 0 w 581"/>
                <a:gd name="T101" fmla="*/ 0 h 605"/>
                <a:gd name="T102" fmla="*/ 0 w 581"/>
                <a:gd name="T103" fmla="*/ 0 h 605"/>
                <a:gd name="T104" fmla="*/ 0 w 581"/>
                <a:gd name="T105" fmla="*/ 0 h 605"/>
                <a:gd name="T106" fmla="*/ 0 w 581"/>
                <a:gd name="T107" fmla="*/ 0 h 605"/>
                <a:gd name="T108" fmla="*/ 0 w 581"/>
                <a:gd name="T109" fmla="*/ 0 h 605"/>
                <a:gd name="T110" fmla="*/ 0 w 581"/>
                <a:gd name="T111" fmla="*/ 0 h 605"/>
                <a:gd name="T112" fmla="*/ 0 w 581"/>
                <a:gd name="T113" fmla="*/ 0 h 605"/>
                <a:gd name="T114" fmla="*/ 0 w 581"/>
                <a:gd name="T115" fmla="*/ 0 h 605"/>
                <a:gd name="T116" fmla="*/ 0 w 581"/>
                <a:gd name="T117" fmla="*/ 0 h 605"/>
                <a:gd name="T118" fmla="*/ 0 w 581"/>
                <a:gd name="T119" fmla="*/ 0 h 605"/>
                <a:gd name="T120" fmla="*/ 0 w 581"/>
                <a:gd name="T121" fmla="*/ 0 h 605"/>
                <a:gd name="T122" fmla="*/ 0 w 581"/>
                <a:gd name="T123" fmla="*/ 0 h 605"/>
                <a:gd name="T124" fmla="*/ 0 w 581"/>
                <a:gd name="T125" fmla="*/ 0 h 6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81"/>
                <a:gd name="T190" fmla="*/ 0 h 605"/>
                <a:gd name="T191" fmla="*/ 581 w 581"/>
                <a:gd name="T192" fmla="*/ 605 h 6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81" h="605">
                  <a:moveTo>
                    <a:pt x="57" y="227"/>
                  </a:moveTo>
                  <a:lnTo>
                    <a:pt x="54" y="227"/>
                  </a:lnTo>
                  <a:lnTo>
                    <a:pt x="50" y="230"/>
                  </a:lnTo>
                  <a:lnTo>
                    <a:pt x="48" y="233"/>
                  </a:lnTo>
                  <a:lnTo>
                    <a:pt x="45" y="236"/>
                  </a:lnTo>
                  <a:lnTo>
                    <a:pt x="42" y="240"/>
                  </a:lnTo>
                  <a:lnTo>
                    <a:pt x="42" y="246"/>
                  </a:lnTo>
                  <a:lnTo>
                    <a:pt x="39" y="251"/>
                  </a:lnTo>
                  <a:lnTo>
                    <a:pt x="41" y="257"/>
                  </a:lnTo>
                  <a:lnTo>
                    <a:pt x="42" y="261"/>
                  </a:lnTo>
                  <a:lnTo>
                    <a:pt x="44" y="266"/>
                  </a:lnTo>
                  <a:lnTo>
                    <a:pt x="45" y="269"/>
                  </a:lnTo>
                  <a:lnTo>
                    <a:pt x="48" y="270"/>
                  </a:lnTo>
                  <a:lnTo>
                    <a:pt x="50" y="272"/>
                  </a:lnTo>
                  <a:lnTo>
                    <a:pt x="51" y="272"/>
                  </a:lnTo>
                  <a:lnTo>
                    <a:pt x="50" y="272"/>
                  </a:lnTo>
                  <a:lnTo>
                    <a:pt x="47" y="275"/>
                  </a:lnTo>
                  <a:lnTo>
                    <a:pt x="44" y="276"/>
                  </a:lnTo>
                  <a:lnTo>
                    <a:pt x="41" y="279"/>
                  </a:lnTo>
                  <a:lnTo>
                    <a:pt x="36" y="284"/>
                  </a:lnTo>
                  <a:lnTo>
                    <a:pt x="33" y="287"/>
                  </a:lnTo>
                  <a:lnTo>
                    <a:pt x="32" y="290"/>
                  </a:lnTo>
                  <a:lnTo>
                    <a:pt x="33" y="295"/>
                  </a:lnTo>
                  <a:lnTo>
                    <a:pt x="33" y="298"/>
                  </a:lnTo>
                  <a:lnTo>
                    <a:pt x="36" y="301"/>
                  </a:lnTo>
                  <a:lnTo>
                    <a:pt x="39" y="305"/>
                  </a:lnTo>
                  <a:lnTo>
                    <a:pt x="42" y="308"/>
                  </a:lnTo>
                  <a:lnTo>
                    <a:pt x="45" y="310"/>
                  </a:lnTo>
                  <a:lnTo>
                    <a:pt x="48" y="313"/>
                  </a:lnTo>
                  <a:lnTo>
                    <a:pt x="50" y="314"/>
                  </a:lnTo>
                  <a:lnTo>
                    <a:pt x="51" y="314"/>
                  </a:lnTo>
                  <a:lnTo>
                    <a:pt x="48" y="338"/>
                  </a:lnTo>
                  <a:lnTo>
                    <a:pt x="45" y="338"/>
                  </a:lnTo>
                  <a:lnTo>
                    <a:pt x="42" y="338"/>
                  </a:lnTo>
                  <a:lnTo>
                    <a:pt x="39" y="338"/>
                  </a:lnTo>
                  <a:lnTo>
                    <a:pt x="36" y="340"/>
                  </a:lnTo>
                  <a:lnTo>
                    <a:pt x="32" y="341"/>
                  </a:lnTo>
                  <a:lnTo>
                    <a:pt x="29" y="344"/>
                  </a:lnTo>
                  <a:lnTo>
                    <a:pt x="24" y="346"/>
                  </a:lnTo>
                  <a:lnTo>
                    <a:pt x="20" y="349"/>
                  </a:lnTo>
                  <a:lnTo>
                    <a:pt x="15" y="354"/>
                  </a:lnTo>
                  <a:lnTo>
                    <a:pt x="12" y="358"/>
                  </a:lnTo>
                  <a:lnTo>
                    <a:pt x="10" y="361"/>
                  </a:lnTo>
                  <a:lnTo>
                    <a:pt x="9" y="363"/>
                  </a:lnTo>
                  <a:lnTo>
                    <a:pt x="7" y="367"/>
                  </a:lnTo>
                  <a:lnTo>
                    <a:pt x="6" y="370"/>
                  </a:lnTo>
                  <a:lnTo>
                    <a:pt x="4" y="373"/>
                  </a:lnTo>
                  <a:lnTo>
                    <a:pt x="4" y="376"/>
                  </a:lnTo>
                  <a:lnTo>
                    <a:pt x="3" y="381"/>
                  </a:lnTo>
                  <a:lnTo>
                    <a:pt x="1" y="385"/>
                  </a:lnTo>
                  <a:lnTo>
                    <a:pt x="1" y="390"/>
                  </a:lnTo>
                  <a:lnTo>
                    <a:pt x="0" y="394"/>
                  </a:lnTo>
                  <a:lnTo>
                    <a:pt x="0" y="397"/>
                  </a:lnTo>
                  <a:lnTo>
                    <a:pt x="1" y="402"/>
                  </a:lnTo>
                  <a:lnTo>
                    <a:pt x="1" y="405"/>
                  </a:lnTo>
                  <a:lnTo>
                    <a:pt x="3" y="409"/>
                  </a:lnTo>
                  <a:lnTo>
                    <a:pt x="4" y="412"/>
                  </a:lnTo>
                  <a:lnTo>
                    <a:pt x="6" y="417"/>
                  </a:lnTo>
                  <a:lnTo>
                    <a:pt x="6" y="420"/>
                  </a:lnTo>
                  <a:lnTo>
                    <a:pt x="7" y="423"/>
                  </a:lnTo>
                  <a:lnTo>
                    <a:pt x="10" y="426"/>
                  </a:lnTo>
                  <a:lnTo>
                    <a:pt x="13" y="429"/>
                  </a:lnTo>
                  <a:lnTo>
                    <a:pt x="15" y="432"/>
                  </a:lnTo>
                  <a:lnTo>
                    <a:pt x="18" y="435"/>
                  </a:lnTo>
                  <a:lnTo>
                    <a:pt x="21" y="438"/>
                  </a:lnTo>
                  <a:lnTo>
                    <a:pt x="24" y="441"/>
                  </a:lnTo>
                  <a:lnTo>
                    <a:pt x="27" y="444"/>
                  </a:lnTo>
                  <a:lnTo>
                    <a:pt x="30" y="446"/>
                  </a:lnTo>
                  <a:lnTo>
                    <a:pt x="33" y="447"/>
                  </a:lnTo>
                  <a:lnTo>
                    <a:pt x="36" y="450"/>
                  </a:lnTo>
                  <a:lnTo>
                    <a:pt x="39" y="452"/>
                  </a:lnTo>
                  <a:lnTo>
                    <a:pt x="44" y="453"/>
                  </a:lnTo>
                  <a:lnTo>
                    <a:pt x="48" y="453"/>
                  </a:lnTo>
                  <a:lnTo>
                    <a:pt x="51" y="456"/>
                  </a:lnTo>
                  <a:lnTo>
                    <a:pt x="56" y="456"/>
                  </a:lnTo>
                  <a:lnTo>
                    <a:pt x="59" y="456"/>
                  </a:lnTo>
                  <a:lnTo>
                    <a:pt x="63" y="458"/>
                  </a:lnTo>
                  <a:lnTo>
                    <a:pt x="68" y="458"/>
                  </a:lnTo>
                  <a:lnTo>
                    <a:pt x="71" y="458"/>
                  </a:lnTo>
                  <a:lnTo>
                    <a:pt x="77" y="458"/>
                  </a:lnTo>
                  <a:lnTo>
                    <a:pt x="80" y="458"/>
                  </a:lnTo>
                  <a:lnTo>
                    <a:pt x="86" y="458"/>
                  </a:lnTo>
                  <a:lnTo>
                    <a:pt x="85" y="459"/>
                  </a:lnTo>
                  <a:lnTo>
                    <a:pt x="86" y="462"/>
                  </a:lnTo>
                  <a:lnTo>
                    <a:pt x="86" y="465"/>
                  </a:lnTo>
                  <a:lnTo>
                    <a:pt x="88" y="468"/>
                  </a:lnTo>
                  <a:lnTo>
                    <a:pt x="89" y="471"/>
                  </a:lnTo>
                  <a:lnTo>
                    <a:pt x="92" y="476"/>
                  </a:lnTo>
                  <a:lnTo>
                    <a:pt x="95" y="481"/>
                  </a:lnTo>
                  <a:lnTo>
                    <a:pt x="100" y="485"/>
                  </a:lnTo>
                  <a:lnTo>
                    <a:pt x="101" y="487"/>
                  </a:lnTo>
                  <a:lnTo>
                    <a:pt x="104" y="490"/>
                  </a:lnTo>
                  <a:lnTo>
                    <a:pt x="107" y="493"/>
                  </a:lnTo>
                  <a:lnTo>
                    <a:pt x="110" y="496"/>
                  </a:lnTo>
                  <a:lnTo>
                    <a:pt x="113" y="499"/>
                  </a:lnTo>
                  <a:lnTo>
                    <a:pt x="118" y="500"/>
                  </a:lnTo>
                  <a:lnTo>
                    <a:pt x="121" y="503"/>
                  </a:lnTo>
                  <a:lnTo>
                    <a:pt x="125" y="506"/>
                  </a:lnTo>
                  <a:lnTo>
                    <a:pt x="131" y="509"/>
                  </a:lnTo>
                  <a:lnTo>
                    <a:pt x="136" y="514"/>
                  </a:lnTo>
                  <a:lnTo>
                    <a:pt x="139" y="515"/>
                  </a:lnTo>
                  <a:lnTo>
                    <a:pt x="142" y="517"/>
                  </a:lnTo>
                  <a:lnTo>
                    <a:pt x="145" y="518"/>
                  </a:lnTo>
                  <a:lnTo>
                    <a:pt x="148" y="520"/>
                  </a:lnTo>
                  <a:lnTo>
                    <a:pt x="153" y="523"/>
                  </a:lnTo>
                  <a:lnTo>
                    <a:pt x="159" y="526"/>
                  </a:lnTo>
                  <a:lnTo>
                    <a:pt x="163" y="529"/>
                  </a:lnTo>
                  <a:lnTo>
                    <a:pt x="169" y="532"/>
                  </a:lnTo>
                  <a:lnTo>
                    <a:pt x="174" y="536"/>
                  </a:lnTo>
                  <a:lnTo>
                    <a:pt x="178" y="539"/>
                  </a:lnTo>
                  <a:lnTo>
                    <a:pt x="181" y="543"/>
                  </a:lnTo>
                  <a:lnTo>
                    <a:pt x="186" y="547"/>
                  </a:lnTo>
                  <a:lnTo>
                    <a:pt x="190" y="550"/>
                  </a:lnTo>
                  <a:lnTo>
                    <a:pt x="193" y="553"/>
                  </a:lnTo>
                  <a:lnTo>
                    <a:pt x="196" y="556"/>
                  </a:lnTo>
                  <a:lnTo>
                    <a:pt x="200" y="561"/>
                  </a:lnTo>
                  <a:lnTo>
                    <a:pt x="201" y="564"/>
                  </a:lnTo>
                  <a:lnTo>
                    <a:pt x="204" y="567"/>
                  </a:lnTo>
                  <a:lnTo>
                    <a:pt x="207" y="571"/>
                  </a:lnTo>
                  <a:lnTo>
                    <a:pt x="210" y="574"/>
                  </a:lnTo>
                  <a:lnTo>
                    <a:pt x="213" y="579"/>
                  </a:lnTo>
                  <a:lnTo>
                    <a:pt x="218" y="585"/>
                  </a:lnTo>
                  <a:lnTo>
                    <a:pt x="219" y="589"/>
                  </a:lnTo>
                  <a:lnTo>
                    <a:pt x="222" y="594"/>
                  </a:lnTo>
                  <a:lnTo>
                    <a:pt x="224" y="597"/>
                  </a:lnTo>
                  <a:lnTo>
                    <a:pt x="225" y="600"/>
                  </a:lnTo>
                  <a:lnTo>
                    <a:pt x="225" y="601"/>
                  </a:lnTo>
                  <a:lnTo>
                    <a:pt x="225" y="603"/>
                  </a:lnTo>
                  <a:lnTo>
                    <a:pt x="245" y="605"/>
                  </a:lnTo>
                  <a:lnTo>
                    <a:pt x="243" y="603"/>
                  </a:lnTo>
                  <a:lnTo>
                    <a:pt x="243" y="601"/>
                  </a:lnTo>
                  <a:lnTo>
                    <a:pt x="240" y="597"/>
                  </a:lnTo>
                  <a:lnTo>
                    <a:pt x="237" y="592"/>
                  </a:lnTo>
                  <a:lnTo>
                    <a:pt x="236" y="589"/>
                  </a:lnTo>
                  <a:lnTo>
                    <a:pt x="234" y="586"/>
                  </a:lnTo>
                  <a:lnTo>
                    <a:pt x="231" y="583"/>
                  </a:lnTo>
                  <a:lnTo>
                    <a:pt x="230" y="580"/>
                  </a:lnTo>
                  <a:lnTo>
                    <a:pt x="227" y="577"/>
                  </a:lnTo>
                  <a:lnTo>
                    <a:pt x="225" y="574"/>
                  </a:lnTo>
                  <a:lnTo>
                    <a:pt x="222" y="571"/>
                  </a:lnTo>
                  <a:lnTo>
                    <a:pt x="221" y="567"/>
                  </a:lnTo>
                  <a:lnTo>
                    <a:pt x="218" y="562"/>
                  </a:lnTo>
                  <a:lnTo>
                    <a:pt x="215" y="559"/>
                  </a:lnTo>
                  <a:lnTo>
                    <a:pt x="212" y="555"/>
                  </a:lnTo>
                  <a:lnTo>
                    <a:pt x="209" y="552"/>
                  </a:lnTo>
                  <a:lnTo>
                    <a:pt x="206" y="547"/>
                  </a:lnTo>
                  <a:lnTo>
                    <a:pt x="203" y="544"/>
                  </a:lnTo>
                  <a:lnTo>
                    <a:pt x="200" y="539"/>
                  </a:lnTo>
                  <a:lnTo>
                    <a:pt x="196" y="536"/>
                  </a:lnTo>
                  <a:lnTo>
                    <a:pt x="193" y="532"/>
                  </a:lnTo>
                  <a:lnTo>
                    <a:pt x="190" y="529"/>
                  </a:lnTo>
                  <a:lnTo>
                    <a:pt x="186" y="526"/>
                  </a:lnTo>
                  <a:lnTo>
                    <a:pt x="183" y="523"/>
                  </a:lnTo>
                  <a:lnTo>
                    <a:pt x="180" y="520"/>
                  </a:lnTo>
                  <a:lnTo>
                    <a:pt x="177" y="518"/>
                  </a:lnTo>
                  <a:lnTo>
                    <a:pt x="174" y="515"/>
                  </a:lnTo>
                  <a:lnTo>
                    <a:pt x="169" y="514"/>
                  </a:lnTo>
                  <a:lnTo>
                    <a:pt x="166" y="512"/>
                  </a:lnTo>
                  <a:lnTo>
                    <a:pt x="163" y="509"/>
                  </a:lnTo>
                  <a:lnTo>
                    <a:pt x="160" y="508"/>
                  </a:lnTo>
                  <a:lnTo>
                    <a:pt x="157" y="506"/>
                  </a:lnTo>
                  <a:lnTo>
                    <a:pt x="154" y="503"/>
                  </a:lnTo>
                  <a:lnTo>
                    <a:pt x="151" y="502"/>
                  </a:lnTo>
                  <a:lnTo>
                    <a:pt x="148" y="500"/>
                  </a:lnTo>
                  <a:lnTo>
                    <a:pt x="145" y="500"/>
                  </a:lnTo>
                  <a:lnTo>
                    <a:pt x="141" y="496"/>
                  </a:lnTo>
                  <a:lnTo>
                    <a:pt x="137" y="494"/>
                  </a:lnTo>
                  <a:lnTo>
                    <a:pt x="133" y="491"/>
                  </a:lnTo>
                  <a:lnTo>
                    <a:pt x="130" y="488"/>
                  </a:lnTo>
                  <a:lnTo>
                    <a:pt x="127" y="487"/>
                  </a:lnTo>
                  <a:lnTo>
                    <a:pt x="124" y="484"/>
                  </a:lnTo>
                  <a:lnTo>
                    <a:pt x="121" y="481"/>
                  </a:lnTo>
                  <a:lnTo>
                    <a:pt x="119" y="479"/>
                  </a:lnTo>
                  <a:lnTo>
                    <a:pt x="116" y="474"/>
                  </a:lnTo>
                  <a:lnTo>
                    <a:pt x="112" y="470"/>
                  </a:lnTo>
                  <a:lnTo>
                    <a:pt x="109" y="464"/>
                  </a:lnTo>
                  <a:lnTo>
                    <a:pt x="107" y="459"/>
                  </a:lnTo>
                  <a:lnTo>
                    <a:pt x="104" y="453"/>
                  </a:lnTo>
                  <a:lnTo>
                    <a:pt x="104" y="450"/>
                  </a:lnTo>
                  <a:lnTo>
                    <a:pt x="101" y="446"/>
                  </a:lnTo>
                  <a:lnTo>
                    <a:pt x="101" y="443"/>
                  </a:lnTo>
                  <a:lnTo>
                    <a:pt x="101" y="440"/>
                  </a:lnTo>
                  <a:lnTo>
                    <a:pt x="100" y="440"/>
                  </a:lnTo>
                  <a:lnTo>
                    <a:pt x="97" y="440"/>
                  </a:lnTo>
                  <a:lnTo>
                    <a:pt x="94" y="440"/>
                  </a:lnTo>
                  <a:lnTo>
                    <a:pt x="92" y="440"/>
                  </a:lnTo>
                  <a:lnTo>
                    <a:pt x="89" y="441"/>
                  </a:lnTo>
                  <a:lnTo>
                    <a:pt x="86" y="441"/>
                  </a:lnTo>
                  <a:lnTo>
                    <a:pt x="82" y="441"/>
                  </a:lnTo>
                  <a:lnTo>
                    <a:pt x="79" y="441"/>
                  </a:lnTo>
                  <a:lnTo>
                    <a:pt x="74" y="441"/>
                  </a:lnTo>
                  <a:lnTo>
                    <a:pt x="71" y="441"/>
                  </a:lnTo>
                  <a:lnTo>
                    <a:pt x="66" y="441"/>
                  </a:lnTo>
                  <a:lnTo>
                    <a:pt x="63" y="441"/>
                  </a:lnTo>
                  <a:lnTo>
                    <a:pt x="59" y="440"/>
                  </a:lnTo>
                  <a:lnTo>
                    <a:pt x="54" y="440"/>
                  </a:lnTo>
                  <a:lnTo>
                    <a:pt x="50" y="438"/>
                  </a:lnTo>
                  <a:lnTo>
                    <a:pt x="47" y="438"/>
                  </a:lnTo>
                  <a:lnTo>
                    <a:pt x="42" y="435"/>
                  </a:lnTo>
                  <a:lnTo>
                    <a:pt x="38" y="434"/>
                  </a:lnTo>
                  <a:lnTo>
                    <a:pt x="35" y="432"/>
                  </a:lnTo>
                  <a:lnTo>
                    <a:pt x="32" y="429"/>
                  </a:lnTo>
                  <a:lnTo>
                    <a:pt x="27" y="428"/>
                  </a:lnTo>
                  <a:lnTo>
                    <a:pt x="26" y="425"/>
                  </a:lnTo>
                  <a:lnTo>
                    <a:pt x="21" y="422"/>
                  </a:lnTo>
                  <a:lnTo>
                    <a:pt x="20" y="417"/>
                  </a:lnTo>
                  <a:lnTo>
                    <a:pt x="18" y="412"/>
                  </a:lnTo>
                  <a:lnTo>
                    <a:pt x="16" y="409"/>
                  </a:lnTo>
                  <a:lnTo>
                    <a:pt x="15" y="403"/>
                  </a:lnTo>
                  <a:lnTo>
                    <a:pt x="15" y="399"/>
                  </a:lnTo>
                  <a:lnTo>
                    <a:pt x="15" y="396"/>
                  </a:lnTo>
                  <a:lnTo>
                    <a:pt x="15" y="393"/>
                  </a:lnTo>
                  <a:lnTo>
                    <a:pt x="15" y="390"/>
                  </a:lnTo>
                  <a:lnTo>
                    <a:pt x="16" y="387"/>
                  </a:lnTo>
                  <a:lnTo>
                    <a:pt x="16" y="384"/>
                  </a:lnTo>
                  <a:lnTo>
                    <a:pt x="16" y="381"/>
                  </a:lnTo>
                  <a:lnTo>
                    <a:pt x="18" y="376"/>
                  </a:lnTo>
                  <a:lnTo>
                    <a:pt x="18" y="375"/>
                  </a:lnTo>
                  <a:lnTo>
                    <a:pt x="20" y="369"/>
                  </a:lnTo>
                  <a:lnTo>
                    <a:pt x="23" y="366"/>
                  </a:lnTo>
                  <a:lnTo>
                    <a:pt x="24" y="361"/>
                  </a:lnTo>
                  <a:lnTo>
                    <a:pt x="27" y="357"/>
                  </a:lnTo>
                  <a:lnTo>
                    <a:pt x="30" y="354"/>
                  </a:lnTo>
                  <a:lnTo>
                    <a:pt x="33" y="352"/>
                  </a:lnTo>
                  <a:lnTo>
                    <a:pt x="36" y="349"/>
                  </a:lnTo>
                  <a:lnTo>
                    <a:pt x="39" y="349"/>
                  </a:lnTo>
                  <a:lnTo>
                    <a:pt x="42" y="347"/>
                  </a:lnTo>
                  <a:lnTo>
                    <a:pt x="47" y="347"/>
                  </a:lnTo>
                  <a:lnTo>
                    <a:pt x="50" y="346"/>
                  </a:lnTo>
                  <a:lnTo>
                    <a:pt x="53" y="346"/>
                  </a:lnTo>
                  <a:lnTo>
                    <a:pt x="56" y="347"/>
                  </a:lnTo>
                  <a:lnTo>
                    <a:pt x="60" y="347"/>
                  </a:lnTo>
                  <a:lnTo>
                    <a:pt x="63" y="349"/>
                  </a:lnTo>
                  <a:lnTo>
                    <a:pt x="66" y="349"/>
                  </a:lnTo>
                  <a:lnTo>
                    <a:pt x="69" y="351"/>
                  </a:lnTo>
                  <a:lnTo>
                    <a:pt x="72" y="354"/>
                  </a:lnTo>
                  <a:lnTo>
                    <a:pt x="77" y="357"/>
                  </a:lnTo>
                  <a:lnTo>
                    <a:pt x="82" y="361"/>
                  </a:lnTo>
                  <a:lnTo>
                    <a:pt x="83" y="367"/>
                  </a:lnTo>
                  <a:lnTo>
                    <a:pt x="85" y="372"/>
                  </a:lnTo>
                  <a:lnTo>
                    <a:pt x="83" y="376"/>
                  </a:lnTo>
                  <a:lnTo>
                    <a:pt x="80" y="382"/>
                  </a:lnTo>
                  <a:lnTo>
                    <a:pt x="83" y="385"/>
                  </a:lnTo>
                  <a:lnTo>
                    <a:pt x="88" y="387"/>
                  </a:lnTo>
                  <a:lnTo>
                    <a:pt x="92" y="388"/>
                  </a:lnTo>
                  <a:lnTo>
                    <a:pt x="97" y="390"/>
                  </a:lnTo>
                  <a:lnTo>
                    <a:pt x="100" y="391"/>
                  </a:lnTo>
                  <a:lnTo>
                    <a:pt x="103" y="391"/>
                  </a:lnTo>
                  <a:lnTo>
                    <a:pt x="101" y="387"/>
                  </a:lnTo>
                  <a:lnTo>
                    <a:pt x="101" y="385"/>
                  </a:lnTo>
                  <a:lnTo>
                    <a:pt x="101" y="381"/>
                  </a:lnTo>
                  <a:lnTo>
                    <a:pt x="101" y="379"/>
                  </a:lnTo>
                  <a:lnTo>
                    <a:pt x="101" y="375"/>
                  </a:lnTo>
                  <a:lnTo>
                    <a:pt x="101" y="373"/>
                  </a:lnTo>
                  <a:lnTo>
                    <a:pt x="101" y="372"/>
                  </a:lnTo>
                  <a:lnTo>
                    <a:pt x="104" y="372"/>
                  </a:lnTo>
                  <a:lnTo>
                    <a:pt x="107" y="370"/>
                  </a:lnTo>
                  <a:lnTo>
                    <a:pt x="110" y="370"/>
                  </a:lnTo>
                  <a:lnTo>
                    <a:pt x="115" y="367"/>
                  </a:lnTo>
                  <a:lnTo>
                    <a:pt x="118" y="366"/>
                  </a:lnTo>
                  <a:lnTo>
                    <a:pt x="121" y="361"/>
                  </a:lnTo>
                  <a:lnTo>
                    <a:pt x="122" y="357"/>
                  </a:lnTo>
                  <a:lnTo>
                    <a:pt x="122" y="352"/>
                  </a:lnTo>
                  <a:lnTo>
                    <a:pt x="121" y="347"/>
                  </a:lnTo>
                  <a:lnTo>
                    <a:pt x="119" y="341"/>
                  </a:lnTo>
                  <a:lnTo>
                    <a:pt x="119" y="338"/>
                  </a:lnTo>
                  <a:lnTo>
                    <a:pt x="118" y="334"/>
                  </a:lnTo>
                  <a:lnTo>
                    <a:pt x="116" y="332"/>
                  </a:lnTo>
                  <a:lnTo>
                    <a:pt x="115" y="331"/>
                  </a:lnTo>
                  <a:lnTo>
                    <a:pt x="116" y="331"/>
                  </a:lnTo>
                  <a:lnTo>
                    <a:pt x="119" y="331"/>
                  </a:lnTo>
                  <a:lnTo>
                    <a:pt x="124" y="331"/>
                  </a:lnTo>
                  <a:lnTo>
                    <a:pt x="127" y="329"/>
                  </a:lnTo>
                  <a:lnTo>
                    <a:pt x="131" y="328"/>
                  </a:lnTo>
                  <a:lnTo>
                    <a:pt x="136" y="325"/>
                  </a:lnTo>
                  <a:lnTo>
                    <a:pt x="139" y="320"/>
                  </a:lnTo>
                  <a:lnTo>
                    <a:pt x="139" y="317"/>
                  </a:lnTo>
                  <a:lnTo>
                    <a:pt x="141" y="314"/>
                  </a:lnTo>
                  <a:lnTo>
                    <a:pt x="141" y="311"/>
                  </a:lnTo>
                  <a:lnTo>
                    <a:pt x="142" y="308"/>
                  </a:lnTo>
                  <a:lnTo>
                    <a:pt x="142" y="302"/>
                  </a:lnTo>
                  <a:lnTo>
                    <a:pt x="142" y="298"/>
                  </a:lnTo>
                  <a:lnTo>
                    <a:pt x="141" y="292"/>
                  </a:lnTo>
                  <a:lnTo>
                    <a:pt x="139" y="289"/>
                  </a:lnTo>
                  <a:lnTo>
                    <a:pt x="139" y="285"/>
                  </a:lnTo>
                  <a:lnTo>
                    <a:pt x="141" y="285"/>
                  </a:lnTo>
                  <a:lnTo>
                    <a:pt x="145" y="289"/>
                  </a:lnTo>
                  <a:lnTo>
                    <a:pt x="148" y="287"/>
                  </a:lnTo>
                  <a:lnTo>
                    <a:pt x="151" y="285"/>
                  </a:lnTo>
                  <a:lnTo>
                    <a:pt x="156" y="284"/>
                  </a:lnTo>
                  <a:lnTo>
                    <a:pt x="160" y="279"/>
                  </a:lnTo>
                  <a:lnTo>
                    <a:pt x="162" y="275"/>
                  </a:lnTo>
                  <a:lnTo>
                    <a:pt x="165" y="270"/>
                  </a:lnTo>
                  <a:lnTo>
                    <a:pt x="166" y="266"/>
                  </a:lnTo>
                  <a:lnTo>
                    <a:pt x="168" y="263"/>
                  </a:lnTo>
                  <a:lnTo>
                    <a:pt x="169" y="260"/>
                  </a:lnTo>
                  <a:lnTo>
                    <a:pt x="169" y="258"/>
                  </a:lnTo>
                  <a:lnTo>
                    <a:pt x="169" y="255"/>
                  </a:lnTo>
                  <a:lnTo>
                    <a:pt x="171" y="257"/>
                  </a:lnTo>
                  <a:lnTo>
                    <a:pt x="174" y="260"/>
                  </a:lnTo>
                  <a:lnTo>
                    <a:pt x="177" y="261"/>
                  </a:lnTo>
                  <a:lnTo>
                    <a:pt x="180" y="263"/>
                  </a:lnTo>
                  <a:lnTo>
                    <a:pt x="184" y="264"/>
                  </a:lnTo>
                  <a:lnTo>
                    <a:pt x="189" y="269"/>
                  </a:lnTo>
                  <a:lnTo>
                    <a:pt x="193" y="270"/>
                  </a:lnTo>
                  <a:lnTo>
                    <a:pt x="200" y="273"/>
                  </a:lnTo>
                  <a:lnTo>
                    <a:pt x="201" y="275"/>
                  </a:lnTo>
                  <a:lnTo>
                    <a:pt x="204" y="276"/>
                  </a:lnTo>
                  <a:lnTo>
                    <a:pt x="207" y="278"/>
                  </a:lnTo>
                  <a:lnTo>
                    <a:pt x="212" y="279"/>
                  </a:lnTo>
                  <a:lnTo>
                    <a:pt x="215" y="282"/>
                  </a:lnTo>
                  <a:lnTo>
                    <a:pt x="218" y="284"/>
                  </a:lnTo>
                  <a:lnTo>
                    <a:pt x="221" y="285"/>
                  </a:lnTo>
                  <a:lnTo>
                    <a:pt x="225" y="287"/>
                  </a:lnTo>
                  <a:lnTo>
                    <a:pt x="228" y="289"/>
                  </a:lnTo>
                  <a:lnTo>
                    <a:pt x="233" y="290"/>
                  </a:lnTo>
                  <a:lnTo>
                    <a:pt x="237" y="292"/>
                  </a:lnTo>
                  <a:lnTo>
                    <a:pt x="242" y="295"/>
                  </a:lnTo>
                  <a:lnTo>
                    <a:pt x="245" y="295"/>
                  </a:lnTo>
                  <a:lnTo>
                    <a:pt x="249" y="296"/>
                  </a:lnTo>
                  <a:lnTo>
                    <a:pt x="254" y="298"/>
                  </a:lnTo>
                  <a:lnTo>
                    <a:pt x="258" y="301"/>
                  </a:lnTo>
                  <a:lnTo>
                    <a:pt x="262" y="301"/>
                  </a:lnTo>
                  <a:lnTo>
                    <a:pt x="268" y="302"/>
                  </a:lnTo>
                  <a:lnTo>
                    <a:pt x="272" y="305"/>
                  </a:lnTo>
                  <a:lnTo>
                    <a:pt x="277" y="307"/>
                  </a:lnTo>
                  <a:lnTo>
                    <a:pt x="281" y="307"/>
                  </a:lnTo>
                  <a:lnTo>
                    <a:pt x="286" y="308"/>
                  </a:lnTo>
                  <a:lnTo>
                    <a:pt x="292" y="310"/>
                  </a:lnTo>
                  <a:lnTo>
                    <a:pt x="296" y="311"/>
                  </a:lnTo>
                  <a:lnTo>
                    <a:pt x="301" y="313"/>
                  </a:lnTo>
                  <a:lnTo>
                    <a:pt x="307" y="313"/>
                  </a:lnTo>
                  <a:lnTo>
                    <a:pt x="311" y="314"/>
                  </a:lnTo>
                  <a:lnTo>
                    <a:pt x="317" y="316"/>
                  </a:lnTo>
                  <a:lnTo>
                    <a:pt x="322" y="317"/>
                  </a:lnTo>
                  <a:lnTo>
                    <a:pt x="328" y="317"/>
                  </a:lnTo>
                  <a:lnTo>
                    <a:pt x="334" y="317"/>
                  </a:lnTo>
                  <a:lnTo>
                    <a:pt x="340" y="319"/>
                  </a:lnTo>
                  <a:lnTo>
                    <a:pt x="345" y="319"/>
                  </a:lnTo>
                  <a:lnTo>
                    <a:pt x="351" y="319"/>
                  </a:lnTo>
                  <a:lnTo>
                    <a:pt x="357" y="320"/>
                  </a:lnTo>
                  <a:lnTo>
                    <a:pt x="363" y="320"/>
                  </a:lnTo>
                  <a:lnTo>
                    <a:pt x="367" y="320"/>
                  </a:lnTo>
                  <a:lnTo>
                    <a:pt x="373" y="320"/>
                  </a:lnTo>
                  <a:lnTo>
                    <a:pt x="379" y="320"/>
                  </a:lnTo>
                  <a:lnTo>
                    <a:pt x="386" y="320"/>
                  </a:lnTo>
                  <a:lnTo>
                    <a:pt x="392" y="319"/>
                  </a:lnTo>
                  <a:lnTo>
                    <a:pt x="398" y="319"/>
                  </a:lnTo>
                  <a:lnTo>
                    <a:pt x="404" y="319"/>
                  </a:lnTo>
                  <a:lnTo>
                    <a:pt x="410" y="317"/>
                  </a:lnTo>
                  <a:lnTo>
                    <a:pt x="416" y="316"/>
                  </a:lnTo>
                  <a:lnTo>
                    <a:pt x="422" y="316"/>
                  </a:lnTo>
                  <a:lnTo>
                    <a:pt x="426" y="314"/>
                  </a:lnTo>
                  <a:lnTo>
                    <a:pt x="432" y="313"/>
                  </a:lnTo>
                  <a:lnTo>
                    <a:pt x="438" y="313"/>
                  </a:lnTo>
                  <a:lnTo>
                    <a:pt x="443" y="311"/>
                  </a:lnTo>
                  <a:lnTo>
                    <a:pt x="448" y="310"/>
                  </a:lnTo>
                  <a:lnTo>
                    <a:pt x="454" y="310"/>
                  </a:lnTo>
                  <a:lnTo>
                    <a:pt x="458" y="308"/>
                  </a:lnTo>
                  <a:lnTo>
                    <a:pt x="463" y="307"/>
                  </a:lnTo>
                  <a:lnTo>
                    <a:pt x="467" y="305"/>
                  </a:lnTo>
                  <a:lnTo>
                    <a:pt x="473" y="305"/>
                  </a:lnTo>
                  <a:lnTo>
                    <a:pt x="478" y="304"/>
                  </a:lnTo>
                  <a:lnTo>
                    <a:pt x="482" y="302"/>
                  </a:lnTo>
                  <a:lnTo>
                    <a:pt x="485" y="302"/>
                  </a:lnTo>
                  <a:lnTo>
                    <a:pt x="491" y="301"/>
                  </a:lnTo>
                  <a:lnTo>
                    <a:pt x="494" y="299"/>
                  </a:lnTo>
                  <a:lnTo>
                    <a:pt x="499" y="298"/>
                  </a:lnTo>
                  <a:lnTo>
                    <a:pt x="502" y="298"/>
                  </a:lnTo>
                  <a:lnTo>
                    <a:pt x="507" y="296"/>
                  </a:lnTo>
                  <a:lnTo>
                    <a:pt x="510" y="295"/>
                  </a:lnTo>
                  <a:lnTo>
                    <a:pt x="514" y="295"/>
                  </a:lnTo>
                  <a:lnTo>
                    <a:pt x="517" y="293"/>
                  </a:lnTo>
                  <a:lnTo>
                    <a:pt x="520" y="292"/>
                  </a:lnTo>
                  <a:lnTo>
                    <a:pt x="523" y="290"/>
                  </a:lnTo>
                  <a:lnTo>
                    <a:pt x="526" y="290"/>
                  </a:lnTo>
                  <a:lnTo>
                    <a:pt x="529" y="289"/>
                  </a:lnTo>
                  <a:lnTo>
                    <a:pt x="532" y="289"/>
                  </a:lnTo>
                  <a:lnTo>
                    <a:pt x="538" y="285"/>
                  </a:lnTo>
                  <a:lnTo>
                    <a:pt x="544" y="284"/>
                  </a:lnTo>
                  <a:lnTo>
                    <a:pt x="549" y="282"/>
                  </a:lnTo>
                  <a:lnTo>
                    <a:pt x="553" y="279"/>
                  </a:lnTo>
                  <a:lnTo>
                    <a:pt x="556" y="278"/>
                  </a:lnTo>
                  <a:lnTo>
                    <a:pt x="561" y="276"/>
                  </a:lnTo>
                  <a:lnTo>
                    <a:pt x="564" y="275"/>
                  </a:lnTo>
                  <a:lnTo>
                    <a:pt x="567" y="273"/>
                  </a:lnTo>
                  <a:lnTo>
                    <a:pt x="569" y="272"/>
                  </a:lnTo>
                  <a:lnTo>
                    <a:pt x="572" y="270"/>
                  </a:lnTo>
                  <a:lnTo>
                    <a:pt x="575" y="267"/>
                  </a:lnTo>
                  <a:lnTo>
                    <a:pt x="576" y="266"/>
                  </a:lnTo>
                  <a:lnTo>
                    <a:pt x="576" y="263"/>
                  </a:lnTo>
                  <a:lnTo>
                    <a:pt x="573" y="260"/>
                  </a:lnTo>
                  <a:lnTo>
                    <a:pt x="570" y="258"/>
                  </a:lnTo>
                  <a:lnTo>
                    <a:pt x="569" y="257"/>
                  </a:lnTo>
                  <a:lnTo>
                    <a:pt x="566" y="255"/>
                  </a:lnTo>
                  <a:lnTo>
                    <a:pt x="563" y="254"/>
                  </a:lnTo>
                  <a:lnTo>
                    <a:pt x="559" y="252"/>
                  </a:lnTo>
                  <a:lnTo>
                    <a:pt x="556" y="251"/>
                  </a:lnTo>
                  <a:lnTo>
                    <a:pt x="552" y="249"/>
                  </a:lnTo>
                  <a:lnTo>
                    <a:pt x="549" y="248"/>
                  </a:lnTo>
                  <a:lnTo>
                    <a:pt x="546" y="246"/>
                  </a:lnTo>
                  <a:lnTo>
                    <a:pt x="541" y="245"/>
                  </a:lnTo>
                  <a:lnTo>
                    <a:pt x="538" y="243"/>
                  </a:lnTo>
                  <a:lnTo>
                    <a:pt x="534" y="242"/>
                  </a:lnTo>
                  <a:lnTo>
                    <a:pt x="531" y="240"/>
                  </a:lnTo>
                  <a:lnTo>
                    <a:pt x="528" y="237"/>
                  </a:lnTo>
                  <a:lnTo>
                    <a:pt x="523" y="236"/>
                  </a:lnTo>
                  <a:lnTo>
                    <a:pt x="520" y="234"/>
                  </a:lnTo>
                  <a:lnTo>
                    <a:pt x="516" y="233"/>
                  </a:lnTo>
                  <a:lnTo>
                    <a:pt x="513" y="231"/>
                  </a:lnTo>
                  <a:lnTo>
                    <a:pt x="510" y="230"/>
                  </a:lnTo>
                  <a:lnTo>
                    <a:pt x="507" y="228"/>
                  </a:lnTo>
                  <a:lnTo>
                    <a:pt x="504" y="228"/>
                  </a:lnTo>
                  <a:lnTo>
                    <a:pt x="499" y="225"/>
                  </a:lnTo>
                  <a:lnTo>
                    <a:pt x="494" y="224"/>
                  </a:lnTo>
                  <a:lnTo>
                    <a:pt x="493" y="222"/>
                  </a:lnTo>
                  <a:lnTo>
                    <a:pt x="491" y="222"/>
                  </a:lnTo>
                  <a:lnTo>
                    <a:pt x="504" y="184"/>
                  </a:lnTo>
                  <a:lnTo>
                    <a:pt x="504" y="183"/>
                  </a:lnTo>
                  <a:lnTo>
                    <a:pt x="507" y="183"/>
                  </a:lnTo>
                  <a:lnTo>
                    <a:pt x="508" y="183"/>
                  </a:lnTo>
                  <a:lnTo>
                    <a:pt x="513" y="183"/>
                  </a:lnTo>
                  <a:lnTo>
                    <a:pt x="516" y="181"/>
                  </a:lnTo>
                  <a:lnTo>
                    <a:pt x="520" y="181"/>
                  </a:lnTo>
                  <a:lnTo>
                    <a:pt x="526" y="181"/>
                  </a:lnTo>
                  <a:lnTo>
                    <a:pt x="532" y="180"/>
                  </a:lnTo>
                  <a:lnTo>
                    <a:pt x="537" y="180"/>
                  </a:lnTo>
                  <a:lnTo>
                    <a:pt x="541" y="178"/>
                  </a:lnTo>
                  <a:lnTo>
                    <a:pt x="547" y="178"/>
                  </a:lnTo>
                  <a:lnTo>
                    <a:pt x="552" y="177"/>
                  </a:lnTo>
                  <a:lnTo>
                    <a:pt x="556" y="175"/>
                  </a:lnTo>
                  <a:lnTo>
                    <a:pt x="559" y="175"/>
                  </a:lnTo>
                  <a:lnTo>
                    <a:pt x="563" y="174"/>
                  </a:lnTo>
                  <a:lnTo>
                    <a:pt x="566" y="174"/>
                  </a:lnTo>
                  <a:lnTo>
                    <a:pt x="567" y="171"/>
                  </a:lnTo>
                  <a:lnTo>
                    <a:pt x="569" y="166"/>
                  </a:lnTo>
                  <a:lnTo>
                    <a:pt x="570" y="163"/>
                  </a:lnTo>
                  <a:lnTo>
                    <a:pt x="572" y="160"/>
                  </a:lnTo>
                  <a:lnTo>
                    <a:pt x="573" y="157"/>
                  </a:lnTo>
                  <a:lnTo>
                    <a:pt x="575" y="154"/>
                  </a:lnTo>
                  <a:lnTo>
                    <a:pt x="575" y="151"/>
                  </a:lnTo>
                  <a:lnTo>
                    <a:pt x="576" y="148"/>
                  </a:lnTo>
                  <a:lnTo>
                    <a:pt x="578" y="145"/>
                  </a:lnTo>
                  <a:lnTo>
                    <a:pt x="578" y="143"/>
                  </a:lnTo>
                  <a:lnTo>
                    <a:pt x="579" y="139"/>
                  </a:lnTo>
                  <a:lnTo>
                    <a:pt x="581" y="137"/>
                  </a:lnTo>
                  <a:lnTo>
                    <a:pt x="579" y="136"/>
                  </a:lnTo>
                  <a:lnTo>
                    <a:pt x="575" y="133"/>
                  </a:lnTo>
                  <a:lnTo>
                    <a:pt x="572" y="130"/>
                  </a:lnTo>
                  <a:lnTo>
                    <a:pt x="569" y="127"/>
                  </a:lnTo>
                  <a:lnTo>
                    <a:pt x="564" y="122"/>
                  </a:lnTo>
                  <a:lnTo>
                    <a:pt x="559" y="119"/>
                  </a:lnTo>
                  <a:lnTo>
                    <a:pt x="553" y="115"/>
                  </a:lnTo>
                  <a:lnTo>
                    <a:pt x="549" y="110"/>
                  </a:lnTo>
                  <a:lnTo>
                    <a:pt x="544" y="106"/>
                  </a:lnTo>
                  <a:lnTo>
                    <a:pt x="538" y="101"/>
                  </a:lnTo>
                  <a:lnTo>
                    <a:pt x="535" y="98"/>
                  </a:lnTo>
                  <a:lnTo>
                    <a:pt x="532" y="95"/>
                  </a:lnTo>
                  <a:lnTo>
                    <a:pt x="528" y="92"/>
                  </a:lnTo>
                  <a:lnTo>
                    <a:pt x="526" y="90"/>
                  </a:lnTo>
                  <a:lnTo>
                    <a:pt x="522" y="87"/>
                  </a:lnTo>
                  <a:lnTo>
                    <a:pt x="520" y="84"/>
                  </a:lnTo>
                  <a:lnTo>
                    <a:pt x="516" y="81"/>
                  </a:lnTo>
                  <a:lnTo>
                    <a:pt x="514" y="78"/>
                  </a:lnTo>
                  <a:lnTo>
                    <a:pt x="510" y="75"/>
                  </a:lnTo>
                  <a:lnTo>
                    <a:pt x="507" y="72"/>
                  </a:lnTo>
                  <a:lnTo>
                    <a:pt x="504" y="69"/>
                  </a:lnTo>
                  <a:lnTo>
                    <a:pt x="501" y="66"/>
                  </a:lnTo>
                  <a:lnTo>
                    <a:pt x="497" y="63"/>
                  </a:lnTo>
                  <a:lnTo>
                    <a:pt x="494" y="60"/>
                  </a:lnTo>
                  <a:lnTo>
                    <a:pt x="490" y="59"/>
                  </a:lnTo>
                  <a:lnTo>
                    <a:pt x="487" y="56"/>
                  </a:lnTo>
                  <a:lnTo>
                    <a:pt x="484" y="53"/>
                  </a:lnTo>
                  <a:lnTo>
                    <a:pt x="481" y="50"/>
                  </a:lnTo>
                  <a:lnTo>
                    <a:pt x="478" y="47"/>
                  </a:lnTo>
                  <a:lnTo>
                    <a:pt x="475" y="44"/>
                  </a:lnTo>
                  <a:lnTo>
                    <a:pt x="470" y="38"/>
                  </a:lnTo>
                  <a:lnTo>
                    <a:pt x="464" y="33"/>
                  </a:lnTo>
                  <a:lnTo>
                    <a:pt x="460" y="27"/>
                  </a:lnTo>
                  <a:lnTo>
                    <a:pt x="454" y="22"/>
                  </a:lnTo>
                  <a:lnTo>
                    <a:pt x="451" y="18"/>
                  </a:lnTo>
                  <a:lnTo>
                    <a:pt x="446" y="13"/>
                  </a:lnTo>
                  <a:lnTo>
                    <a:pt x="443" y="9"/>
                  </a:lnTo>
                  <a:lnTo>
                    <a:pt x="440" y="6"/>
                  </a:lnTo>
                  <a:lnTo>
                    <a:pt x="438" y="1"/>
                  </a:lnTo>
                  <a:lnTo>
                    <a:pt x="437" y="0"/>
                  </a:lnTo>
                  <a:lnTo>
                    <a:pt x="435" y="0"/>
                  </a:lnTo>
                  <a:lnTo>
                    <a:pt x="434" y="1"/>
                  </a:lnTo>
                  <a:lnTo>
                    <a:pt x="432" y="1"/>
                  </a:lnTo>
                  <a:lnTo>
                    <a:pt x="429" y="4"/>
                  </a:lnTo>
                  <a:lnTo>
                    <a:pt x="428" y="7"/>
                  </a:lnTo>
                  <a:lnTo>
                    <a:pt x="426" y="12"/>
                  </a:lnTo>
                  <a:lnTo>
                    <a:pt x="425" y="13"/>
                  </a:lnTo>
                  <a:lnTo>
                    <a:pt x="428" y="18"/>
                  </a:lnTo>
                  <a:lnTo>
                    <a:pt x="429" y="21"/>
                  </a:lnTo>
                  <a:lnTo>
                    <a:pt x="431" y="24"/>
                  </a:lnTo>
                  <a:lnTo>
                    <a:pt x="434" y="27"/>
                  </a:lnTo>
                  <a:lnTo>
                    <a:pt x="437" y="31"/>
                  </a:lnTo>
                  <a:lnTo>
                    <a:pt x="440" y="35"/>
                  </a:lnTo>
                  <a:lnTo>
                    <a:pt x="445" y="39"/>
                  </a:lnTo>
                  <a:lnTo>
                    <a:pt x="448" y="42"/>
                  </a:lnTo>
                  <a:lnTo>
                    <a:pt x="452" y="47"/>
                  </a:lnTo>
                  <a:lnTo>
                    <a:pt x="457" y="51"/>
                  </a:lnTo>
                  <a:lnTo>
                    <a:pt x="461" y="56"/>
                  </a:lnTo>
                  <a:lnTo>
                    <a:pt x="467" y="62"/>
                  </a:lnTo>
                  <a:lnTo>
                    <a:pt x="472" y="66"/>
                  </a:lnTo>
                  <a:lnTo>
                    <a:pt x="478" y="71"/>
                  </a:lnTo>
                  <a:lnTo>
                    <a:pt x="482" y="75"/>
                  </a:lnTo>
                  <a:lnTo>
                    <a:pt x="488" y="80"/>
                  </a:lnTo>
                  <a:lnTo>
                    <a:pt x="494" y="86"/>
                  </a:lnTo>
                  <a:lnTo>
                    <a:pt x="499" y="90"/>
                  </a:lnTo>
                  <a:lnTo>
                    <a:pt x="507" y="95"/>
                  </a:lnTo>
                  <a:lnTo>
                    <a:pt x="511" y="100"/>
                  </a:lnTo>
                  <a:lnTo>
                    <a:pt x="517" y="104"/>
                  </a:lnTo>
                  <a:lnTo>
                    <a:pt x="523" y="109"/>
                  </a:lnTo>
                  <a:lnTo>
                    <a:pt x="528" y="113"/>
                  </a:lnTo>
                  <a:lnTo>
                    <a:pt x="534" y="118"/>
                  </a:lnTo>
                  <a:lnTo>
                    <a:pt x="540" y="122"/>
                  </a:lnTo>
                  <a:lnTo>
                    <a:pt x="544" y="125"/>
                  </a:lnTo>
                  <a:lnTo>
                    <a:pt x="550" y="130"/>
                  </a:lnTo>
                  <a:lnTo>
                    <a:pt x="555" y="133"/>
                  </a:lnTo>
                  <a:lnTo>
                    <a:pt x="559" y="137"/>
                  </a:lnTo>
                  <a:lnTo>
                    <a:pt x="559" y="139"/>
                  </a:lnTo>
                  <a:lnTo>
                    <a:pt x="559" y="140"/>
                  </a:lnTo>
                  <a:lnTo>
                    <a:pt x="559" y="143"/>
                  </a:lnTo>
                  <a:lnTo>
                    <a:pt x="559" y="146"/>
                  </a:lnTo>
                  <a:lnTo>
                    <a:pt x="558" y="151"/>
                  </a:lnTo>
                  <a:lnTo>
                    <a:pt x="556" y="154"/>
                  </a:lnTo>
                  <a:lnTo>
                    <a:pt x="555" y="157"/>
                  </a:lnTo>
                  <a:lnTo>
                    <a:pt x="553" y="157"/>
                  </a:lnTo>
                  <a:lnTo>
                    <a:pt x="550" y="158"/>
                  </a:lnTo>
                  <a:lnTo>
                    <a:pt x="546" y="160"/>
                  </a:lnTo>
                  <a:lnTo>
                    <a:pt x="541" y="162"/>
                  </a:lnTo>
                  <a:lnTo>
                    <a:pt x="537" y="162"/>
                  </a:lnTo>
                  <a:lnTo>
                    <a:pt x="532" y="163"/>
                  </a:lnTo>
                  <a:lnTo>
                    <a:pt x="526" y="163"/>
                  </a:lnTo>
                  <a:lnTo>
                    <a:pt x="522" y="165"/>
                  </a:lnTo>
                  <a:lnTo>
                    <a:pt x="516" y="166"/>
                  </a:lnTo>
                  <a:lnTo>
                    <a:pt x="510" y="168"/>
                  </a:lnTo>
                  <a:lnTo>
                    <a:pt x="505" y="168"/>
                  </a:lnTo>
                  <a:lnTo>
                    <a:pt x="499" y="169"/>
                  </a:lnTo>
                  <a:lnTo>
                    <a:pt x="494" y="171"/>
                  </a:lnTo>
                  <a:lnTo>
                    <a:pt x="491" y="172"/>
                  </a:lnTo>
                  <a:lnTo>
                    <a:pt x="488" y="174"/>
                  </a:lnTo>
                  <a:lnTo>
                    <a:pt x="487" y="175"/>
                  </a:lnTo>
                  <a:lnTo>
                    <a:pt x="485" y="177"/>
                  </a:lnTo>
                  <a:lnTo>
                    <a:pt x="484" y="180"/>
                  </a:lnTo>
                  <a:lnTo>
                    <a:pt x="484" y="181"/>
                  </a:lnTo>
                  <a:lnTo>
                    <a:pt x="482" y="186"/>
                  </a:lnTo>
                  <a:lnTo>
                    <a:pt x="482" y="189"/>
                  </a:lnTo>
                  <a:lnTo>
                    <a:pt x="481" y="192"/>
                  </a:lnTo>
                  <a:lnTo>
                    <a:pt x="479" y="195"/>
                  </a:lnTo>
                  <a:lnTo>
                    <a:pt x="479" y="199"/>
                  </a:lnTo>
                  <a:lnTo>
                    <a:pt x="479" y="202"/>
                  </a:lnTo>
                  <a:lnTo>
                    <a:pt x="479" y="205"/>
                  </a:lnTo>
                  <a:lnTo>
                    <a:pt x="478" y="208"/>
                  </a:lnTo>
                  <a:lnTo>
                    <a:pt x="478" y="211"/>
                  </a:lnTo>
                  <a:lnTo>
                    <a:pt x="476" y="216"/>
                  </a:lnTo>
                  <a:lnTo>
                    <a:pt x="476" y="217"/>
                  </a:lnTo>
                  <a:lnTo>
                    <a:pt x="473" y="217"/>
                  </a:lnTo>
                  <a:lnTo>
                    <a:pt x="470" y="217"/>
                  </a:lnTo>
                  <a:lnTo>
                    <a:pt x="467" y="217"/>
                  </a:lnTo>
                  <a:lnTo>
                    <a:pt x="464" y="217"/>
                  </a:lnTo>
                  <a:lnTo>
                    <a:pt x="460" y="217"/>
                  </a:lnTo>
                  <a:lnTo>
                    <a:pt x="457" y="217"/>
                  </a:lnTo>
                  <a:lnTo>
                    <a:pt x="452" y="217"/>
                  </a:lnTo>
                  <a:lnTo>
                    <a:pt x="448" y="217"/>
                  </a:lnTo>
                  <a:lnTo>
                    <a:pt x="442" y="217"/>
                  </a:lnTo>
                  <a:lnTo>
                    <a:pt x="437" y="217"/>
                  </a:lnTo>
                  <a:lnTo>
                    <a:pt x="431" y="217"/>
                  </a:lnTo>
                  <a:lnTo>
                    <a:pt x="425" y="217"/>
                  </a:lnTo>
                  <a:lnTo>
                    <a:pt x="419" y="217"/>
                  </a:lnTo>
                  <a:lnTo>
                    <a:pt x="411" y="217"/>
                  </a:lnTo>
                  <a:lnTo>
                    <a:pt x="404" y="216"/>
                  </a:lnTo>
                  <a:lnTo>
                    <a:pt x="396" y="216"/>
                  </a:lnTo>
                  <a:lnTo>
                    <a:pt x="389" y="216"/>
                  </a:lnTo>
                  <a:lnTo>
                    <a:pt x="381" y="216"/>
                  </a:lnTo>
                  <a:lnTo>
                    <a:pt x="372" y="216"/>
                  </a:lnTo>
                  <a:lnTo>
                    <a:pt x="364" y="216"/>
                  </a:lnTo>
                  <a:lnTo>
                    <a:pt x="355" y="216"/>
                  </a:lnTo>
                  <a:lnTo>
                    <a:pt x="348" y="216"/>
                  </a:lnTo>
                  <a:lnTo>
                    <a:pt x="339" y="216"/>
                  </a:lnTo>
                  <a:lnTo>
                    <a:pt x="330" y="216"/>
                  </a:lnTo>
                  <a:lnTo>
                    <a:pt x="319" y="216"/>
                  </a:lnTo>
                  <a:lnTo>
                    <a:pt x="311" y="216"/>
                  </a:lnTo>
                  <a:lnTo>
                    <a:pt x="302" y="216"/>
                  </a:lnTo>
                  <a:lnTo>
                    <a:pt x="292" y="216"/>
                  </a:lnTo>
                  <a:lnTo>
                    <a:pt x="283" y="216"/>
                  </a:lnTo>
                  <a:lnTo>
                    <a:pt x="274" y="216"/>
                  </a:lnTo>
                  <a:lnTo>
                    <a:pt x="265" y="216"/>
                  </a:lnTo>
                  <a:lnTo>
                    <a:pt x="255" y="216"/>
                  </a:lnTo>
                  <a:lnTo>
                    <a:pt x="245" y="216"/>
                  </a:lnTo>
                  <a:lnTo>
                    <a:pt x="236" y="216"/>
                  </a:lnTo>
                  <a:lnTo>
                    <a:pt x="227" y="216"/>
                  </a:lnTo>
                  <a:lnTo>
                    <a:pt x="218" y="216"/>
                  </a:lnTo>
                  <a:lnTo>
                    <a:pt x="209" y="216"/>
                  </a:lnTo>
                  <a:lnTo>
                    <a:pt x="200" y="216"/>
                  </a:lnTo>
                  <a:lnTo>
                    <a:pt x="190" y="216"/>
                  </a:lnTo>
                  <a:lnTo>
                    <a:pt x="181" y="216"/>
                  </a:lnTo>
                  <a:lnTo>
                    <a:pt x="174" y="216"/>
                  </a:lnTo>
                  <a:lnTo>
                    <a:pt x="166" y="216"/>
                  </a:lnTo>
                  <a:lnTo>
                    <a:pt x="157" y="216"/>
                  </a:lnTo>
                  <a:lnTo>
                    <a:pt x="150" y="216"/>
                  </a:lnTo>
                  <a:lnTo>
                    <a:pt x="142" y="216"/>
                  </a:lnTo>
                  <a:lnTo>
                    <a:pt x="136" y="216"/>
                  </a:lnTo>
                  <a:lnTo>
                    <a:pt x="128" y="216"/>
                  </a:lnTo>
                  <a:lnTo>
                    <a:pt x="122" y="216"/>
                  </a:lnTo>
                  <a:lnTo>
                    <a:pt x="115" y="216"/>
                  </a:lnTo>
                  <a:lnTo>
                    <a:pt x="110" y="216"/>
                  </a:lnTo>
                  <a:lnTo>
                    <a:pt x="104" y="216"/>
                  </a:lnTo>
                  <a:lnTo>
                    <a:pt x="98" y="216"/>
                  </a:lnTo>
                  <a:lnTo>
                    <a:pt x="94" y="216"/>
                  </a:lnTo>
                  <a:lnTo>
                    <a:pt x="89" y="216"/>
                  </a:lnTo>
                  <a:lnTo>
                    <a:pt x="85" y="214"/>
                  </a:lnTo>
                  <a:lnTo>
                    <a:pt x="82" y="214"/>
                  </a:lnTo>
                  <a:lnTo>
                    <a:pt x="77" y="214"/>
                  </a:lnTo>
                  <a:lnTo>
                    <a:pt x="75" y="214"/>
                  </a:lnTo>
                  <a:lnTo>
                    <a:pt x="71" y="214"/>
                  </a:lnTo>
                  <a:lnTo>
                    <a:pt x="69" y="214"/>
                  </a:lnTo>
                  <a:lnTo>
                    <a:pt x="65" y="216"/>
                  </a:lnTo>
                  <a:lnTo>
                    <a:pt x="60" y="220"/>
                  </a:lnTo>
                  <a:lnTo>
                    <a:pt x="57" y="224"/>
                  </a:lnTo>
                  <a:lnTo>
                    <a:pt x="57" y="227"/>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81" name="Freeform 734"/>
            <p:cNvSpPr>
              <a:spLocks/>
            </p:cNvSpPr>
            <p:nvPr/>
          </p:nvSpPr>
          <p:spPr bwMode="auto">
            <a:xfrm>
              <a:off x="2585" y="2572"/>
              <a:ext cx="71" cy="55"/>
            </a:xfrm>
            <a:custGeom>
              <a:avLst/>
              <a:gdLst>
                <a:gd name="T0" fmla="*/ 0 w 140"/>
                <a:gd name="T1" fmla="*/ 0 h 111"/>
                <a:gd name="T2" fmla="*/ 1 w 140"/>
                <a:gd name="T3" fmla="*/ 0 h 111"/>
                <a:gd name="T4" fmla="*/ 1 w 140"/>
                <a:gd name="T5" fmla="*/ 0 h 111"/>
                <a:gd name="T6" fmla="*/ 1 w 140"/>
                <a:gd name="T7" fmla="*/ 0 h 111"/>
                <a:gd name="T8" fmla="*/ 1 w 140"/>
                <a:gd name="T9" fmla="*/ 0 h 111"/>
                <a:gd name="T10" fmla="*/ 1 w 140"/>
                <a:gd name="T11" fmla="*/ 0 h 111"/>
                <a:gd name="T12" fmla="*/ 1 w 140"/>
                <a:gd name="T13" fmla="*/ 0 h 111"/>
                <a:gd name="T14" fmla="*/ 1 w 140"/>
                <a:gd name="T15" fmla="*/ 0 h 111"/>
                <a:gd name="T16" fmla="*/ 1 w 140"/>
                <a:gd name="T17" fmla="*/ 0 h 111"/>
                <a:gd name="T18" fmla="*/ 1 w 140"/>
                <a:gd name="T19" fmla="*/ 0 h 111"/>
                <a:gd name="T20" fmla="*/ 1 w 140"/>
                <a:gd name="T21" fmla="*/ 0 h 111"/>
                <a:gd name="T22" fmla="*/ 1 w 140"/>
                <a:gd name="T23" fmla="*/ 0 h 111"/>
                <a:gd name="T24" fmla="*/ 1 w 140"/>
                <a:gd name="T25" fmla="*/ 0 h 111"/>
                <a:gd name="T26" fmla="*/ 1 w 140"/>
                <a:gd name="T27" fmla="*/ 0 h 111"/>
                <a:gd name="T28" fmla="*/ 1 w 140"/>
                <a:gd name="T29" fmla="*/ 0 h 111"/>
                <a:gd name="T30" fmla="*/ 1 w 140"/>
                <a:gd name="T31" fmla="*/ 0 h 111"/>
                <a:gd name="T32" fmla="*/ 1 w 140"/>
                <a:gd name="T33" fmla="*/ 0 h 111"/>
                <a:gd name="T34" fmla="*/ 1 w 140"/>
                <a:gd name="T35" fmla="*/ 0 h 111"/>
                <a:gd name="T36" fmla="*/ 1 w 140"/>
                <a:gd name="T37" fmla="*/ 0 h 111"/>
                <a:gd name="T38" fmla="*/ 1 w 140"/>
                <a:gd name="T39" fmla="*/ 0 h 111"/>
                <a:gd name="T40" fmla="*/ 1 w 140"/>
                <a:gd name="T41" fmla="*/ 0 h 111"/>
                <a:gd name="T42" fmla="*/ 1 w 140"/>
                <a:gd name="T43" fmla="*/ 0 h 111"/>
                <a:gd name="T44" fmla="*/ 1 w 140"/>
                <a:gd name="T45" fmla="*/ 0 h 111"/>
                <a:gd name="T46" fmla="*/ 1 w 140"/>
                <a:gd name="T47" fmla="*/ 0 h 111"/>
                <a:gd name="T48" fmla="*/ 1 w 140"/>
                <a:gd name="T49" fmla="*/ 0 h 111"/>
                <a:gd name="T50" fmla="*/ 1 w 140"/>
                <a:gd name="T51" fmla="*/ 0 h 111"/>
                <a:gd name="T52" fmla="*/ 1 w 140"/>
                <a:gd name="T53" fmla="*/ 0 h 111"/>
                <a:gd name="T54" fmla="*/ 1 w 140"/>
                <a:gd name="T55" fmla="*/ 0 h 111"/>
                <a:gd name="T56" fmla="*/ 1 w 140"/>
                <a:gd name="T57" fmla="*/ 0 h 111"/>
                <a:gd name="T58" fmla="*/ 1 w 140"/>
                <a:gd name="T59" fmla="*/ 0 h 111"/>
                <a:gd name="T60" fmla="*/ 1 w 140"/>
                <a:gd name="T61" fmla="*/ 0 h 111"/>
                <a:gd name="T62" fmla="*/ 1 w 140"/>
                <a:gd name="T63" fmla="*/ 0 h 111"/>
                <a:gd name="T64" fmla="*/ 1 w 140"/>
                <a:gd name="T65" fmla="*/ 0 h 111"/>
                <a:gd name="T66" fmla="*/ 1 w 140"/>
                <a:gd name="T67" fmla="*/ 0 h 111"/>
                <a:gd name="T68" fmla="*/ 1 w 140"/>
                <a:gd name="T69" fmla="*/ 0 h 111"/>
                <a:gd name="T70" fmla="*/ 1 w 140"/>
                <a:gd name="T71" fmla="*/ 0 h 111"/>
                <a:gd name="T72" fmla="*/ 1 w 140"/>
                <a:gd name="T73" fmla="*/ 0 h 111"/>
                <a:gd name="T74" fmla="*/ 1 w 140"/>
                <a:gd name="T75" fmla="*/ 0 h 111"/>
                <a:gd name="T76" fmla="*/ 1 w 140"/>
                <a:gd name="T77" fmla="*/ 0 h 111"/>
                <a:gd name="T78" fmla="*/ 1 w 140"/>
                <a:gd name="T79" fmla="*/ 0 h 111"/>
                <a:gd name="T80" fmla="*/ 1 w 140"/>
                <a:gd name="T81" fmla="*/ 0 h 111"/>
                <a:gd name="T82" fmla="*/ 1 w 140"/>
                <a:gd name="T83" fmla="*/ 0 h 111"/>
                <a:gd name="T84" fmla="*/ 1 w 140"/>
                <a:gd name="T85" fmla="*/ 0 h 111"/>
                <a:gd name="T86" fmla="*/ 1 w 140"/>
                <a:gd name="T87" fmla="*/ 0 h 111"/>
                <a:gd name="T88" fmla="*/ 1 w 140"/>
                <a:gd name="T89" fmla="*/ 0 h 111"/>
                <a:gd name="T90" fmla="*/ 1 w 140"/>
                <a:gd name="T91" fmla="*/ 0 h 111"/>
                <a:gd name="T92" fmla="*/ 1 w 140"/>
                <a:gd name="T93" fmla="*/ 0 h 111"/>
                <a:gd name="T94" fmla="*/ 1 w 140"/>
                <a:gd name="T95" fmla="*/ 0 h 111"/>
                <a:gd name="T96" fmla="*/ 1 w 140"/>
                <a:gd name="T97" fmla="*/ 0 h 111"/>
                <a:gd name="T98" fmla="*/ 1 w 140"/>
                <a:gd name="T99" fmla="*/ 0 h 111"/>
                <a:gd name="T100" fmla="*/ 1 w 140"/>
                <a:gd name="T101" fmla="*/ 0 h 111"/>
                <a:gd name="T102" fmla="*/ 1 w 140"/>
                <a:gd name="T103" fmla="*/ 0 h 111"/>
                <a:gd name="T104" fmla="*/ 1 w 140"/>
                <a:gd name="T105" fmla="*/ 0 h 111"/>
                <a:gd name="T106" fmla="*/ 1 w 140"/>
                <a:gd name="T107" fmla="*/ 0 h 111"/>
                <a:gd name="T108" fmla="*/ 1 w 140"/>
                <a:gd name="T109" fmla="*/ 0 h 111"/>
                <a:gd name="T110" fmla="*/ 1 w 140"/>
                <a:gd name="T111" fmla="*/ 0 h 111"/>
                <a:gd name="T112" fmla="*/ 1 w 140"/>
                <a:gd name="T113" fmla="*/ 0 h 111"/>
                <a:gd name="T114" fmla="*/ 1 w 140"/>
                <a:gd name="T115" fmla="*/ 0 h 111"/>
                <a:gd name="T116" fmla="*/ 0 w 140"/>
                <a:gd name="T117" fmla="*/ 0 h 111"/>
                <a:gd name="T118" fmla="*/ 0 w 140"/>
                <a:gd name="T119" fmla="*/ 0 h 1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40"/>
                <a:gd name="T181" fmla="*/ 0 h 111"/>
                <a:gd name="T182" fmla="*/ 140 w 140"/>
                <a:gd name="T183" fmla="*/ 111 h 11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40" h="111">
                  <a:moveTo>
                    <a:pt x="0" y="5"/>
                  </a:moveTo>
                  <a:lnTo>
                    <a:pt x="0" y="5"/>
                  </a:lnTo>
                  <a:lnTo>
                    <a:pt x="0" y="6"/>
                  </a:lnTo>
                  <a:lnTo>
                    <a:pt x="1" y="11"/>
                  </a:lnTo>
                  <a:lnTo>
                    <a:pt x="3" y="16"/>
                  </a:lnTo>
                  <a:lnTo>
                    <a:pt x="3" y="19"/>
                  </a:lnTo>
                  <a:lnTo>
                    <a:pt x="4" y="22"/>
                  </a:lnTo>
                  <a:lnTo>
                    <a:pt x="6" y="25"/>
                  </a:lnTo>
                  <a:lnTo>
                    <a:pt x="7" y="29"/>
                  </a:lnTo>
                  <a:lnTo>
                    <a:pt x="9" y="32"/>
                  </a:lnTo>
                  <a:lnTo>
                    <a:pt x="10" y="37"/>
                  </a:lnTo>
                  <a:lnTo>
                    <a:pt x="13" y="40"/>
                  </a:lnTo>
                  <a:lnTo>
                    <a:pt x="15" y="46"/>
                  </a:lnTo>
                  <a:lnTo>
                    <a:pt x="16" y="49"/>
                  </a:lnTo>
                  <a:lnTo>
                    <a:pt x="19" y="53"/>
                  </a:lnTo>
                  <a:lnTo>
                    <a:pt x="21" y="56"/>
                  </a:lnTo>
                  <a:lnTo>
                    <a:pt x="24" y="62"/>
                  </a:lnTo>
                  <a:lnTo>
                    <a:pt x="27" y="67"/>
                  </a:lnTo>
                  <a:lnTo>
                    <a:pt x="30" y="71"/>
                  </a:lnTo>
                  <a:lnTo>
                    <a:pt x="33" y="74"/>
                  </a:lnTo>
                  <a:lnTo>
                    <a:pt x="36" y="81"/>
                  </a:lnTo>
                  <a:lnTo>
                    <a:pt x="39" y="84"/>
                  </a:lnTo>
                  <a:lnTo>
                    <a:pt x="43" y="88"/>
                  </a:lnTo>
                  <a:lnTo>
                    <a:pt x="46" y="91"/>
                  </a:lnTo>
                  <a:lnTo>
                    <a:pt x="51" y="96"/>
                  </a:lnTo>
                  <a:lnTo>
                    <a:pt x="54" y="99"/>
                  </a:lnTo>
                  <a:lnTo>
                    <a:pt x="59" y="103"/>
                  </a:lnTo>
                  <a:lnTo>
                    <a:pt x="63" y="106"/>
                  </a:lnTo>
                  <a:lnTo>
                    <a:pt x="69" y="111"/>
                  </a:lnTo>
                  <a:lnTo>
                    <a:pt x="69" y="109"/>
                  </a:lnTo>
                  <a:lnTo>
                    <a:pt x="71" y="108"/>
                  </a:lnTo>
                  <a:lnTo>
                    <a:pt x="74" y="105"/>
                  </a:lnTo>
                  <a:lnTo>
                    <a:pt x="78" y="102"/>
                  </a:lnTo>
                  <a:lnTo>
                    <a:pt x="83" y="97"/>
                  </a:lnTo>
                  <a:lnTo>
                    <a:pt x="89" y="91"/>
                  </a:lnTo>
                  <a:lnTo>
                    <a:pt x="90" y="88"/>
                  </a:lnTo>
                  <a:lnTo>
                    <a:pt x="95" y="85"/>
                  </a:lnTo>
                  <a:lnTo>
                    <a:pt x="98" y="82"/>
                  </a:lnTo>
                  <a:lnTo>
                    <a:pt x="101" y="79"/>
                  </a:lnTo>
                  <a:lnTo>
                    <a:pt x="104" y="74"/>
                  </a:lnTo>
                  <a:lnTo>
                    <a:pt x="107" y="71"/>
                  </a:lnTo>
                  <a:lnTo>
                    <a:pt x="110" y="67"/>
                  </a:lnTo>
                  <a:lnTo>
                    <a:pt x="113" y="64"/>
                  </a:lnTo>
                  <a:lnTo>
                    <a:pt x="116" y="59"/>
                  </a:lnTo>
                  <a:lnTo>
                    <a:pt x="119" y="55"/>
                  </a:lnTo>
                  <a:lnTo>
                    <a:pt x="121" y="50"/>
                  </a:lnTo>
                  <a:lnTo>
                    <a:pt x="125" y="47"/>
                  </a:lnTo>
                  <a:lnTo>
                    <a:pt x="127" y="41"/>
                  </a:lnTo>
                  <a:lnTo>
                    <a:pt x="128" y="37"/>
                  </a:lnTo>
                  <a:lnTo>
                    <a:pt x="131" y="32"/>
                  </a:lnTo>
                  <a:lnTo>
                    <a:pt x="134" y="29"/>
                  </a:lnTo>
                  <a:lnTo>
                    <a:pt x="136" y="23"/>
                  </a:lnTo>
                  <a:lnTo>
                    <a:pt x="137" y="19"/>
                  </a:lnTo>
                  <a:lnTo>
                    <a:pt x="139" y="14"/>
                  </a:lnTo>
                  <a:lnTo>
                    <a:pt x="140" y="11"/>
                  </a:lnTo>
                  <a:lnTo>
                    <a:pt x="139" y="8"/>
                  </a:lnTo>
                  <a:lnTo>
                    <a:pt x="137" y="6"/>
                  </a:lnTo>
                  <a:lnTo>
                    <a:pt x="134" y="3"/>
                  </a:lnTo>
                  <a:lnTo>
                    <a:pt x="131" y="5"/>
                  </a:lnTo>
                  <a:lnTo>
                    <a:pt x="128" y="5"/>
                  </a:lnTo>
                  <a:lnTo>
                    <a:pt x="127" y="8"/>
                  </a:lnTo>
                  <a:lnTo>
                    <a:pt x="125" y="9"/>
                  </a:lnTo>
                  <a:lnTo>
                    <a:pt x="125" y="13"/>
                  </a:lnTo>
                  <a:lnTo>
                    <a:pt x="124" y="14"/>
                  </a:lnTo>
                  <a:lnTo>
                    <a:pt x="122" y="19"/>
                  </a:lnTo>
                  <a:lnTo>
                    <a:pt x="119" y="20"/>
                  </a:lnTo>
                  <a:lnTo>
                    <a:pt x="118" y="25"/>
                  </a:lnTo>
                  <a:lnTo>
                    <a:pt x="116" y="28"/>
                  </a:lnTo>
                  <a:lnTo>
                    <a:pt x="115" y="31"/>
                  </a:lnTo>
                  <a:lnTo>
                    <a:pt x="113" y="35"/>
                  </a:lnTo>
                  <a:lnTo>
                    <a:pt x="110" y="38"/>
                  </a:lnTo>
                  <a:lnTo>
                    <a:pt x="109" y="43"/>
                  </a:lnTo>
                  <a:lnTo>
                    <a:pt x="107" y="47"/>
                  </a:lnTo>
                  <a:lnTo>
                    <a:pt x="104" y="52"/>
                  </a:lnTo>
                  <a:lnTo>
                    <a:pt x="101" y="55"/>
                  </a:lnTo>
                  <a:lnTo>
                    <a:pt x="99" y="59"/>
                  </a:lnTo>
                  <a:lnTo>
                    <a:pt x="96" y="62"/>
                  </a:lnTo>
                  <a:lnTo>
                    <a:pt x="93" y="67"/>
                  </a:lnTo>
                  <a:lnTo>
                    <a:pt x="92" y="71"/>
                  </a:lnTo>
                  <a:lnTo>
                    <a:pt x="89" y="74"/>
                  </a:lnTo>
                  <a:lnTo>
                    <a:pt x="87" y="79"/>
                  </a:lnTo>
                  <a:lnTo>
                    <a:pt x="84" y="81"/>
                  </a:lnTo>
                  <a:lnTo>
                    <a:pt x="83" y="85"/>
                  </a:lnTo>
                  <a:lnTo>
                    <a:pt x="80" y="88"/>
                  </a:lnTo>
                  <a:lnTo>
                    <a:pt x="77" y="91"/>
                  </a:lnTo>
                  <a:lnTo>
                    <a:pt x="72" y="96"/>
                  </a:lnTo>
                  <a:lnTo>
                    <a:pt x="69" y="99"/>
                  </a:lnTo>
                  <a:lnTo>
                    <a:pt x="68" y="99"/>
                  </a:lnTo>
                  <a:lnTo>
                    <a:pt x="66" y="97"/>
                  </a:lnTo>
                  <a:lnTo>
                    <a:pt x="65" y="96"/>
                  </a:lnTo>
                  <a:lnTo>
                    <a:pt x="63" y="93"/>
                  </a:lnTo>
                  <a:lnTo>
                    <a:pt x="59" y="88"/>
                  </a:lnTo>
                  <a:lnTo>
                    <a:pt x="56" y="84"/>
                  </a:lnTo>
                  <a:lnTo>
                    <a:pt x="53" y="79"/>
                  </a:lnTo>
                  <a:lnTo>
                    <a:pt x="48" y="73"/>
                  </a:lnTo>
                  <a:lnTo>
                    <a:pt x="45" y="70"/>
                  </a:lnTo>
                  <a:lnTo>
                    <a:pt x="43" y="67"/>
                  </a:lnTo>
                  <a:lnTo>
                    <a:pt x="40" y="62"/>
                  </a:lnTo>
                  <a:lnTo>
                    <a:pt x="39" y="59"/>
                  </a:lnTo>
                  <a:lnTo>
                    <a:pt x="37" y="55"/>
                  </a:lnTo>
                  <a:lnTo>
                    <a:pt x="34" y="52"/>
                  </a:lnTo>
                  <a:lnTo>
                    <a:pt x="33" y="47"/>
                  </a:lnTo>
                  <a:lnTo>
                    <a:pt x="31" y="44"/>
                  </a:lnTo>
                  <a:lnTo>
                    <a:pt x="28" y="38"/>
                  </a:lnTo>
                  <a:lnTo>
                    <a:pt x="27" y="35"/>
                  </a:lnTo>
                  <a:lnTo>
                    <a:pt x="25" y="29"/>
                  </a:lnTo>
                  <a:lnTo>
                    <a:pt x="22" y="25"/>
                  </a:lnTo>
                  <a:lnTo>
                    <a:pt x="21" y="20"/>
                  </a:lnTo>
                  <a:lnTo>
                    <a:pt x="19" y="14"/>
                  </a:lnTo>
                  <a:lnTo>
                    <a:pt x="18" y="9"/>
                  </a:lnTo>
                  <a:lnTo>
                    <a:pt x="16" y="5"/>
                  </a:lnTo>
                  <a:lnTo>
                    <a:pt x="16" y="3"/>
                  </a:lnTo>
                  <a:lnTo>
                    <a:pt x="13" y="3"/>
                  </a:lnTo>
                  <a:lnTo>
                    <a:pt x="10" y="2"/>
                  </a:lnTo>
                  <a:lnTo>
                    <a:pt x="7" y="0"/>
                  </a:lnTo>
                  <a:lnTo>
                    <a:pt x="3" y="0"/>
                  </a:lnTo>
                  <a:lnTo>
                    <a:pt x="1" y="0"/>
                  </a:lnTo>
                  <a:lnTo>
                    <a:pt x="0" y="2"/>
                  </a:lnTo>
                  <a:lnTo>
                    <a:pt x="0" y="5"/>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82" name="Freeform 735"/>
            <p:cNvSpPr>
              <a:spLocks/>
            </p:cNvSpPr>
            <p:nvPr/>
          </p:nvSpPr>
          <p:spPr bwMode="auto">
            <a:xfrm>
              <a:off x="2585" y="2550"/>
              <a:ext cx="69" cy="29"/>
            </a:xfrm>
            <a:custGeom>
              <a:avLst/>
              <a:gdLst>
                <a:gd name="T0" fmla="*/ 0 w 139"/>
                <a:gd name="T1" fmla="*/ 1 h 57"/>
                <a:gd name="T2" fmla="*/ 0 w 139"/>
                <a:gd name="T3" fmla="*/ 1 h 57"/>
                <a:gd name="T4" fmla="*/ 0 w 139"/>
                <a:gd name="T5" fmla="*/ 1 h 57"/>
                <a:gd name="T6" fmla="*/ 0 w 139"/>
                <a:gd name="T7" fmla="*/ 1 h 57"/>
                <a:gd name="T8" fmla="*/ 0 w 139"/>
                <a:gd name="T9" fmla="*/ 1 h 57"/>
                <a:gd name="T10" fmla="*/ 0 w 139"/>
                <a:gd name="T11" fmla="*/ 1 h 57"/>
                <a:gd name="T12" fmla="*/ 0 w 139"/>
                <a:gd name="T13" fmla="*/ 1 h 57"/>
                <a:gd name="T14" fmla="*/ 0 w 139"/>
                <a:gd name="T15" fmla="*/ 1 h 57"/>
                <a:gd name="T16" fmla="*/ 0 w 139"/>
                <a:gd name="T17" fmla="*/ 1 h 57"/>
                <a:gd name="T18" fmla="*/ 0 w 139"/>
                <a:gd name="T19" fmla="*/ 1 h 57"/>
                <a:gd name="T20" fmla="*/ 0 w 139"/>
                <a:gd name="T21" fmla="*/ 1 h 57"/>
                <a:gd name="T22" fmla="*/ 0 w 139"/>
                <a:gd name="T23" fmla="*/ 1 h 57"/>
                <a:gd name="T24" fmla="*/ 0 w 139"/>
                <a:gd name="T25" fmla="*/ 1 h 57"/>
                <a:gd name="T26" fmla="*/ 0 w 139"/>
                <a:gd name="T27" fmla="*/ 1 h 57"/>
                <a:gd name="T28" fmla="*/ 0 w 139"/>
                <a:gd name="T29" fmla="*/ 1 h 57"/>
                <a:gd name="T30" fmla="*/ 0 w 139"/>
                <a:gd name="T31" fmla="*/ 1 h 57"/>
                <a:gd name="T32" fmla="*/ 0 w 139"/>
                <a:gd name="T33" fmla="*/ 1 h 57"/>
                <a:gd name="T34" fmla="*/ 0 w 139"/>
                <a:gd name="T35" fmla="*/ 1 h 57"/>
                <a:gd name="T36" fmla="*/ 0 w 139"/>
                <a:gd name="T37" fmla="*/ 1 h 57"/>
                <a:gd name="T38" fmla="*/ 0 w 139"/>
                <a:gd name="T39" fmla="*/ 1 h 57"/>
                <a:gd name="T40" fmla="*/ 0 w 139"/>
                <a:gd name="T41" fmla="*/ 1 h 57"/>
                <a:gd name="T42" fmla="*/ 0 w 139"/>
                <a:gd name="T43" fmla="*/ 1 h 57"/>
                <a:gd name="T44" fmla="*/ 0 w 139"/>
                <a:gd name="T45" fmla="*/ 1 h 57"/>
                <a:gd name="T46" fmla="*/ 0 w 139"/>
                <a:gd name="T47" fmla="*/ 1 h 57"/>
                <a:gd name="T48" fmla="*/ 0 w 139"/>
                <a:gd name="T49" fmla="*/ 1 h 57"/>
                <a:gd name="T50" fmla="*/ 0 w 139"/>
                <a:gd name="T51" fmla="*/ 1 h 57"/>
                <a:gd name="T52" fmla="*/ 0 w 139"/>
                <a:gd name="T53" fmla="*/ 1 h 57"/>
                <a:gd name="T54" fmla="*/ 0 w 139"/>
                <a:gd name="T55" fmla="*/ 1 h 57"/>
                <a:gd name="T56" fmla="*/ 0 w 139"/>
                <a:gd name="T57" fmla="*/ 1 h 57"/>
                <a:gd name="T58" fmla="*/ 0 w 139"/>
                <a:gd name="T59" fmla="*/ 1 h 57"/>
                <a:gd name="T60" fmla="*/ 0 w 139"/>
                <a:gd name="T61" fmla="*/ 0 h 57"/>
                <a:gd name="T62" fmla="*/ 0 w 139"/>
                <a:gd name="T63" fmla="*/ 1 h 57"/>
                <a:gd name="T64" fmla="*/ 0 w 139"/>
                <a:gd name="T65" fmla="*/ 1 h 57"/>
                <a:gd name="T66" fmla="*/ 0 w 139"/>
                <a:gd name="T67" fmla="*/ 1 h 57"/>
                <a:gd name="T68" fmla="*/ 0 w 139"/>
                <a:gd name="T69" fmla="*/ 1 h 57"/>
                <a:gd name="T70" fmla="*/ 0 w 139"/>
                <a:gd name="T71" fmla="*/ 1 h 57"/>
                <a:gd name="T72" fmla="*/ 0 w 139"/>
                <a:gd name="T73" fmla="*/ 1 h 57"/>
                <a:gd name="T74" fmla="*/ 0 w 139"/>
                <a:gd name="T75" fmla="*/ 1 h 57"/>
                <a:gd name="T76" fmla="*/ 0 w 139"/>
                <a:gd name="T77" fmla="*/ 1 h 57"/>
                <a:gd name="T78" fmla="*/ 0 w 139"/>
                <a:gd name="T79" fmla="*/ 1 h 57"/>
                <a:gd name="T80" fmla="*/ 0 w 139"/>
                <a:gd name="T81" fmla="*/ 1 h 57"/>
                <a:gd name="T82" fmla="*/ 0 w 139"/>
                <a:gd name="T83" fmla="*/ 1 h 57"/>
                <a:gd name="T84" fmla="*/ 0 w 139"/>
                <a:gd name="T85" fmla="*/ 1 h 57"/>
                <a:gd name="T86" fmla="*/ 0 w 139"/>
                <a:gd name="T87" fmla="*/ 1 h 5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9"/>
                <a:gd name="T133" fmla="*/ 0 h 57"/>
                <a:gd name="T134" fmla="*/ 139 w 139"/>
                <a:gd name="T135" fmla="*/ 57 h 5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9" h="57">
                  <a:moveTo>
                    <a:pt x="14" y="48"/>
                  </a:moveTo>
                  <a:lnTo>
                    <a:pt x="15" y="51"/>
                  </a:lnTo>
                  <a:lnTo>
                    <a:pt x="18" y="52"/>
                  </a:lnTo>
                  <a:lnTo>
                    <a:pt x="23" y="54"/>
                  </a:lnTo>
                  <a:lnTo>
                    <a:pt x="24" y="56"/>
                  </a:lnTo>
                  <a:lnTo>
                    <a:pt x="27" y="56"/>
                  </a:lnTo>
                  <a:lnTo>
                    <a:pt x="30" y="56"/>
                  </a:lnTo>
                  <a:lnTo>
                    <a:pt x="33" y="56"/>
                  </a:lnTo>
                  <a:lnTo>
                    <a:pt x="36" y="56"/>
                  </a:lnTo>
                  <a:lnTo>
                    <a:pt x="41" y="54"/>
                  </a:lnTo>
                  <a:lnTo>
                    <a:pt x="45" y="52"/>
                  </a:lnTo>
                  <a:lnTo>
                    <a:pt x="50" y="51"/>
                  </a:lnTo>
                  <a:lnTo>
                    <a:pt x="53" y="48"/>
                  </a:lnTo>
                  <a:lnTo>
                    <a:pt x="58" y="46"/>
                  </a:lnTo>
                  <a:lnTo>
                    <a:pt x="61" y="43"/>
                  </a:lnTo>
                  <a:lnTo>
                    <a:pt x="64" y="40"/>
                  </a:lnTo>
                  <a:lnTo>
                    <a:pt x="68" y="36"/>
                  </a:lnTo>
                  <a:lnTo>
                    <a:pt x="73" y="31"/>
                  </a:lnTo>
                  <a:lnTo>
                    <a:pt x="74" y="25"/>
                  </a:lnTo>
                  <a:lnTo>
                    <a:pt x="77" y="24"/>
                  </a:lnTo>
                  <a:lnTo>
                    <a:pt x="77" y="21"/>
                  </a:lnTo>
                  <a:lnTo>
                    <a:pt x="79" y="21"/>
                  </a:lnTo>
                  <a:lnTo>
                    <a:pt x="80" y="27"/>
                  </a:lnTo>
                  <a:lnTo>
                    <a:pt x="82" y="28"/>
                  </a:lnTo>
                  <a:lnTo>
                    <a:pt x="83" y="31"/>
                  </a:lnTo>
                  <a:lnTo>
                    <a:pt x="86" y="36"/>
                  </a:lnTo>
                  <a:lnTo>
                    <a:pt x="89" y="39"/>
                  </a:lnTo>
                  <a:lnTo>
                    <a:pt x="92" y="43"/>
                  </a:lnTo>
                  <a:lnTo>
                    <a:pt x="95" y="46"/>
                  </a:lnTo>
                  <a:lnTo>
                    <a:pt x="100" y="49"/>
                  </a:lnTo>
                  <a:lnTo>
                    <a:pt x="104" y="52"/>
                  </a:lnTo>
                  <a:lnTo>
                    <a:pt x="109" y="54"/>
                  </a:lnTo>
                  <a:lnTo>
                    <a:pt x="115" y="56"/>
                  </a:lnTo>
                  <a:lnTo>
                    <a:pt x="118" y="56"/>
                  </a:lnTo>
                  <a:lnTo>
                    <a:pt x="121" y="57"/>
                  </a:lnTo>
                  <a:lnTo>
                    <a:pt x="124" y="57"/>
                  </a:lnTo>
                  <a:lnTo>
                    <a:pt x="129" y="57"/>
                  </a:lnTo>
                  <a:lnTo>
                    <a:pt x="139" y="49"/>
                  </a:lnTo>
                  <a:lnTo>
                    <a:pt x="136" y="49"/>
                  </a:lnTo>
                  <a:lnTo>
                    <a:pt x="135" y="48"/>
                  </a:lnTo>
                  <a:lnTo>
                    <a:pt x="132" y="48"/>
                  </a:lnTo>
                  <a:lnTo>
                    <a:pt x="127" y="46"/>
                  </a:lnTo>
                  <a:lnTo>
                    <a:pt x="123" y="45"/>
                  </a:lnTo>
                  <a:lnTo>
                    <a:pt x="118" y="43"/>
                  </a:lnTo>
                  <a:lnTo>
                    <a:pt x="114" y="42"/>
                  </a:lnTo>
                  <a:lnTo>
                    <a:pt x="107" y="37"/>
                  </a:lnTo>
                  <a:lnTo>
                    <a:pt x="103" y="36"/>
                  </a:lnTo>
                  <a:lnTo>
                    <a:pt x="97" y="31"/>
                  </a:lnTo>
                  <a:lnTo>
                    <a:pt x="92" y="27"/>
                  </a:lnTo>
                  <a:lnTo>
                    <a:pt x="91" y="24"/>
                  </a:lnTo>
                  <a:lnTo>
                    <a:pt x="88" y="21"/>
                  </a:lnTo>
                  <a:lnTo>
                    <a:pt x="86" y="19"/>
                  </a:lnTo>
                  <a:lnTo>
                    <a:pt x="85" y="16"/>
                  </a:lnTo>
                  <a:lnTo>
                    <a:pt x="83" y="13"/>
                  </a:lnTo>
                  <a:lnTo>
                    <a:pt x="82" y="9"/>
                  </a:lnTo>
                  <a:lnTo>
                    <a:pt x="82" y="6"/>
                  </a:lnTo>
                  <a:lnTo>
                    <a:pt x="80" y="3"/>
                  </a:lnTo>
                  <a:lnTo>
                    <a:pt x="80" y="1"/>
                  </a:lnTo>
                  <a:lnTo>
                    <a:pt x="79" y="0"/>
                  </a:lnTo>
                  <a:lnTo>
                    <a:pt x="77" y="0"/>
                  </a:lnTo>
                  <a:lnTo>
                    <a:pt x="74" y="3"/>
                  </a:lnTo>
                  <a:lnTo>
                    <a:pt x="71" y="6"/>
                  </a:lnTo>
                  <a:lnTo>
                    <a:pt x="68" y="10"/>
                  </a:lnTo>
                  <a:lnTo>
                    <a:pt x="67" y="13"/>
                  </a:lnTo>
                  <a:lnTo>
                    <a:pt x="65" y="15"/>
                  </a:lnTo>
                  <a:lnTo>
                    <a:pt x="62" y="19"/>
                  </a:lnTo>
                  <a:lnTo>
                    <a:pt x="61" y="22"/>
                  </a:lnTo>
                  <a:lnTo>
                    <a:pt x="56" y="27"/>
                  </a:lnTo>
                  <a:lnTo>
                    <a:pt x="53" y="33"/>
                  </a:lnTo>
                  <a:lnTo>
                    <a:pt x="48" y="37"/>
                  </a:lnTo>
                  <a:lnTo>
                    <a:pt x="45" y="40"/>
                  </a:lnTo>
                  <a:lnTo>
                    <a:pt x="42" y="40"/>
                  </a:lnTo>
                  <a:lnTo>
                    <a:pt x="39" y="42"/>
                  </a:lnTo>
                  <a:lnTo>
                    <a:pt x="36" y="42"/>
                  </a:lnTo>
                  <a:lnTo>
                    <a:pt x="33" y="42"/>
                  </a:lnTo>
                  <a:lnTo>
                    <a:pt x="29" y="42"/>
                  </a:lnTo>
                  <a:lnTo>
                    <a:pt x="24" y="42"/>
                  </a:lnTo>
                  <a:lnTo>
                    <a:pt x="21" y="42"/>
                  </a:lnTo>
                  <a:lnTo>
                    <a:pt x="18" y="42"/>
                  </a:lnTo>
                  <a:lnTo>
                    <a:pt x="14" y="42"/>
                  </a:lnTo>
                  <a:lnTo>
                    <a:pt x="11" y="42"/>
                  </a:lnTo>
                  <a:lnTo>
                    <a:pt x="8" y="40"/>
                  </a:lnTo>
                  <a:lnTo>
                    <a:pt x="5" y="40"/>
                  </a:lnTo>
                  <a:lnTo>
                    <a:pt x="2" y="40"/>
                  </a:lnTo>
                  <a:lnTo>
                    <a:pt x="0" y="40"/>
                  </a:lnTo>
                  <a:lnTo>
                    <a:pt x="14" y="48"/>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83" name="Freeform 736"/>
            <p:cNvSpPr>
              <a:spLocks/>
            </p:cNvSpPr>
            <p:nvPr/>
          </p:nvSpPr>
          <p:spPr bwMode="auto">
            <a:xfrm>
              <a:off x="2392" y="2529"/>
              <a:ext cx="244" cy="123"/>
            </a:xfrm>
            <a:custGeom>
              <a:avLst/>
              <a:gdLst>
                <a:gd name="T0" fmla="*/ 1 w 487"/>
                <a:gd name="T1" fmla="*/ 1 h 245"/>
                <a:gd name="T2" fmla="*/ 1 w 487"/>
                <a:gd name="T3" fmla="*/ 1 h 245"/>
                <a:gd name="T4" fmla="*/ 1 w 487"/>
                <a:gd name="T5" fmla="*/ 1 h 245"/>
                <a:gd name="T6" fmla="*/ 1 w 487"/>
                <a:gd name="T7" fmla="*/ 1 h 245"/>
                <a:gd name="T8" fmla="*/ 1 w 487"/>
                <a:gd name="T9" fmla="*/ 1 h 245"/>
                <a:gd name="T10" fmla="*/ 1 w 487"/>
                <a:gd name="T11" fmla="*/ 1 h 245"/>
                <a:gd name="T12" fmla="*/ 1 w 487"/>
                <a:gd name="T13" fmla="*/ 1 h 245"/>
                <a:gd name="T14" fmla="*/ 1 w 487"/>
                <a:gd name="T15" fmla="*/ 1 h 245"/>
                <a:gd name="T16" fmla="*/ 1 w 487"/>
                <a:gd name="T17" fmla="*/ 1 h 245"/>
                <a:gd name="T18" fmla="*/ 1 w 487"/>
                <a:gd name="T19" fmla="*/ 1 h 245"/>
                <a:gd name="T20" fmla="*/ 1 w 487"/>
                <a:gd name="T21" fmla="*/ 1 h 245"/>
                <a:gd name="T22" fmla="*/ 1 w 487"/>
                <a:gd name="T23" fmla="*/ 1 h 245"/>
                <a:gd name="T24" fmla="*/ 1 w 487"/>
                <a:gd name="T25" fmla="*/ 1 h 245"/>
                <a:gd name="T26" fmla="*/ 1 w 487"/>
                <a:gd name="T27" fmla="*/ 1 h 245"/>
                <a:gd name="T28" fmla="*/ 1 w 487"/>
                <a:gd name="T29" fmla="*/ 1 h 245"/>
                <a:gd name="T30" fmla="*/ 1 w 487"/>
                <a:gd name="T31" fmla="*/ 1 h 245"/>
                <a:gd name="T32" fmla="*/ 1 w 487"/>
                <a:gd name="T33" fmla="*/ 1 h 245"/>
                <a:gd name="T34" fmla="*/ 1 w 487"/>
                <a:gd name="T35" fmla="*/ 1 h 245"/>
                <a:gd name="T36" fmla="*/ 1 w 487"/>
                <a:gd name="T37" fmla="*/ 1 h 245"/>
                <a:gd name="T38" fmla="*/ 1 w 487"/>
                <a:gd name="T39" fmla="*/ 1 h 245"/>
                <a:gd name="T40" fmla="*/ 1 w 487"/>
                <a:gd name="T41" fmla="*/ 1 h 245"/>
                <a:gd name="T42" fmla="*/ 1 w 487"/>
                <a:gd name="T43" fmla="*/ 1 h 245"/>
                <a:gd name="T44" fmla="*/ 1 w 487"/>
                <a:gd name="T45" fmla="*/ 1 h 245"/>
                <a:gd name="T46" fmla="*/ 1 w 487"/>
                <a:gd name="T47" fmla="*/ 1 h 245"/>
                <a:gd name="T48" fmla="*/ 1 w 487"/>
                <a:gd name="T49" fmla="*/ 1 h 245"/>
                <a:gd name="T50" fmla="*/ 1 w 487"/>
                <a:gd name="T51" fmla="*/ 1 h 245"/>
                <a:gd name="T52" fmla="*/ 1 w 487"/>
                <a:gd name="T53" fmla="*/ 1 h 245"/>
                <a:gd name="T54" fmla="*/ 1 w 487"/>
                <a:gd name="T55" fmla="*/ 1 h 245"/>
                <a:gd name="T56" fmla="*/ 1 w 487"/>
                <a:gd name="T57" fmla="*/ 1 h 245"/>
                <a:gd name="T58" fmla="*/ 1 w 487"/>
                <a:gd name="T59" fmla="*/ 1 h 245"/>
                <a:gd name="T60" fmla="*/ 1 w 487"/>
                <a:gd name="T61" fmla="*/ 1 h 245"/>
                <a:gd name="T62" fmla="*/ 1 w 487"/>
                <a:gd name="T63" fmla="*/ 1 h 245"/>
                <a:gd name="T64" fmla="*/ 1 w 487"/>
                <a:gd name="T65" fmla="*/ 1 h 245"/>
                <a:gd name="T66" fmla="*/ 1 w 487"/>
                <a:gd name="T67" fmla="*/ 1 h 245"/>
                <a:gd name="T68" fmla="*/ 1 w 487"/>
                <a:gd name="T69" fmla="*/ 1 h 245"/>
                <a:gd name="T70" fmla="*/ 1 w 487"/>
                <a:gd name="T71" fmla="*/ 1 h 245"/>
                <a:gd name="T72" fmla="*/ 0 w 487"/>
                <a:gd name="T73" fmla="*/ 1 h 245"/>
                <a:gd name="T74" fmla="*/ 0 w 487"/>
                <a:gd name="T75" fmla="*/ 1 h 245"/>
                <a:gd name="T76" fmla="*/ 1 w 487"/>
                <a:gd name="T77" fmla="*/ 1 h 245"/>
                <a:gd name="T78" fmla="*/ 1 w 487"/>
                <a:gd name="T79" fmla="*/ 1 h 245"/>
                <a:gd name="T80" fmla="*/ 1 w 487"/>
                <a:gd name="T81" fmla="*/ 1 h 245"/>
                <a:gd name="T82" fmla="*/ 1 w 487"/>
                <a:gd name="T83" fmla="*/ 1 h 245"/>
                <a:gd name="T84" fmla="*/ 1 w 487"/>
                <a:gd name="T85" fmla="*/ 1 h 245"/>
                <a:gd name="T86" fmla="*/ 1 w 487"/>
                <a:gd name="T87" fmla="*/ 1 h 245"/>
                <a:gd name="T88" fmla="*/ 1 w 487"/>
                <a:gd name="T89" fmla="*/ 1 h 245"/>
                <a:gd name="T90" fmla="*/ 1 w 487"/>
                <a:gd name="T91" fmla="*/ 1 h 245"/>
                <a:gd name="T92" fmla="*/ 1 w 487"/>
                <a:gd name="T93" fmla="*/ 1 h 245"/>
                <a:gd name="T94" fmla="*/ 1 w 487"/>
                <a:gd name="T95" fmla="*/ 1 h 245"/>
                <a:gd name="T96" fmla="*/ 1 w 487"/>
                <a:gd name="T97" fmla="*/ 1 h 245"/>
                <a:gd name="T98" fmla="*/ 1 w 487"/>
                <a:gd name="T99" fmla="*/ 1 h 245"/>
                <a:gd name="T100" fmla="*/ 1 w 487"/>
                <a:gd name="T101" fmla="*/ 1 h 245"/>
                <a:gd name="T102" fmla="*/ 1 w 487"/>
                <a:gd name="T103" fmla="*/ 1 h 245"/>
                <a:gd name="T104" fmla="*/ 1 w 487"/>
                <a:gd name="T105" fmla="*/ 1 h 245"/>
                <a:gd name="T106" fmla="*/ 1 w 487"/>
                <a:gd name="T107" fmla="*/ 1 h 245"/>
                <a:gd name="T108" fmla="*/ 1 w 487"/>
                <a:gd name="T109" fmla="*/ 1 h 245"/>
                <a:gd name="T110" fmla="*/ 1 w 487"/>
                <a:gd name="T111" fmla="*/ 1 h 245"/>
                <a:gd name="T112" fmla="*/ 1 w 487"/>
                <a:gd name="T113" fmla="*/ 1 h 245"/>
                <a:gd name="T114" fmla="*/ 1 w 487"/>
                <a:gd name="T115" fmla="*/ 1 h 24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87"/>
                <a:gd name="T175" fmla="*/ 0 h 245"/>
                <a:gd name="T176" fmla="*/ 487 w 487"/>
                <a:gd name="T177" fmla="*/ 245 h 24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87" h="245">
                  <a:moveTo>
                    <a:pt x="487" y="20"/>
                  </a:moveTo>
                  <a:lnTo>
                    <a:pt x="485" y="20"/>
                  </a:lnTo>
                  <a:lnTo>
                    <a:pt x="482" y="20"/>
                  </a:lnTo>
                  <a:lnTo>
                    <a:pt x="479" y="21"/>
                  </a:lnTo>
                  <a:lnTo>
                    <a:pt x="475" y="24"/>
                  </a:lnTo>
                  <a:lnTo>
                    <a:pt x="472" y="26"/>
                  </a:lnTo>
                  <a:lnTo>
                    <a:pt x="469" y="27"/>
                  </a:lnTo>
                  <a:lnTo>
                    <a:pt x="466" y="29"/>
                  </a:lnTo>
                  <a:lnTo>
                    <a:pt x="461" y="30"/>
                  </a:lnTo>
                  <a:lnTo>
                    <a:pt x="457" y="32"/>
                  </a:lnTo>
                  <a:lnTo>
                    <a:pt x="452" y="35"/>
                  </a:lnTo>
                  <a:lnTo>
                    <a:pt x="449" y="37"/>
                  </a:lnTo>
                  <a:lnTo>
                    <a:pt x="445" y="40"/>
                  </a:lnTo>
                  <a:lnTo>
                    <a:pt x="439" y="41"/>
                  </a:lnTo>
                  <a:lnTo>
                    <a:pt x="432" y="44"/>
                  </a:lnTo>
                  <a:lnTo>
                    <a:pt x="426" y="47"/>
                  </a:lnTo>
                  <a:lnTo>
                    <a:pt x="422" y="49"/>
                  </a:lnTo>
                  <a:lnTo>
                    <a:pt x="414" y="52"/>
                  </a:lnTo>
                  <a:lnTo>
                    <a:pt x="408" y="55"/>
                  </a:lnTo>
                  <a:lnTo>
                    <a:pt x="402" y="58"/>
                  </a:lnTo>
                  <a:lnTo>
                    <a:pt x="396" y="61"/>
                  </a:lnTo>
                  <a:lnTo>
                    <a:pt x="389" y="64"/>
                  </a:lnTo>
                  <a:lnTo>
                    <a:pt x="381" y="67"/>
                  </a:lnTo>
                  <a:lnTo>
                    <a:pt x="374" y="68"/>
                  </a:lnTo>
                  <a:lnTo>
                    <a:pt x="366" y="73"/>
                  </a:lnTo>
                  <a:lnTo>
                    <a:pt x="358" y="74"/>
                  </a:lnTo>
                  <a:lnTo>
                    <a:pt x="351" y="77"/>
                  </a:lnTo>
                  <a:lnTo>
                    <a:pt x="343" y="80"/>
                  </a:lnTo>
                  <a:lnTo>
                    <a:pt x="336" y="85"/>
                  </a:lnTo>
                  <a:lnTo>
                    <a:pt x="327" y="86"/>
                  </a:lnTo>
                  <a:lnTo>
                    <a:pt x="318" y="89"/>
                  </a:lnTo>
                  <a:lnTo>
                    <a:pt x="308" y="92"/>
                  </a:lnTo>
                  <a:lnTo>
                    <a:pt x="301" y="95"/>
                  </a:lnTo>
                  <a:lnTo>
                    <a:pt x="290" y="97"/>
                  </a:lnTo>
                  <a:lnTo>
                    <a:pt x="283" y="100"/>
                  </a:lnTo>
                  <a:lnTo>
                    <a:pt x="272" y="103"/>
                  </a:lnTo>
                  <a:lnTo>
                    <a:pt x="265" y="106"/>
                  </a:lnTo>
                  <a:lnTo>
                    <a:pt x="254" y="109"/>
                  </a:lnTo>
                  <a:lnTo>
                    <a:pt x="245" y="111"/>
                  </a:lnTo>
                  <a:lnTo>
                    <a:pt x="234" y="112"/>
                  </a:lnTo>
                  <a:lnTo>
                    <a:pt x="225" y="115"/>
                  </a:lnTo>
                  <a:lnTo>
                    <a:pt x="215" y="117"/>
                  </a:lnTo>
                  <a:lnTo>
                    <a:pt x="206" y="120"/>
                  </a:lnTo>
                  <a:lnTo>
                    <a:pt x="195" y="121"/>
                  </a:lnTo>
                  <a:lnTo>
                    <a:pt x="186" y="124"/>
                  </a:lnTo>
                  <a:lnTo>
                    <a:pt x="175" y="124"/>
                  </a:lnTo>
                  <a:lnTo>
                    <a:pt x="165" y="127"/>
                  </a:lnTo>
                  <a:lnTo>
                    <a:pt x="154" y="127"/>
                  </a:lnTo>
                  <a:lnTo>
                    <a:pt x="145" y="129"/>
                  </a:lnTo>
                  <a:lnTo>
                    <a:pt x="135" y="130"/>
                  </a:lnTo>
                  <a:lnTo>
                    <a:pt x="124" y="132"/>
                  </a:lnTo>
                  <a:lnTo>
                    <a:pt x="115" y="132"/>
                  </a:lnTo>
                  <a:lnTo>
                    <a:pt x="104" y="133"/>
                  </a:lnTo>
                  <a:lnTo>
                    <a:pt x="94" y="133"/>
                  </a:lnTo>
                  <a:lnTo>
                    <a:pt x="83" y="133"/>
                  </a:lnTo>
                  <a:lnTo>
                    <a:pt x="73" y="133"/>
                  </a:lnTo>
                  <a:lnTo>
                    <a:pt x="63" y="135"/>
                  </a:lnTo>
                  <a:lnTo>
                    <a:pt x="53" y="133"/>
                  </a:lnTo>
                  <a:lnTo>
                    <a:pt x="42" y="133"/>
                  </a:lnTo>
                  <a:lnTo>
                    <a:pt x="33" y="133"/>
                  </a:lnTo>
                  <a:lnTo>
                    <a:pt x="23" y="132"/>
                  </a:lnTo>
                  <a:lnTo>
                    <a:pt x="23" y="135"/>
                  </a:lnTo>
                  <a:lnTo>
                    <a:pt x="21" y="138"/>
                  </a:lnTo>
                  <a:lnTo>
                    <a:pt x="21" y="141"/>
                  </a:lnTo>
                  <a:lnTo>
                    <a:pt x="18" y="145"/>
                  </a:lnTo>
                  <a:lnTo>
                    <a:pt x="18" y="151"/>
                  </a:lnTo>
                  <a:lnTo>
                    <a:pt x="17" y="154"/>
                  </a:lnTo>
                  <a:lnTo>
                    <a:pt x="17" y="157"/>
                  </a:lnTo>
                  <a:lnTo>
                    <a:pt x="17" y="160"/>
                  </a:lnTo>
                  <a:lnTo>
                    <a:pt x="17" y="164"/>
                  </a:lnTo>
                  <a:lnTo>
                    <a:pt x="15" y="170"/>
                  </a:lnTo>
                  <a:lnTo>
                    <a:pt x="14" y="176"/>
                  </a:lnTo>
                  <a:lnTo>
                    <a:pt x="14" y="180"/>
                  </a:lnTo>
                  <a:lnTo>
                    <a:pt x="14" y="186"/>
                  </a:lnTo>
                  <a:lnTo>
                    <a:pt x="14" y="191"/>
                  </a:lnTo>
                  <a:lnTo>
                    <a:pt x="14" y="194"/>
                  </a:lnTo>
                  <a:lnTo>
                    <a:pt x="15" y="195"/>
                  </a:lnTo>
                  <a:lnTo>
                    <a:pt x="18" y="197"/>
                  </a:lnTo>
                  <a:lnTo>
                    <a:pt x="20" y="197"/>
                  </a:lnTo>
                  <a:lnTo>
                    <a:pt x="23" y="197"/>
                  </a:lnTo>
                  <a:lnTo>
                    <a:pt x="27" y="197"/>
                  </a:lnTo>
                  <a:lnTo>
                    <a:pt x="32" y="197"/>
                  </a:lnTo>
                  <a:lnTo>
                    <a:pt x="38" y="195"/>
                  </a:lnTo>
                  <a:lnTo>
                    <a:pt x="42" y="195"/>
                  </a:lnTo>
                  <a:lnTo>
                    <a:pt x="45" y="195"/>
                  </a:lnTo>
                  <a:lnTo>
                    <a:pt x="48" y="195"/>
                  </a:lnTo>
                  <a:lnTo>
                    <a:pt x="53" y="194"/>
                  </a:lnTo>
                  <a:lnTo>
                    <a:pt x="56" y="194"/>
                  </a:lnTo>
                  <a:lnTo>
                    <a:pt x="59" y="194"/>
                  </a:lnTo>
                  <a:lnTo>
                    <a:pt x="62" y="194"/>
                  </a:lnTo>
                  <a:lnTo>
                    <a:pt x="65" y="192"/>
                  </a:lnTo>
                  <a:lnTo>
                    <a:pt x="68" y="192"/>
                  </a:lnTo>
                  <a:lnTo>
                    <a:pt x="73" y="191"/>
                  </a:lnTo>
                  <a:lnTo>
                    <a:pt x="79" y="191"/>
                  </a:lnTo>
                  <a:lnTo>
                    <a:pt x="83" y="191"/>
                  </a:lnTo>
                  <a:lnTo>
                    <a:pt x="89" y="191"/>
                  </a:lnTo>
                  <a:lnTo>
                    <a:pt x="92" y="191"/>
                  </a:lnTo>
                  <a:lnTo>
                    <a:pt x="97" y="192"/>
                  </a:lnTo>
                  <a:lnTo>
                    <a:pt x="101" y="195"/>
                  </a:lnTo>
                  <a:lnTo>
                    <a:pt x="106" y="200"/>
                  </a:lnTo>
                  <a:lnTo>
                    <a:pt x="110" y="204"/>
                  </a:lnTo>
                  <a:lnTo>
                    <a:pt x="116" y="210"/>
                  </a:lnTo>
                  <a:lnTo>
                    <a:pt x="121" y="215"/>
                  </a:lnTo>
                  <a:lnTo>
                    <a:pt x="124" y="219"/>
                  </a:lnTo>
                  <a:lnTo>
                    <a:pt x="127" y="222"/>
                  </a:lnTo>
                  <a:lnTo>
                    <a:pt x="128" y="224"/>
                  </a:lnTo>
                  <a:lnTo>
                    <a:pt x="104" y="245"/>
                  </a:lnTo>
                  <a:lnTo>
                    <a:pt x="104" y="244"/>
                  </a:lnTo>
                  <a:lnTo>
                    <a:pt x="106" y="239"/>
                  </a:lnTo>
                  <a:lnTo>
                    <a:pt x="106" y="236"/>
                  </a:lnTo>
                  <a:lnTo>
                    <a:pt x="106" y="233"/>
                  </a:lnTo>
                  <a:lnTo>
                    <a:pt x="106" y="230"/>
                  </a:lnTo>
                  <a:lnTo>
                    <a:pt x="106" y="227"/>
                  </a:lnTo>
                  <a:lnTo>
                    <a:pt x="104" y="222"/>
                  </a:lnTo>
                  <a:lnTo>
                    <a:pt x="103" y="219"/>
                  </a:lnTo>
                  <a:lnTo>
                    <a:pt x="101" y="216"/>
                  </a:lnTo>
                  <a:lnTo>
                    <a:pt x="100" y="213"/>
                  </a:lnTo>
                  <a:lnTo>
                    <a:pt x="97" y="210"/>
                  </a:lnTo>
                  <a:lnTo>
                    <a:pt x="95" y="209"/>
                  </a:lnTo>
                  <a:lnTo>
                    <a:pt x="91" y="207"/>
                  </a:lnTo>
                  <a:lnTo>
                    <a:pt x="86" y="207"/>
                  </a:lnTo>
                  <a:lnTo>
                    <a:pt x="82" y="206"/>
                  </a:lnTo>
                  <a:lnTo>
                    <a:pt x="77" y="206"/>
                  </a:lnTo>
                  <a:lnTo>
                    <a:pt x="71" y="206"/>
                  </a:lnTo>
                  <a:lnTo>
                    <a:pt x="65" y="207"/>
                  </a:lnTo>
                  <a:lnTo>
                    <a:pt x="62" y="207"/>
                  </a:lnTo>
                  <a:lnTo>
                    <a:pt x="59" y="209"/>
                  </a:lnTo>
                  <a:lnTo>
                    <a:pt x="56" y="209"/>
                  </a:lnTo>
                  <a:lnTo>
                    <a:pt x="53" y="209"/>
                  </a:lnTo>
                  <a:lnTo>
                    <a:pt x="50" y="209"/>
                  </a:lnTo>
                  <a:lnTo>
                    <a:pt x="47" y="210"/>
                  </a:lnTo>
                  <a:lnTo>
                    <a:pt x="44" y="210"/>
                  </a:lnTo>
                  <a:lnTo>
                    <a:pt x="41" y="212"/>
                  </a:lnTo>
                  <a:lnTo>
                    <a:pt x="38" y="212"/>
                  </a:lnTo>
                  <a:lnTo>
                    <a:pt x="35" y="212"/>
                  </a:lnTo>
                  <a:lnTo>
                    <a:pt x="32" y="212"/>
                  </a:lnTo>
                  <a:lnTo>
                    <a:pt x="29" y="213"/>
                  </a:lnTo>
                  <a:lnTo>
                    <a:pt x="23" y="213"/>
                  </a:lnTo>
                  <a:lnTo>
                    <a:pt x="18" y="213"/>
                  </a:lnTo>
                  <a:lnTo>
                    <a:pt x="14" y="213"/>
                  </a:lnTo>
                  <a:lnTo>
                    <a:pt x="10" y="212"/>
                  </a:lnTo>
                  <a:lnTo>
                    <a:pt x="6" y="210"/>
                  </a:lnTo>
                  <a:lnTo>
                    <a:pt x="4" y="207"/>
                  </a:lnTo>
                  <a:lnTo>
                    <a:pt x="3" y="204"/>
                  </a:lnTo>
                  <a:lnTo>
                    <a:pt x="1" y="200"/>
                  </a:lnTo>
                  <a:lnTo>
                    <a:pt x="0" y="197"/>
                  </a:lnTo>
                  <a:lnTo>
                    <a:pt x="0" y="194"/>
                  </a:lnTo>
                  <a:lnTo>
                    <a:pt x="0" y="191"/>
                  </a:lnTo>
                  <a:lnTo>
                    <a:pt x="0" y="188"/>
                  </a:lnTo>
                  <a:lnTo>
                    <a:pt x="0" y="183"/>
                  </a:lnTo>
                  <a:lnTo>
                    <a:pt x="0" y="180"/>
                  </a:lnTo>
                  <a:lnTo>
                    <a:pt x="0" y="177"/>
                  </a:lnTo>
                  <a:lnTo>
                    <a:pt x="0" y="174"/>
                  </a:lnTo>
                  <a:lnTo>
                    <a:pt x="0" y="170"/>
                  </a:lnTo>
                  <a:lnTo>
                    <a:pt x="1" y="165"/>
                  </a:lnTo>
                  <a:lnTo>
                    <a:pt x="1" y="162"/>
                  </a:lnTo>
                  <a:lnTo>
                    <a:pt x="3" y="159"/>
                  </a:lnTo>
                  <a:lnTo>
                    <a:pt x="3" y="154"/>
                  </a:lnTo>
                  <a:lnTo>
                    <a:pt x="3" y="151"/>
                  </a:lnTo>
                  <a:lnTo>
                    <a:pt x="3" y="147"/>
                  </a:lnTo>
                  <a:lnTo>
                    <a:pt x="4" y="144"/>
                  </a:lnTo>
                  <a:lnTo>
                    <a:pt x="4" y="141"/>
                  </a:lnTo>
                  <a:lnTo>
                    <a:pt x="6" y="138"/>
                  </a:lnTo>
                  <a:lnTo>
                    <a:pt x="6" y="133"/>
                  </a:lnTo>
                  <a:lnTo>
                    <a:pt x="7" y="132"/>
                  </a:lnTo>
                  <a:lnTo>
                    <a:pt x="9" y="126"/>
                  </a:lnTo>
                  <a:lnTo>
                    <a:pt x="10" y="123"/>
                  </a:lnTo>
                  <a:lnTo>
                    <a:pt x="12" y="120"/>
                  </a:lnTo>
                  <a:lnTo>
                    <a:pt x="14" y="120"/>
                  </a:lnTo>
                  <a:lnTo>
                    <a:pt x="15" y="118"/>
                  </a:lnTo>
                  <a:lnTo>
                    <a:pt x="18" y="118"/>
                  </a:lnTo>
                  <a:lnTo>
                    <a:pt x="21" y="118"/>
                  </a:lnTo>
                  <a:lnTo>
                    <a:pt x="27" y="118"/>
                  </a:lnTo>
                  <a:lnTo>
                    <a:pt x="30" y="118"/>
                  </a:lnTo>
                  <a:lnTo>
                    <a:pt x="33" y="118"/>
                  </a:lnTo>
                  <a:lnTo>
                    <a:pt x="36" y="118"/>
                  </a:lnTo>
                  <a:lnTo>
                    <a:pt x="41" y="118"/>
                  </a:lnTo>
                  <a:lnTo>
                    <a:pt x="44" y="118"/>
                  </a:lnTo>
                  <a:lnTo>
                    <a:pt x="48" y="118"/>
                  </a:lnTo>
                  <a:lnTo>
                    <a:pt x="53" y="118"/>
                  </a:lnTo>
                  <a:lnTo>
                    <a:pt x="59" y="118"/>
                  </a:lnTo>
                  <a:lnTo>
                    <a:pt x="63" y="117"/>
                  </a:lnTo>
                  <a:lnTo>
                    <a:pt x="68" y="117"/>
                  </a:lnTo>
                  <a:lnTo>
                    <a:pt x="74" y="117"/>
                  </a:lnTo>
                  <a:lnTo>
                    <a:pt x="80" y="117"/>
                  </a:lnTo>
                  <a:lnTo>
                    <a:pt x="86" y="115"/>
                  </a:lnTo>
                  <a:lnTo>
                    <a:pt x="92" y="115"/>
                  </a:lnTo>
                  <a:lnTo>
                    <a:pt x="98" y="115"/>
                  </a:lnTo>
                  <a:lnTo>
                    <a:pt x="106" y="115"/>
                  </a:lnTo>
                  <a:lnTo>
                    <a:pt x="112" y="114"/>
                  </a:lnTo>
                  <a:lnTo>
                    <a:pt x="119" y="112"/>
                  </a:lnTo>
                  <a:lnTo>
                    <a:pt x="127" y="112"/>
                  </a:lnTo>
                  <a:lnTo>
                    <a:pt x="135" y="112"/>
                  </a:lnTo>
                  <a:lnTo>
                    <a:pt x="142" y="111"/>
                  </a:lnTo>
                  <a:lnTo>
                    <a:pt x="150" y="111"/>
                  </a:lnTo>
                  <a:lnTo>
                    <a:pt x="159" y="109"/>
                  </a:lnTo>
                  <a:lnTo>
                    <a:pt x="166" y="109"/>
                  </a:lnTo>
                  <a:lnTo>
                    <a:pt x="175" y="106"/>
                  </a:lnTo>
                  <a:lnTo>
                    <a:pt x="183" y="105"/>
                  </a:lnTo>
                  <a:lnTo>
                    <a:pt x="192" y="103"/>
                  </a:lnTo>
                  <a:lnTo>
                    <a:pt x="201" y="103"/>
                  </a:lnTo>
                  <a:lnTo>
                    <a:pt x="209" y="100"/>
                  </a:lnTo>
                  <a:lnTo>
                    <a:pt x="218" y="99"/>
                  </a:lnTo>
                  <a:lnTo>
                    <a:pt x="227" y="97"/>
                  </a:lnTo>
                  <a:lnTo>
                    <a:pt x="237" y="95"/>
                  </a:lnTo>
                  <a:lnTo>
                    <a:pt x="246" y="92"/>
                  </a:lnTo>
                  <a:lnTo>
                    <a:pt x="256" y="91"/>
                  </a:lnTo>
                  <a:lnTo>
                    <a:pt x="266" y="88"/>
                  </a:lnTo>
                  <a:lnTo>
                    <a:pt x="275" y="85"/>
                  </a:lnTo>
                  <a:lnTo>
                    <a:pt x="286" y="82"/>
                  </a:lnTo>
                  <a:lnTo>
                    <a:pt x="295" y="80"/>
                  </a:lnTo>
                  <a:lnTo>
                    <a:pt x="305" y="77"/>
                  </a:lnTo>
                  <a:lnTo>
                    <a:pt x="316" y="74"/>
                  </a:lnTo>
                  <a:lnTo>
                    <a:pt x="327" y="70"/>
                  </a:lnTo>
                  <a:lnTo>
                    <a:pt x="336" y="67"/>
                  </a:lnTo>
                  <a:lnTo>
                    <a:pt x="346" y="64"/>
                  </a:lnTo>
                  <a:lnTo>
                    <a:pt x="357" y="59"/>
                  </a:lnTo>
                  <a:lnTo>
                    <a:pt x="367" y="55"/>
                  </a:lnTo>
                  <a:lnTo>
                    <a:pt x="378" y="52"/>
                  </a:lnTo>
                  <a:lnTo>
                    <a:pt x="389" y="47"/>
                  </a:lnTo>
                  <a:lnTo>
                    <a:pt x="399" y="43"/>
                  </a:lnTo>
                  <a:lnTo>
                    <a:pt x="410" y="38"/>
                  </a:lnTo>
                  <a:lnTo>
                    <a:pt x="420" y="33"/>
                  </a:lnTo>
                  <a:lnTo>
                    <a:pt x="431" y="27"/>
                  </a:lnTo>
                  <a:lnTo>
                    <a:pt x="443" y="23"/>
                  </a:lnTo>
                  <a:lnTo>
                    <a:pt x="452" y="17"/>
                  </a:lnTo>
                  <a:lnTo>
                    <a:pt x="464" y="12"/>
                  </a:lnTo>
                  <a:lnTo>
                    <a:pt x="475" y="6"/>
                  </a:lnTo>
                  <a:lnTo>
                    <a:pt x="487" y="0"/>
                  </a:lnTo>
                  <a:lnTo>
                    <a:pt x="487" y="20"/>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84" name="Freeform 737"/>
            <p:cNvSpPr>
              <a:spLocks/>
            </p:cNvSpPr>
            <p:nvPr/>
          </p:nvSpPr>
          <p:spPr bwMode="auto">
            <a:xfrm>
              <a:off x="2563" y="2685"/>
              <a:ext cx="11" cy="18"/>
            </a:xfrm>
            <a:custGeom>
              <a:avLst/>
              <a:gdLst>
                <a:gd name="T0" fmla="*/ 0 w 23"/>
                <a:gd name="T1" fmla="*/ 0 h 36"/>
                <a:gd name="T2" fmla="*/ 0 w 23"/>
                <a:gd name="T3" fmla="*/ 1 h 36"/>
                <a:gd name="T4" fmla="*/ 0 w 23"/>
                <a:gd name="T5" fmla="*/ 1 h 36"/>
                <a:gd name="T6" fmla="*/ 0 w 23"/>
                <a:gd name="T7" fmla="*/ 1 h 36"/>
                <a:gd name="T8" fmla="*/ 0 w 23"/>
                <a:gd name="T9" fmla="*/ 1 h 36"/>
                <a:gd name="T10" fmla="*/ 0 w 23"/>
                <a:gd name="T11" fmla="*/ 1 h 36"/>
                <a:gd name="T12" fmla="*/ 0 w 23"/>
                <a:gd name="T13" fmla="*/ 1 h 36"/>
                <a:gd name="T14" fmla="*/ 0 w 23"/>
                <a:gd name="T15" fmla="*/ 1 h 36"/>
                <a:gd name="T16" fmla="*/ 0 w 23"/>
                <a:gd name="T17" fmla="*/ 1 h 36"/>
                <a:gd name="T18" fmla="*/ 0 w 23"/>
                <a:gd name="T19" fmla="*/ 1 h 36"/>
                <a:gd name="T20" fmla="*/ 0 w 23"/>
                <a:gd name="T21" fmla="*/ 1 h 36"/>
                <a:gd name="T22" fmla="*/ 0 w 23"/>
                <a:gd name="T23" fmla="*/ 1 h 36"/>
                <a:gd name="T24" fmla="*/ 0 w 23"/>
                <a:gd name="T25" fmla="*/ 1 h 36"/>
                <a:gd name="T26" fmla="*/ 0 w 23"/>
                <a:gd name="T27" fmla="*/ 1 h 36"/>
                <a:gd name="T28" fmla="*/ 0 w 23"/>
                <a:gd name="T29" fmla="*/ 1 h 36"/>
                <a:gd name="T30" fmla="*/ 0 w 23"/>
                <a:gd name="T31" fmla="*/ 1 h 36"/>
                <a:gd name="T32" fmla="*/ 0 w 23"/>
                <a:gd name="T33" fmla="*/ 1 h 36"/>
                <a:gd name="T34" fmla="*/ 0 w 23"/>
                <a:gd name="T35" fmla="*/ 1 h 36"/>
                <a:gd name="T36" fmla="*/ 0 w 23"/>
                <a:gd name="T37" fmla="*/ 1 h 36"/>
                <a:gd name="T38" fmla="*/ 0 w 23"/>
                <a:gd name="T39" fmla="*/ 1 h 36"/>
                <a:gd name="T40" fmla="*/ 0 w 23"/>
                <a:gd name="T41" fmla="*/ 1 h 36"/>
                <a:gd name="T42" fmla="*/ 0 w 23"/>
                <a:gd name="T43" fmla="*/ 0 h 36"/>
                <a:gd name="T44" fmla="*/ 0 w 23"/>
                <a:gd name="T45" fmla="*/ 0 h 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
                <a:gd name="T70" fmla="*/ 0 h 36"/>
                <a:gd name="T71" fmla="*/ 23 w 23"/>
                <a:gd name="T72" fmla="*/ 36 h 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 h="36">
                  <a:moveTo>
                    <a:pt x="9" y="0"/>
                  </a:moveTo>
                  <a:lnTo>
                    <a:pt x="6" y="3"/>
                  </a:lnTo>
                  <a:lnTo>
                    <a:pt x="5" y="6"/>
                  </a:lnTo>
                  <a:lnTo>
                    <a:pt x="3" y="10"/>
                  </a:lnTo>
                  <a:lnTo>
                    <a:pt x="3" y="16"/>
                  </a:lnTo>
                  <a:lnTo>
                    <a:pt x="0" y="21"/>
                  </a:lnTo>
                  <a:lnTo>
                    <a:pt x="2" y="25"/>
                  </a:lnTo>
                  <a:lnTo>
                    <a:pt x="2" y="28"/>
                  </a:lnTo>
                  <a:lnTo>
                    <a:pt x="5" y="31"/>
                  </a:lnTo>
                  <a:lnTo>
                    <a:pt x="8" y="33"/>
                  </a:lnTo>
                  <a:lnTo>
                    <a:pt x="14" y="36"/>
                  </a:lnTo>
                  <a:lnTo>
                    <a:pt x="18" y="36"/>
                  </a:lnTo>
                  <a:lnTo>
                    <a:pt x="21" y="34"/>
                  </a:lnTo>
                  <a:lnTo>
                    <a:pt x="21" y="30"/>
                  </a:lnTo>
                  <a:lnTo>
                    <a:pt x="21" y="27"/>
                  </a:lnTo>
                  <a:lnTo>
                    <a:pt x="21" y="21"/>
                  </a:lnTo>
                  <a:lnTo>
                    <a:pt x="23" y="15"/>
                  </a:lnTo>
                  <a:lnTo>
                    <a:pt x="23" y="9"/>
                  </a:lnTo>
                  <a:lnTo>
                    <a:pt x="23" y="4"/>
                  </a:lnTo>
                  <a:lnTo>
                    <a:pt x="23" y="3"/>
                  </a:lnTo>
                  <a:lnTo>
                    <a:pt x="23" y="1"/>
                  </a:lnTo>
                  <a:lnTo>
                    <a:pt x="9" y="0"/>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85" name="Freeform 738"/>
            <p:cNvSpPr>
              <a:spLocks/>
            </p:cNvSpPr>
            <p:nvPr/>
          </p:nvSpPr>
          <p:spPr bwMode="auto">
            <a:xfrm>
              <a:off x="2648" y="2683"/>
              <a:ext cx="11" cy="18"/>
            </a:xfrm>
            <a:custGeom>
              <a:avLst/>
              <a:gdLst>
                <a:gd name="T0" fmla="*/ 0 w 23"/>
                <a:gd name="T1" fmla="*/ 0 h 38"/>
                <a:gd name="T2" fmla="*/ 0 w 23"/>
                <a:gd name="T3" fmla="*/ 0 h 38"/>
                <a:gd name="T4" fmla="*/ 0 w 23"/>
                <a:gd name="T5" fmla="*/ 0 h 38"/>
                <a:gd name="T6" fmla="*/ 0 w 23"/>
                <a:gd name="T7" fmla="*/ 0 h 38"/>
                <a:gd name="T8" fmla="*/ 0 w 23"/>
                <a:gd name="T9" fmla="*/ 0 h 38"/>
                <a:gd name="T10" fmla="*/ 0 w 23"/>
                <a:gd name="T11" fmla="*/ 0 h 38"/>
                <a:gd name="T12" fmla="*/ 0 w 23"/>
                <a:gd name="T13" fmla="*/ 0 h 38"/>
                <a:gd name="T14" fmla="*/ 0 w 23"/>
                <a:gd name="T15" fmla="*/ 0 h 38"/>
                <a:gd name="T16" fmla="*/ 0 w 23"/>
                <a:gd name="T17" fmla="*/ 0 h 38"/>
                <a:gd name="T18" fmla="*/ 0 w 23"/>
                <a:gd name="T19" fmla="*/ 0 h 38"/>
                <a:gd name="T20" fmla="*/ 0 w 23"/>
                <a:gd name="T21" fmla="*/ 0 h 38"/>
                <a:gd name="T22" fmla="*/ 0 w 23"/>
                <a:gd name="T23" fmla="*/ 0 h 38"/>
                <a:gd name="T24" fmla="*/ 0 w 23"/>
                <a:gd name="T25" fmla="*/ 0 h 38"/>
                <a:gd name="T26" fmla="*/ 0 w 23"/>
                <a:gd name="T27" fmla="*/ 0 h 38"/>
                <a:gd name="T28" fmla="*/ 0 w 23"/>
                <a:gd name="T29" fmla="*/ 0 h 38"/>
                <a:gd name="T30" fmla="*/ 0 w 23"/>
                <a:gd name="T31" fmla="*/ 0 h 38"/>
                <a:gd name="T32" fmla="*/ 0 w 23"/>
                <a:gd name="T33" fmla="*/ 0 h 38"/>
                <a:gd name="T34" fmla="*/ 0 w 23"/>
                <a:gd name="T35" fmla="*/ 0 h 38"/>
                <a:gd name="T36" fmla="*/ 0 w 23"/>
                <a:gd name="T37" fmla="*/ 0 h 38"/>
                <a:gd name="T38" fmla="*/ 0 w 23"/>
                <a:gd name="T39" fmla="*/ 0 h 38"/>
                <a:gd name="T40" fmla="*/ 0 w 23"/>
                <a:gd name="T41" fmla="*/ 0 h 38"/>
                <a:gd name="T42" fmla="*/ 0 w 23"/>
                <a:gd name="T43" fmla="*/ 0 h 38"/>
                <a:gd name="T44" fmla="*/ 0 w 23"/>
                <a:gd name="T45" fmla="*/ 0 h 38"/>
                <a:gd name="T46" fmla="*/ 0 w 23"/>
                <a:gd name="T47" fmla="*/ 0 h 38"/>
                <a:gd name="T48" fmla="*/ 0 w 23"/>
                <a:gd name="T49" fmla="*/ 0 h 38"/>
                <a:gd name="T50" fmla="*/ 0 w 23"/>
                <a:gd name="T51" fmla="*/ 0 h 38"/>
                <a:gd name="T52" fmla="*/ 0 w 23"/>
                <a:gd name="T53" fmla="*/ 0 h 3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3"/>
                <a:gd name="T82" fmla="*/ 0 h 38"/>
                <a:gd name="T83" fmla="*/ 23 w 23"/>
                <a:gd name="T84" fmla="*/ 38 h 3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3" h="38">
                  <a:moveTo>
                    <a:pt x="3" y="2"/>
                  </a:moveTo>
                  <a:lnTo>
                    <a:pt x="3" y="3"/>
                  </a:lnTo>
                  <a:lnTo>
                    <a:pt x="2" y="6"/>
                  </a:lnTo>
                  <a:lnTo>
                    <a:pt x="2" y="12"/>
                  </a:lnTo>
                  <a:lnTo>
                    <a:pt x="0" y="17"/>
                  </a:lnTo>
                  <a:lnTo>
                    <a:pt x="0" y="20"/>
                  </a:lnTo>
                  <a:lnTo>
                    <a:pt x="0" y="23"/>
                  </a:lnTo>
                  <a:lnTo>
                    <a:pt x="0" y="26"/>
                  </a:lnTo>
                  <a:lnTo>
                    <a:pt x="0" y="29"/>
                  </a:lnTo>
                  <a:lnTo>
                    <a:pt x="2" y="33"/>
                  </a:lnTo>
                  <a:lnTo>
                    <a:pt x="3" y="35"/>
                  </a:lnTo>
                  <a:lnTo>
                    <a:pt x="6" y="36"/>
                  </a:lnTo>
                  <a:lnTo>
                    <a:pt x="9" y="36"/>
                  </a:lnTo>
                  <a:lnTo>
                    <a:pt x="12" y="36"/>
                  </a:lnTo>
                  <a:lnTo>
                    <a:pt x="15" y="38"/>
                  </a:lnTo>
                  <a:lnTo>
                    <a:pt x="20" y="35"/>
                  </a:lnTo>
                  <a:lnTo>
                    <a:pt x="23" y="32"/>
                  </a:lnTo>
                  <a:lnTo>
                    <a:pt x="21" y="27"/>
                  </a:lnTo>
                  <a:lnTo>
                    <a:pt x="21" y="23"/>
                  </a:lnTo>
                  <a:lnTo>
                    <a:pt x="20" y="17"/>
                  </a:lnTo>
                  <a:lnTo>
                    <a:pt x="18" y="12"/>
                  </a:lnTo>
                  <a:lnTo>
                    <a:pt x="17" y="8"/>
                  </a:lnTo>
                  <a:lnTo>
                    <a:pt x="15" y="3"/>
                  </a:lnTo>
                  <a:lnTo>
                    <a:pt x="15" y="0"/>
                  </a:lnTo>
                  <a:lnTo>
                    <a:pt x="3" y="2"/>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86" name="Freeform 739"/>
            <p:cNvSpPr>
              <a:spLocks/>
            </p:cNvSpPr>
            <p:nvPr/>
          </p:nvSpPr>
          <p:spPr bwMode="auto">
            <a:xfrm>
              <a:off x="2605" y="2694"/>
              <a:ext cx="29" cy="35"/>
            </a:xfrm>
            <a:custGeom>
              <a:avLst/>
              <a:gdLst>
                <a:gd name="T0" fmla="*/ 0 w 59"/>
                <a:gd name="T1" fmla="*/ 0 h 71"/>
                <a:gd name="T2" fmla="*/ 0 w 59"/>
                <a:gd name="T3" fmla="*/ 0 h 71"/>
                <a:gd name="T4" fmla="*/ 0 w 59"/>
                <a:gd name="T5" fmla="*/ 0 h 71"/>
                <a:gd name="T6" fmla="*/ 0 w 59"/>
                <a:gd name="T7" fmla="*/ 0 h 71"/>
                <a:gd name="T8" fmla="*/ 0 w 59"/>
                <a:gd name="T9" fmla="*/ 0 h 71"/>
                <a:gd name="T10" fmla="*/ 0 w 59"/>
                <a:gd name="T11" fmla="*/ 0 h 71"/>
                <a:gd name="T12" fmla="*/ 0 w 59"/>
                <a:gd name="T13" fmla="*/ 0 h 71"/>
                <a:gd name="T14" fmla="*/ 0 w 59"/>
                <a:gd name="T15" fmla="*/ 0 h 71"/>
                <a:gd name="T16" fmla="*/ 0 w 59"/>
                <a:gd name="T17" fmla="*/ 0 h 71"/>
                <a:gd name="T18" fmla="*/ 0 w 59"/>
                <a:gd name="T19" fmla="*/ 0 h 71"/>
                <a:gd name="T20" fmla="*/ 0 w 59"/>
                <a:gd name="T21" fmla="*/ 0 h 71"/>
                <a:gd name="T22" fmla="*/ 0 w 59"/>
                <a:gd name="T23" fmla="*/ 0 h 71"/>
                <a:gd name="T24" fmla="*/ 0 w 59"/>
                <a:gd name="T25" fmla="*/ 0 h 71"/>
                <a:gd name="T26" fmla="*/ 0 w 59"/>
                <a:gd name="T27" fmla="*/ 0 h 71"/>
                <a:gd name="T28" fmla="*/ 0 w 59"/>
                <a:gd name="T29" fmla="*/ 0 h 71"/>
                <a:gd name="T30" fmla="*/ 0 w 59"/>
                <a:gd name="T31" fmla="*/ 0 h 71"/>
                <a:gd name="T32" fmla="*/ 0 w 59"/>
                <a:gd name="T33" fmla="*/ 0 h 71"/>
                <a:gd name="T34" fmla="*/ 0 w 59"/>
                <a:gd name="T35" fmla="*/ 0 h 71"/>
                <a:gd name="T36" fmla="*/ 0 w 59"/>
                <a:gd name="T37" fmla="*/ 0 h 71"/>
                <a:gd name="T38" fmla="*/ 0 w 59"/>
                <a:gd name="T39" fmla="*/ 0 h 71"/>
                <a:gd name="T40" fmla="*/ 0 w 59"/>
                <a:gd name="T41" fmla="*/ 0 h 71"/>
                <a:gd name="T42" fmla="*/ 0 w 59"/>
                <a:gd name="T43" fmla="*/ 0 h 71"/>
                <a:gd name="T44" fmla="*/ 0 w 59"/>
                <a:gd name="T45" fmla="*/ 0 h 71"/>
                <a:gd name="T46" fmla="*/ 0 w 59"/>
                <a:gd name="T47" fmla="*/ 0 h 71"/>
                <a:gd name="T48" fmla="*/ 0 w 59"/>
                <a:gd name="T49" fmla="*/ 0 h 71"/>
                <a:gd name="T50" fmla="*/ 0 w 59"/>
                <a:gd name="T51" fmla="*/ 0 h 71"/>
                <a:gd name="T52" fmla="*/ 0 w 59"/>
                <a:gd name="T53" fmla="*/ 0 h 71"/>
                <a:gd name="T54" fmla="*/ 0 w 59"/>
                <a:gd name="T55" fmla="*/ 0 h 71"/>
                <a:gd name="T56" fmla="*/ 0 w 59"/>
                <a:gd name="T57" fmla="*/ 0 h 71"/>
                <a:gd name="T58" fmla="*/ 0 w 59"/>
                <a:gd name="T59" fmla="*/ 0 h 71"/>
                <a:gd name="T60" fmla="*/ 0 w 59"/>
                <a:gd name="T61" fmla="*/ 0 h 71"/>
                <a:gd name="T62" fmla="*/ 0 w 59"/>
                <a:gd name="T63" fmla="*/ 0 h 71"/>
                <a:gd name="T64" fmla="*/ 0 w 59"/>
                <a:gd name="T65" fmla="*/ 0 h 71"/>
                <a:gd name="T66" fmla="*/ 0 w 59"/>
                <a:gd name="T67" fmla="*/ 0 h 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9"/>
                <a:gd name="T103" fmla="*/ 0 h 71"/>
                <a:gd name="T104" fmla="*/ 59 w 59"/>
                <a:gd name="T105" fmla="*/ 71 h 7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9" h="71">
                  <a:moveTo>
                    <a:pt x="33" y="3"/>
                  </a:moveTo>
                  <a:lnTo>
                    <a:pt x="35" y="3"/>
                  </a:lnTo>
                  <a:lnTo>
                    <a:pt x="38" y="6"/>
                  </a:lnTo>
                  <a:lnTo>
                    <a:pt x="39" y="7"/>
                  </a:lnTo>
                  <a:lnTo>
                    <a:pt x="41" y="10"/>
                  </a:lnTo>
                  <a:lnTo>
                    <a:pt x="42" y="13"/>
                  </a:lnTo>
                  <a:lnTo>
                    <a:pt x="45" y="16"/>
                  </a:lnTo>
                  <a:lnTo>
                    <a:pt x="47" y="19"/>
                  </a:lnTo>
                  <a:lnTo>
                    <a:pt x="48" y="23"/>
                  </a:lnTo>
                  <a:lnTo>
                    <a:pt x="50" y="27"/>
                  </a:lnTo>
                  <a:lnTo>
                    <a:pt x="51" y="30"/>
                  </a:lnTo>
                  <a:lnTo>
                    <a:pt x="51" y="33"/>
                  </a:lnTo>
                  <a:lnTo>
                    <a:pt x="53" y="36"/>
                  </a:lnTo>
                  <a:lnTo>
                    <a:pt x="53" y="39"/>
                  </a:lnTo>
                  <a:lnTo>
                    <a:pt x="54" y="42"/>
                  </a:lnTo>
                  <a:lnTo>
                    <a:pt x="51" y="44"/>
                  </a:lnTo>
                  <a:lnTo>
                    <a:pt x="50" y="47"/>
                  </a:lnTo>
                  <a:lnTo>
                    <a:pt x="47" y="48"/>
                  </a:lnTo>
                  <a:lnTo>
                    <a:pt x="44" y="50"/>
                  </a:lnTo>
                  <a:lnTo>
                    <a:pt x="39" y="51"/>
                  </a:lnTo>
                  <a:lnTo>
                    <a:pt x="35" y="53"/>
                  </a:lnTo>
                  <a:lnTo>
                    <a:pt x="30" y="54"/>
                  </a:lnTo>
                  <a:lnTo>
                    <a:pt x="26" y="56"/>
                  </a:lnTo>
                  <a:lnTo>
                    <a:pt x="21" y="56"/>
                  </a:lnTo>
                  <a:lnTo>
                    <a:pt x="15" y="57"/>
                  </a:lnTo>
                  <a:lnTo>
                    <a:pt x="11" y="57"/>
                  </a:lnTo>
                  <a:lnTo>
                    <a:pt x="7" y="59"/>
                  </a:lnTo>
                  <a:lnTo>
                    <a:pt x="4" y="60"/>
                  </a:lnTo>
                  <a:lnTo>
                    <a:pt x="1" y="62"/>
                  </a:lnTo>
                  <a:lnTo>
                    <a:pt x="0" y="62"/>
                  </a:lnTo>
                  <a:lnTo>
                    <a:pt x="0" y="63"/>
                  </a:lnTo>
                  <a:lnTo>
                    <a:pt x="1" y="68"/>
                  </a:lnTo>
                  <a:lnTo>
                    <a:pt x="6" y="71"/>
                  </a:lnTo>
                  <a:lnTo>
                    <a:pt x="7" y="71"/>
                  </a:lnTo>
                  <a:lnTo>
                    <a:pt x="11" y="71"/>
                  </a:lnTo>
                  <a:lnTo>
                    <a:pt x="14" y="71"/>
                  </a:lnTo>
                  <a:lnTo>
                    <a:pt x="18" y="71"/>
                  </a:lnTo>
                  <a:lnTo>
                    <a:pt x="21" y="71"/>
                  </a:lnTo>
                  <a:lnTo>
                    <a:pt x="27" y="69"/>
                  </a:lnTo>
                  <a:lnTo>
                    <a:pt x="32" y="68"/>
                  </a:lnTo>
                  <a:lnTo>
                    <a:pt x="35" y="68"/>
                  </a:lnTo>
                  <a:lnTo>
                    <a:pt x="38" y="65"/>
                  </a:lnTo>
                  <a:lnTo>
                    <a:pt x="42" y="65"/>
                  </a:lnTo>
                  <a:lnTo>
                    <a:pt x="44" y="62"/>
                  </a:lnTo>
                  <a:lnTo>
                    <a:pt x="48" y="60"/>
                  </a:lnTo>
                  <a:lnTo>
                    <a:pt x="50" y="57"/>
                  </a:lnTo>
                  <a:lnTo>
                    <a:pt x="53" y="56"/>
                  </a:lnTo>
                  <a:lnTo>
                    <a:pt x="54" y="53"/>
                  </a:lnTo>
                  <a:lnTo>
                    <a:pt x="56" y="50"/>
                  </a:lnTo>
                  <a:lnTo>
                    <a:pt x="57" y="47"/>
                  </a:lnTo>
                  <a:lnTo>
                    <a:pt x="59" y="44"/>
                  </a:lnTo>
                  <a:lnTo>
                    <a:pt x="57" y="39"/>
                  </a:lnTo>
                  <a:lnTo>
                    <a:pt x="57" y="35"/>
                  </a:lnTo>
                  <a:lnTo>
                    <a:pt x="57" y="32"/>
                  </a:lnTo>
                  <a:lnTo>
                    <a:pt x="56" y="29"/>
                  </a:lnTo>
                  <a:lnTo>
                    <a:pt x="54" y="24"/>
                  </a:lnTo>
                  <a:lnTo>
                    <a:pt x="53" y="21"/>
                  </a:lnTo>
                  <a:lnTo>
                    <a:pt x="51" y="18"/>
                  </a:lnTo>
                  <a:lnTo>
                    <a:pt x="50" y="15"/>
                  </a:lnTo>
                  <a:lnTo>
                    <a:pt x="47" y="9"/>
                  </a:lnTo>
                  <a:lnTo>
                    <a:pt x="44" y="4"/>
                  </a:lnTo>
                  <a:lnTo>
                    <a:pt x="41" y="3"/>
                  </a:lnTo>
                  <a:lnTo>
                    <a:pt x="39" y="1"/>
                  </a:lnTo>
                  <a:lnTo>
                    <a:pt x="38" y="0"/>
                  </a:lnTo>
                  <a:lnTo>
                    <a:pt x="36" y="1"/>
                  </a:lnTo>
                  <a:lnTo>
                    <a:pt x="33" y="1"/>
                  </a:lnTo>
                  <a:lnTo>
                    <a:pt x="33" y="3"/>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87" name="Freeform 740"/>
            <p:cNvSpPr>
              <a:spLocks/>
            </p:cNvSpPr>
            <p:nvPr/>
          </p:nvSpPr>
          <p:spPr bwMode="auto">
            <a:xfrm>
              <a:off x="2572" y="2725"/>
              <a:ext cx="19" cy="57"/>
            </a:xfrm>
            <a:custGeom>
              <a:avLst/>
              <a:gdLst>
                <a:gd name="T0" fmla="*/ 1 w 38"/>
                <a:gd name="T1" fmla="*/ 1 h 113"/>
                <a:gd name="T2" fmla="*/ 1 w 38"/>
                <a:gd name="T3" fmla="*/ 1 h 113"/>
                <a:gd name="T4" fmla="*/ 1 w 38"/>
                <a:gd name="T5" fmla="*/ 1 h 113"/>
                <a:gd name="T6" fmla="*/ 1 w 38"/>
                <a:gd name="T7" fmla="*/ 1 h 113"/>
                <a:gd name="T8" fmla="*/ 1 w 38"/>
                <a:gd name="T9" fmla="*/ 1 h 113"/>
                <a:gd name="T10" fmla="*/ 1 w 38"/>
                <a:gd name="T11" fmla="*/ 1 h 113"/>
                <a:gd name="T12" fmla="*/ 1 w 38"/>
                <a:gd name="T13" fmla="*/ 1 h 113"/>
                <a:gd name="T14" fmla="*/ 1 w 38"/>
                <a:gd name="T15" fmla="*/ 1 h 113"/>
                <a:gd name="T16" fmla="*/ 1 w 38"/>
                <a:gd name="T17" fmla="*/ 1 h 113"/>
                <a:gd name="T18" fmla="*/ 1 w 38"/>
                <a:gd name="T19" fmla="*/ 1 h 113"/>
                <a:gd name="T20" fmla="*/ 1 w 38"/>
                <a:gd name="T21" fmla="*/ 1 h 113"/>
                <a:gd name="T22" fmla="*/ 1 w 38"/>
                <a:gd name="T23" fmla="*/ 1 h 113"/>
                <a:gd name="T24" fmla="*/ 1 w 38"/>
                <a:gd name="T25" fmla="*/ 1 h 113"/>
                <a:gd name="T26" fmla="*/ 1 w 38"/>
                <a:gd name="T27" fmla="*/ 1 h 113"/>
                <a:gd name="T28" fmla="*/ 1 w 38"/>
                <a:gd name="T29" fmla="*/ 1 h 113"/>
                <a:gd name="T30" fmla="*/ 1 w 38"/>
                <a:gd name="T31" fmla="*/ 1 h 113"/>
                <a:gd name="T32" fmla="*/ 1 w 38"/>
                <a:gd name="T33" fmla="*/ 1 h 113"/>
                <a:gd name="T34" fmla="*/ 1 w 38"/>
                <a:gd name="T35" fmla="*/ 1 h 113"/>
                <a:gd name="T36" fmla="*/ 1 w 38"/>
                <a:gd name="T37" fmla="*/ 1 h 113"/>
                <a:gd name="T38" fmla="*/ 1 w 38"/>
                <a:gd name="T39" fmla="*/ 1 h 113"/>
                <a:gd name="T40" fmla="*/ 1 w 38"/>
                <a:gd name="T41" fmla="*/ 1 h 113"/>
                <a:gd name="T42" fmla="*/ 1 w 38"/>
                <a:gd name="T43" fmla="*/ 1 h 113"/>
                <a:gd name="T44" fmla="*/ 1 w 38"/>
                <a:gd name="T45" fmla="*/ 1 h 113"/>
                <a:gd name="T46" fmla="*/ 1 w 38"/>
                <a:gd name="T47" fmla="*/ 1 h 113"/>
                <a:gd name="T48" fmla="*/ 1 w 38"/>
                <a:gd name="T49" fmla="*/ 1 h 113"/>
                <a:gd name="T50" fmla="*/ 1 w 38"/>
                <a:gd name="T51" fmla="*/ 1 h 113"/>
                <a:gd name="T52" fmla="*/ 1 w 38"/>
                <a:gd name="T53" fmla="*/ 1 h 113"/>
                <a:gd name="T54" fmla="*/ 1 w 38"/>
                <a:gd name="T55" fmla="*/ 1 h 113"/>
                <a:gd name="T56" fmla="*/ 1 w 38"/>
                <a:gd name="T57" fmla="*/ 1 h 113"/>
                <a:gd name="T58" fmla="*/ 1 w 38"/>
                <a:gd name="T59" fmla="*/ 1 h 113"/>
                <a:gd name="T60" fmla="*/ 1 w 38"/>
                <a:gd name="T61" fmla="*/ 1 h 113"/>
                <a:gd name="T62" fmla="*/ 1 w 38"/>
                <a:gd name="T63" fmla="*/ 1 h 113"/>
                <a:gd name="T64" fmla="*/ 1 w 38"/>
                <a:gd name="T65" fmla="*/ 1 h 113"/>
                <a:gd name="T66" fmla="*/ 1 w 38"/>
                <a:gd name="T67" fmla="*/ 0 h 113"/>
                <a:gd name="T68" fmla="*/ 0 w 38"/>
                <a:gd name="T69" fmla="*/ 1 h 1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8"/>
                <a:gd name="T106" fmla="*/ 0 h 113"/>
                <a:gd name="T107" fmla="*/ 38 w 38"/>
                <a:gd name="T108" fmla="*/ 113 h 1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8" h="113">
                  <a:moveTo>
                    <a:pt x="0" y="1"/>
                  </a:moveTo>
                  <a:lnTo>
                    <a:pt x="1" y="3"/>
                  </a:lnTo>
                  <a:lnTo>
                    <a:pt x="4" y="4"/>
                  </a:lnTo>
                  <a:lnTo>
                    <a:pt x="6" y="6"/>
                  </a:lnTo>
                  <a:lnTo>
                    <a:pt x="9" y="9"/>
                  </a:lnTo>
                  <a:lnTo>
                    <a:pt x="12" y="12"/>
                  </a:lnTo>
                  <a:lnTo>
                    <a:pt x="15" y="15"/>
                  </a:lnTo>
                  <a:lnTo>
                    <a:pt x="18" y="18"/>
                  </a:lnTo>
                  <a:lnTo>
                    <a:pt x="21" y="21"/>
                  </a:lnTo>
                  <a:lnTo>
                    <a:pt x="23" y="26"/>
                  </a:lnTo>
                  <a:lnTo>
                    <a:pt x="26" y="32"/>
                  </a:lnTo>
                  <a:lnTo>
                    <a:pt x="26" y="33"/>
                  </a:lnTo>
                  <a:lnTo>
                    <a:pt x="27" y="36"/>
                  </a:lnTo>
                  <a:lnTo>
                    <a:pt x="27" y="39"/>
                  </a:lnTo>
                  <a:lnTo>
                    <a:pt x="27" y="42"/>
                  </a:lnTo>
                  <a:lnTo>
                    <a:pt x="27" y="45"/>
                  </a:lnTo>
                  <a:lnTo>
                    <a:pt x="27" y="48"/>
                  </a:lnTo>
                  <a:lnTo>
                    <a:pt x="27" y="51"/>
                  </a:lnTo>
                  <a:lnTo>
                    <a:pt x="27" y="56"/>
                  </a:lnTo>
                  <a:lnTo>
                    <a:pt x="27" y="59"/>
                  </a:lnTo>
                  <a:lnTo>
                    <a:pt x="26" y="62"/>
                  </a:lnTo>
                  <a:lnTo>
                    <a:pt x="26" y="65"/>
                  </a:lnTo>
                  <a:lnTo>
                    <a:pt x="26" y="68"/>
                  </a:lnTo>
                  <a:lnTo>
                    <a:pt x="23" y="74"/>
                  </a:lnTo>
                  <a:lnTo>
                    <a:pt x="21" y="80"/>
                  </a:lnTo>
                  <a:lnTo>
                    <a:pt x="18" y="84"/>
                  </a:lnTo>
                  <a:lnTo>
                    <a:pt x="17" y="89"/>
                  </a:lnTo>
                  <a:lnTo>
                    <a:pt x="14" y="94"/>
                  </a:lnTo>
                  <a:lnTo>
                    <a:pt x="12" y="98"/>
                  </a:lnTo>
                  <a:lnTo>
                    <a:pt x="9" y="100"/>
                  </a:lnTo>
                  <a:lnTo>
                    <a:pt x="6" y="104"/>
                  </a:lnTo>
                  <a:lnTo>
                    <a:pt x="4" y="106"/>
                  </a:lnTo>
                  <a:lnTo>
                    <a:pt x="3" y="109"/>
                  </a:lnTo>
                  <a:lnTo>
                    <a:pt x="1" y="112"/>
                  </a:lnTo>
                  <a:lnTo>
                    <a:pt x="3" y="113"/>
                  </a:lnTo>
                  <a:lnTo>
                    <a:pt x="4" y="113"/>
                  </a:lnTo>
                  <a:lnTo>
                    <a:pt x="9" y="110"/>
                  </a:lnTo>
                  <a:lnTo>
                    <a:pt x="10" y="109"/>
                  </a:lnTo>
                  <a:lnTo>
                    <a:pt x="14" y="106"/>
                  </a:lnTo>
                  <a:lnTo>
                    <a:pt x="17" y="103"/>
                  </a:lnTo>
                  <a:lnTo>
                    <a:pt x="20" y="100"/>
                  </a:lnTo>
                  <a:lnTo>
                    <a:pt x="23" y="95"/>
                  </a:lnTo>
                  <a:lnTo>
                    <a:pt x="26" y="91"/>
                  </a:lnTo>
                  <a:lnTo>
                    <a:pt x="27" y="86"/>
                  </a:lnTo>
                  <a:lnTo>
                    <a:pt x="30" y="80"/>
                  </a:lnTo>
                  <a:lnTo>
                    <a:pt x="32" y="74"/>
                  </a:lnTo>
                  <a:lnTo>
                    <a:pt x="35" y="69"/>
                  </a:lnTo>
                  <a:lnTo>
                    <a:pt x="35" y="63"/>
                  </a:lnTo>
                  <a:lnTo>
                    <a:pt x="38" y="57"/>
                  </a:lnTo>
                  <a:lnTo>
                    <a:pt x="36" y="54"/>
                  </a:lnTo>
                  <a:lnTo>
                    <a:pt x="36" y="50"/>
                  </a:lnTo>
                  <a:lnTo>
                    <a:pt x="36" y="47"/>
                  </a:lnTo>
                  <a:lnTo>
                    <a:pt x="36" y="44"/>
                  </a:lnTo>
                  <a:lnTo>
                    <a:pt x="35" y="41"/>
                  </a:lnTo>
                  <a:lnTo>
                    <a:pt x="35" y="38"/>
                  </a:lnTo>
                  <a:lnTo>
                    <a:pt x="35" y="35"/>
                  </a:lnTo>
                  <a:lnTo>
                    <a:pt x="33" y="33"/>
                  </a:lnTo>
                  <a:lnTo>
                    <a:pt x="32" y="27"/>
                  </a:lnTo>
                  <a:lnTo>
                    <a:pt x="29" y="22"/>
                  </a:lnTo>
                  <a:lnTo>
                    <a:pt x="26" y="18"/>
                  </a:lnTo>
                  <a:lnTo>
                    <a:pt x="24" y="15"/>
                  </a:lnTo>
                  <a:lnTo>
                    <a:pt x="21" y="12"/>
                  </a:lnTo>
                  <a:lnTo>
                    <a:pt x="18" y="9"/>
                  </a:lnTo>
                  <a:lnTo>
                    <a:pt x="15" y="6"/>
                  </a:lnTo>
                  <a:lnTo>
                    <a:pt x="12" y="3"/>
                  </a:lnTo>
                  <a:lnTo>
                    <a:pt x="9" y="1"/>
                  </a:lnTo>
                  <a:lnTo>
                    <a:pt x="6" y="0"/>
                  </a:lnTo>
                  <a:lnTo>
                    <a:pt x="1" y="0"/>
                  </a:lnTo>
                  <a:lnTo>
                    <a:pt x="0" y="1"/>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88" name="Freeform 741"/>
            <p:cNvSpPr>
              <a:spLocks/>
            </p:cNvSpPr>
            <p:nvPr/>
          </p:nvSpPr>
          <p:spPr bwMode="auto">
            <a:xfrm>
              <a:off x="2585" y="2739"/>
              <a:ext cx="93" cy="59"/>
            </a:xfrm>
            <a:custGeom>
              <a:avLst/>
              <a:gdLst>
                <a:gd name="T0" fmla="*/ 1 w 184"/>
                <a:gd name="T1" fmla="*/ 1 h 117"/>
                <a:gd name="T2" fmla="*/ 1 w 184"/>
                <a:gd name="T3" fmla="*/ 1 h 117"/>
                <a:gd name="T4" fmla="*/ 1 w 184"/>
                <a:gd name="T5" fmla="*/ 1 h 117"/>
                <a:gd name="T6" fmla="*/ 1 w 184"/>
                <a:gd name="T7" fmla="*/ 1 h 117"/>
                <a:gd name="T8" fmla="*/ 1 w 184"/>
                <a:gd name="T9" fmla="*/ 1 h 117"/>
                <a:gd name="T10" fmla="*/ 1 w 184"/>
                <a:gd name="T11" fmla="*/ 1 h 117"/>
                <a:gd name="T12" fmla="*/ 1 w 184"/>
                <a:gd name="T13" fmla="*/ 1 h 117"/>
                <a:gd name="T14" fmla="*/ 1 w 184"/>
                <a:gd name="T15" fmla="*/ 1 h 117"/>
                <a:gd name="T16" fmla="*/ 1 w 184"/>
                <a:gd name="T17" fmla="*/ 1 h 117"/>
                <a:gd name="T18" fmla="*/ 1 w 184"/>
                <a:gd name="T19" fmla="*/ 1 h 117"/>
                <a:gd name="T20" fmla="*/ 1 w 184"/>
                <a:gd name="T21" fmla="*/ 1 h 117"/>
                <a:gd name="T22" fmla="*/ 1 w 184"/>
                <a:gd name="T23" fmla="*/ 1 h 117"/>
                <a:gd name="T24" fmla="*/ 1 w 184"/>
                <a:gd name="T25" fmla="*/ 1 h 117"/>
                <a:gd name="T26" fmla="*/ 1 w 184"/>
                <a:gd name="T27" fmla="*/ 1 h 117"/>
                <a:gd name="T28" fmla="*/ 1 w 184"/>
                <a:gd name="T29" fmla="*/ 1 h 117"/>
                <a:gd name="T30" fmla="*/ 1 w 184"/>
                <a:gd name="T31" fmla="*/ 1 h 117"/>
                <a:gd name="T32" fmla="*/ 1 w 184"/>
                <a:gd name="T33" fmla="*/ 1 h 117"/>
                <a:gd name="T34" fmla="*/ 1 w 184"/>
                <a:gd name="T35" fmla="*/ 1 h 117"/>
                <a:gd name="T36" fmla="*/ 1 w 184"/>
                <a:gd name="T37" fmla="*/ 1 h 117"/>
                <a:gd name="T38" fmla="*/ 1 w 184"/>
                <a:gd name="T39" fmla="*/ 1 h 117"/>
                <a:gd name="T40" fmla="*/ 1 w 184"/>
                <a:gd name="T41" fmla="*/ 1 h 117"/>
                <a:gd name="T42" fmla="*/ 1 w 184"/>
                <a:gd name="T43" fmla="*/ 1 h 117"/>
                <a:gd name="T44" fmla="*/ 1 w 184"/>
                <a:gd name="T45" fmla="*/ 1 h 117"/>
                <a:gd name="T46" fmla="*/ 1 w 184"/>
                <a:gd name="T47" fmla="*/ 1 h 117"/>
                <a:gd name="T48" fmla="*/ 1 w 184"/>
                <a:gd name="T49" fmla="*/ 1 h 117"/>
                <a:gd name="T50" fmla="*/ 1 w 184"/>
                <a:gd name="T51" fmla="*/ 1 h 117"/>
                <a:gd name="T52" fmla="*/ 1 w 184"/>
                <a:gd name="T53" fmla="*/ 1 h 117"/>
                <a:gd name="T54" fmla="*/ 1 w 184"/>
                <a:gd name="T55" fmla="*/ 1 h 117"/>
                <a:gd name="T56" fmla="*/ 1 w 184"/>
                <a:gd name="T57" fmla="*/ 1 h 117"/>
                <a:gd name="T58" fmla="*/ 1 w 184"/>
                <a:gd name="T59" fmla="*/ 1 h 117"/>
                <a:gd name="T60" fmla="*/ 1 w 184"/>
                <a:gd name="T61" fmla="*/ 1 h 117"/>
                <a:gd name="T62" fmla="*/ 1 w 184"/>
                <a:gd name="T63" fmla="*/ 1 h 117"/>
                <a:gd name="T64" fmla="*/ 1 w 184"/>
                <a:gd name="T65" fmla="*/ 1 h 117"/>
                <a:gd name="T66" fmla="*/ 1 w 184"/>
                <a:gd name="T67" fmla="*/ 1 h 117"/>
                <a:gd name="T68" fmla="*/ 1 w 184"/>
                <a:gd name="T69" fmla="*/ 1 h 117"/>
                <a:gd name="T70" fmla="*/ 1 w 184"/>
                <a:gd name="T71" fmla="*/ 1 h 117"/>
                <a:gd name="T72" fmla="*/ 1 w 184"/>
                <a:gd name="T73" fmla="*/ 1 h 117"/>
                <a:gd name="T74" fmla="*/ 1 w 184"/>
                <a:gd name="T75" fmla="*/ 1 h 117"/>
                <a:gd name="T76" fmla="*/ 1 w 184"/>
                <a:gd name="T77" fmla="*/ 1 h 117"/>
                <a:gd name="T78" fmla="*/ 1 w 184"/>
                <a:gd name="T79" fmla="*/ 1 h 117"/>
                <a:gd name="T80" fmla="*/ 1 w 184"/>
                <a:gd name="T81" fmla="*/ 1 h 117"/>
                <a:gd name="T82" fmla="*/ 1 w 184"/>
                <a:gd name="T83" fmla="*/ 1 h 117"/>
                <a:gd name="T84" fmla="*/ 1 w 184"/>
                <a:gd name="T85" fmla="*/ 1 h 117"/>
                <a:gd name="T86" fmla="*/ 1 w 184"/>
                <a:gd name="T87" fmla="*/ 1 h 117"/>
                <a:gd name="T88" fmla="*/ 1 w 184"/>
                <a:gd name="T89" fmla="*/ 0 h 117"/>
                <a:gd name="T90" fmla="*/ 1 w 184"/>
                <a:gd name="T91" fmla="*/ 0 h 117"/>
                <a:gd name="T92" fmla="*/ 1 w 184"/>
                <a:gd name="T93" fmla="*/ 0 h 117"/>
                <a:gd name="T94" fmla="*/ 1 w 184"/>
                <a:gd name="T95" fmla="*/ 0 h 117"/>
                <a:gd name="T96" fmla="*/ 1 w 184"/>
                <a:gd name="T97" fmla="*/ 0 h 117"/>
                <a:gd name="T98" fmla="*/ 1 w 184"/>
                <a:gd name="T99" fmla="*/ 0 h 117"/>
                <a:gd name="T100" fmla="*/ 1 w 184"/>
                <a:gd name="T101" fmla="*/ 1 h 117"/>
                <a:gd name="T102" fmla="*/ 1 w 184"/>
                <a:gd name="T103" fmla="*/ 1 h 117"/>
                <a:gd name="T104" fmla="*/ 1 w 184"/>
                <a:gd name="T105" fmla="*/ 1 h 117"/>
                <a:gd name="T106" fmla="*/ 1 w 184"/>
                <a:gd name="T107" fmla="*/ 1 h 11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4"/>
                <a:gd name="T163" fmla="*/ 0 h 117"/>
                <a:gd name="T164" fmla="*/ 184 w 184"/>
                <a:gd name="T165" fmla="*/ 117 h 11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4" h="117">
                  <a:moveTo>
                    <a:pt x="7" y="16"/>
                  </a:moveTo>
                  <a:lnTo>
                    <a:pt x="9" y="16"/>
                  </a:lnTo>
                  <a:lnTo>
                    <a:pt x="12" y="16"/>
                  </a:lnTo>
                  <a:lnTo>
                    <a:pt x="15" y="15"/>
                  </a:lnTo>
                  <a:lnTo>
                    <a:pt x="19" y="15"/>
                  </a:lnTo>
                  <a:lnTo>
                    <a:pt x="22" y="15"/>
                  </a:lnTo>
                  <a:lnTo>
                    <a:pt x="27" y="15"/>
                  </a:lnTo>
                  <a:lnTo>
                    <a:pt x="31" y="13"/>
                  </a:lnTo>
                  <a:lnTo>
                    <a:pt x="36" y="13"/>
                  </a:lnTo>
                  <a:lnTo>
                    <a:pt x="42" y="13"/>
                  </a:lnTo>
                  <a:lnTo>
                    <a:pt x="48" y="13"/>
                  </a:lnTo>
                  <a:lnTo>
                    <a:pt x="53" y="12"/>
                  </a:lnTo>
                  <a:lnTo>
                    <a:pt x="59" y="12"/>
                  </a:lnTo>
                  <a:lnTo>
                    <a:pt x="63" y="10"/>
                  </a:lnTo>
                  <a:lnTo>
                    <a:pt x="66" y="10"/>
                  </a:lnTo>
                  <a:lnTo>
                    <a:pt x="69" y="10"/>
                  </a:lnTo>
                  <a:lnTo>
                    <a:pt x="72" y="10"/>
                  </a:lnTo>
                  <a:lnTo>
                    <a:pt x="75" y="10"/>
                  </a:lnTo>
                  <a:lnTo>
                    <a:pt x="78" y="10"/>
                  </a:lnTo>
                  <a:lnTo>
                    <a:pt x="81" y="9"/>
                  </a:lnTo>
                  <a:lnTo>
                    <a:pt x="86" y="9"/>
                  </a:lnTo>
                  <a:lnTo>
                    <a:pt x="89" y="9"/>
                  </a:lnTo>
                  <a:lnTo>
                    <a:pt x="92" y="9"/>
                  </a:lnTo>
                  <a:lnTo>
                    <a:pt x="95" y="9"/>
                  </a:lnTo>
                  <a:lnTo>
                    <a:pt x="98" y="9"/>
                  </a:lnTo>
                  <a:lnTo>
                    <a:pt x="101" y="9"/>
                  </a:lnTo>
                  <a:lnTo>
                    <a:pt x="104" y="9"/>
                  </a:lnTo>
                  <a:lnTo>
                    <a:pt x="107" y="9"/>
                  </a:lnTo>
                  <a:lnTo>
                    <a:pt x="110" y="9"/>
                  </a:lnTo>
                  <a:lnTo>
                    <a:pt x="113" y="9"/>
                  </a:lnTo>
                  <a:lnTo>
                    <a:pt x="116" y="9"/>
                  </a:lnTo>
                  <a:lnTo>
                    <a:pt x="119" y="9"/>
                  </a:lnTo>
                  <a:lnTo>
                    <a:pt x="124" y="9"/>
                  </a:lnTo>
                  <a:lnTo>
                    <a:pt x="128" y="9"/>
                  </a:lnTo>
                  <a:lnTo>
                    <a:pt x="133" y="9"/>
                  </a:lnTo>
                  <a:lnTo>
                    <a:pt x="137" y="9"/>
                  </a:lnTo>
                  <a:lnTo>
                    <a:pt x="143" y="9"/>
                  </a:lnTo>
                  <a:lnTo>
                    <a:pt x="146" y="9"/>
                  </a:lnTo>
                  <a:lnTo>
                    <a:pt x="151" y="10"/>
                  </a:lnTo>
                  <a:lnTo>
                    <a:pt x="154" y="10"/>
                  </a:lnTo>
                  <a:lnTo>
                    <a:pt x="157" y="12"/>
                  </a:lnTo>
                  <a:lnTo>
                    <a:pt x="160" y="13"/>
                  </a:lnTo>
                  <a:lnTo>
                    <a:pt x="164" y="16"/>
                  </a:lnTo>
                  <a:lnTo>
                    <a:pt x="166" y="19"/>
                  </a:lnTo>
                  <a:lnTo>
                    <a:pt x="169" y="22"/>
                  </a:lnTo>
                  <a:lnTo>
                    <a:pt x="171" y="27"/>
                  </a:lnTo>
                  <a:lnTo>
                    <a:pt x="174" y="31"/>
                  </a:lnTo>
                  <a:lnTo>
                    <a:pt x="174" y="36"/>
                  </a:lnTo>
                  <a:lnTo>
                    <a:pt x="175" y="40"/>
                  </a:lnTo>
                  <a:lnTo>
                    <a:pt x="175" y="45"/>
                  </a:lnTo>
                  <a:lnTo>
                    <a:pt x="175" y="49"/>
                  </a:lnTo>
                  <a:lnTo>
                    <a:pt x="175" y="54"/>
                  </a:lnTo>
                  <a:lnTo>
                    <a:pt x="175" y="59"/>
                  </a:lnTo>
                  <a:lnTo>
                    <a:pt x="174" y="63"/>
                  </a:lnTo>
                  <a:lnTo>
                    <a:pt x="174" y="68"/>
                  </a:lnTo>
                  <a:lnTo>
                    <a:pt x="174" y="72"/>
                  </a:lnTo>
                  <a:lnTo>
                    <a:pt x="172" y="75"/>
                  </a:lnTo>
                  <a:lnTo>
                    <a:pt x="171" y="78"/>
                  </a:lnTo>
                  <a:lnTo>
                    <a:pt x="168" y="81"/>
                  </a:lnTo>
                  <a:lnTo>
                    <a:pt x="164" y="84"/>
                  </a:lnTo>
                  <a:lnTo>
                    <a:pt x="161" y="87"/>
                  </a:lnTo>
                  <a:lnTo>
                    <a:pt x="157" y="90"/>
                  </a:lnTo>
                  <a:lnTo>
                    <a:pt x="152" y="93"/>
                  </a:lnTo>
                  <a:lnTo>
                    <a:pt x="148" y="95"/>
                  </a:lnTo>
                  <a:lnTo>
                    <a:pt x="143" y="98"/>
                  </a:lnTo>
                  <a:lnTo>
                    <a:pt x="137" y="99"/>
                  </a:lnTo>
                  <a:lnTo>
                    <a:pt x="133" y="102"/>
                  </a:lnTo>
                  <a:lnTo>
                    <a:pt x="128" y="104"/>
                  </a:lnTo>
                  <a:lnTo>
                    <a:pt x="124" y="105"/>
                  </a:lnTo>
                  <a:lnTo>
                    <a:pt x="119" y="105"/>
                  </a:lnTo>
                  <a:lnTo>
                    <a:pt x="116" y="107"/>
                  </a:lnTo>
                  <a:lnTo>
                    <a:pt x="113" y="107"/>
                  </a:lnTo>
                  <a:lnTo>
                    <a:pt x="112" y="108"/>
                  </a:lnTo>
                  <a:lnTo>
                    <a:pt x="109" y="108"/>
                  </a:lnTo>
                  <a:lnTo>
                    <a:pt x="105" y="110"/>
                  </a:lnTo>
                  <a:lnTo>
                    <a:pt x="101" y="110"/>
                  </a:lnTo>
                  <a:lnTo>
                    <a:pt x="96" y="110"/>
                  </a:lnTo>
                  <a:lnTo>
                    <a:pt x="92" y="110"/>
                  </a:lnTo>
                  <a:lnTo>
                    <a:pt x="87" y="110"/>
                  </a:lnTo>
                  <a:lnTo>
                    <a:pt x="81" y="110"/>
                  </a:lnTo>
                  <a:lnTo>
                    <a:pt x="77" y="111"/>
                  </a:lnTo>
                  <a:lnTo>
                    <a:pt x="71" y="110"/>
                  </a:lnTo>
                  <a:lnTo>
                    <a:pt x="65" y="110"/>
                  </a:lnTo>
                  <a:lnTo>
                    <a:pt x="60" y="110"/>
                  </a:lnTo>
                  <a:lnTo>
                    <a:pt x="54" y="108"/>
                  </a:lnTo>
                  <a:lnTo>
                    <a:pt x="50" y="107"/>
                  </a:lnTo>
                  <a:lnTo>
                    <a:pt x="46" y="107"/>
                  </a:lnTo>
                  <a:lnTo>
                    <a:pt x="42" y="105"/>
                  </a:lnTo>
                  <a:lnTo>
                    <a:pt x="40" y="104"/>
                  </a:lnTo>
                  <a:lnTo>
                    <a:pt x="37" y="101"/>
                  </a:lnTo>
                  <a:lnTo>
                    <a:pt x="36" y="98"/>
                  </a:lnTo>
                  <a:lnTo>
                    <a:pt x="34" y="93"/>
                  </a:lnTo>
                  <a:lnTo>
                    <a:pt x="34" y="89"/>
                  </a:lnTo>
                  <a:lnTo>
                    <a:pt x="34" y="84"/>
                  </a:lnTo>
                  <a:lnTo>
                    <a:pt x="34" y="80"/>
                  </a:lnTo>
                  <a:lnTo>
                    <a:pt x="34" y="75"/>
                  </a:lnTo>
                  <a:lnTo>
                    <a:pt x="36" y="71"/>
                  </a:lnTo>
                  <a:lnTo>
                    <a:pt x="37" y="65"/>
                  </a:lnTo>
                  <a:lnTo>
                    <a:pt x="37" y="60"/>
                  </a:lnTo>
                  <a:lnTo>
                    <a:pt x="39" y="55"/>
                  </a:lnTo>
                  <a:lnTo>
                    <a:pt x="39" y="52"/>
                  </a:lnTo>
                  <a:lnTo>
                    <a:pt x="40" y="48"/>
                  </a:lnTo>
                  <a:lnTo>
                    <a:pt x="40" y="46"/>
                  </a:lnTo>
                  <a:lnTo>
                    <a:pt x="40" y="45"/>
                  </a:lnTo>
                  <a:lnTo>
                    <a:pt x="42" y="45"/>
                  </a:lnTo>
                  <a:lnTo>
                    <a:pt x="3" y="42"/>
                  </a:lnTo>
                  <a:lnTo>
                    <a:pt x="0" y="52"/>
                  </a:lnTo>
                  <a:lnTo>
                    <a:pt x="30" y="51"/>
                  </a:lnTo>
                  <a:lnTo>
                    <a:pt x="28" y="52"/>
                  </a:lnTo>
                  <a:lnTo>
                    <a:pt x="28" y="57"/>
                  </a:lnTo>
                  <a:lnTo>
                    <a:pt x="27" y="62"/>
                  </a:lnTo>
                  <a:lnTo>
                    <a:pt x="27" y="65"/>
                  </a:lnTo>
                  <a:lnTo>
                    <a:pt x="25" y="69"/>
                  </a:lnTo>
                  <a:lnTo>
                    <a:pt x="25" y="75"/>
                  </a:lnTo>
                  <a:lnTo>
                    <a:pt x="25" y="80"/>
                  </a:lnTo>
                  <a:lnTo>
                    <a:pt x="25" y="84"/>
                  </a:lnTo>
                  <a:lnTo>
                    <a:pt x="25" y="89"/>
                  </a:lnTo>
                  <a:lnTo>
                    <a:pt x="27" y="93"/>
                  </a:lnTo>
                  <a:lnTo>
                    <a:pt x="27" y="98"/>
                  </a:lnTo>
                  <a:lnTo>
                    <a:pt x="30" y="102"/>
                  </a:lnTo>
                  <a:lnTo>
                    <a:pt x="33" y="105"/>
                  </a:lnTo>
                  <a:lnTo>
                    <a:pt x="36" y="108"/>
                  </a:lnTo>
                  <a:lnTo>
                    <a:pt x="40" y="110"/>
                  </a:lnTo>
                  <a:lnTo>
                    <a:pt x="45" y="111"/>
                  </a:lnTo>
                  <a:lnTo>
                    <a:pt x="50" y="113"/>
                  </a:lnTo>
                  <a:lnTo>
                    <a:pt x="54" y="114"/>
                  </a:lnTo>
                  <a:lnTo>
                    <a:pt x="59" y="116"/>
                  </a:lnTo>
                  <a:lnTo>
                    <a:pt x="65" y="116"/>
                  </a:lnTo>
                  <a:lnTo>
                    <a:pt x="69" y="117"/>
                  </a:lnTo>
                  <a:lnTo>
                    <a:pt x="75" y="117"/>
                  </a:lnTo>
                  <a:lnTo>
                    <a:pt x="80" y="117"/>
                  </a:lnTo>
                  <a:lnTo>
                    <a:pt x="86" y="117"/>
                  </a:lnTo>
                  <a:lnTo>
                    <a:pt x="90" y="117"/>
                  </a:lnTo>
                  <a:lnTo>
                    <a:pt x="96" y="117"/>
                  </a:lnTo>
                  <a:lnTo>
                    <a:pt x="101" y="117"/>
                  </a:lnTo>
                  <a:lnTo>
                    <a:pt x="105" y="117"/>
                  </a:lnTo>
                  <a:lnTo>
                    <a:pt x="112" y="116"/>
                  </a:lnTo>
                  <a:lnTo>
                    <a:pt x="116" y="116"/>
                  </a:lnTo>
                  <a:lnTo>
                    <a:pt x="119" y="116"/>
                  </a:lnTo>
                  <a:lnTo>
                    <a:pt x="124" y="114"/>
                  </a:lnTo>
                  <a:lnTo>
                    <a:pt x="128" y="113"/>
                  </a:lnTo>
                  <a:lnTo>
                    <a:pt x="133" y="111"/>
                  </a:lnTo>
                  <a:lnTo>
                    <a:pt x="137" y="110"/>
                  </a:lnTo>
                  <a:lnTo>
                    <a:pt x="142" y="108"/>
                  </a:lnTo>
                  <a:lnTo>
                    <a:pt x="146" y="105"/>
                  </a:lnTo>
                  <a:lnTo>
                    <a:pt x="151" y="104"/>
                  </a:lnTo>
                  <a:lnTo>
                    <a:pt x="155" y="101"/>
                  </a:lnTo>
                  <a:lnTo>
                    <a:pt x="158" y="99"/>
                  </a:lnTo>
                  <a:lnTo>
                    <a:pt x="163" y="96"/>
                  </a:lnTo>
                  <a:lnTo>
                    <a:pt x="166" y="93"/>
                  </a:lnTo>
                  <a:lnTo>
                    <a:pt x="169" y="90"/>
                  </a:lnTo>
                  <a:lnTo>
                    <a:pt x="172" y="87"/>
                  </a:lnTo>
                  <a:lnTo>
                    <a:pt x="175" y="84"/>
                  </a:lnTo>
                  <a:lnTo>
                    <a:pt x="178" y="81"/>
                  </a:lnTo>
                  <a:lnTo>
                    <a:pt x="180" y="77"/>
                  </a:lnTo>
                  <a:lnTo>
                    <a:pt x="183" y="72"/>
                  </a:lnTo>
                  <a:lnTo>
                    <a:pt x="183" y="68"/>
                  </a:lnTo>
                  <a:lnTo>
                    <a:pt x="184" y="63"/>
                  </a:lnTo>
                  <a:lnTo>
                    <a:pt x="184" y="57"/>
                  </a:lnTo>
                  <a:lnTo>
                    <a:pt x="184" y="51"/>
                  </a:lnTo>
                  <a:lnTo>
                    <a:pt x="184" y="46"/>
                  </a:lnTo>
                  <a:lnTo>
                    <a:pt x="184" y="40"/>
                  </a:lnTo>
                  <a:lnTo>
                    <a:pt x="183" y="36"/>
                  </a:lnTo>
                  <a:lnTo>
                    <a:pt x="181" y="30"/>
                  </a:lnTo>
                  <a:lnTo>
                    <a:pt x="180" y="25"/>
                  </a:lnTo>
                  <a:lnTo>
                    <a:pt x="178" y="21"/>
                  </a:lnTo>
                  <a:lnTo>
                    <a:pt x="177" y="16"/>
                  </a:lnTo>
                  <a:lnTo>
                    <a:pt x="175" y="13"/>
                  </a:lnTo>
                  <a:lnTo>
                    <a:pt x="172" y="10"/>
                  </a:lnTo>
                  <a:lnTo>
                    <a:pt x="171" y="9"/>
                  </a:lnTo>
                  <a:lnTo>
                    <a:pt x="168" y="7"/>
                  </a:lnTo>
                  <a:lnTo>
                    <a:pt x="164" y="6"/>
                  </a:lnTo>
                  <a:lnTo>
                    <a:pt x="161" y="4"/>
                  </a:lnTo>
                  <a:lnTo>
                    <a:pt x="157" y="3"/>
                  </a:lnTo>
                  <a:lnTo>
                    <a:pt x="151" y="1"/>
                  </a:lnTo>
                  <a:lnTo>
                    <a:pt x="146" y="1"/>
                  </a:lnTo>
                  <a:lnTo>
                    <a:pt x="143" y="0"/>
                  </a:lnTo>
                  <a:lnTo>
                    <a:pt x="140" y="0"/>
                  </a:lnTo>
                  <a:lnTo>
                    <a:pt x="137" y="0"/>
                  </a:lnTo>
                  <a:lnTo>
                    <a:pt x="134" y="0"/>
                  </a:lnTo>
                  <a:lnTo>
                    <a:pt x="130" y="0"/>
                  </a:lnTo>
                  <a:lnTo>
                    <a:pt x="127" y="0"/>
                  </a:lnTo>
                  <a:lnTo>
                    <a:pt x="124" y="0"/>
                  </a:lnTo>
                  <a:lnTo>
                    <a:pt x="121" y="0"/>
                  </a:lnTo>
                  <a:lnTo>
                    <a:pt x="118" y="0"/>
                  </a:lnTo>
                  <a:lnTo>
                    <a:pt x="113" y="0"/>
                  </a:lnTo>
                  <a:lnTo>
                    <a:pt x="110" y="0"/>
                  </a:lnTo>
                  <a:lnTo>
                    <a:pt x="107" y="0"/>
                  </a:lnTo>
                  <a:lnTo>
                    <a:pt x="104" y="0"/>
                  </a:lnTo>
                  <a:lnTo>
                    <a:pt x="101" y="0"/>
                  </a:lnTo>
                  <a:lnTo>
                    <a:pt x="96" y="0"/>
                  </a:lnTo>
                  <a:lnTo>
                    <a:pt x="93" y="0"/>
                  </a:lnTo>
                  <a:lnTo>
                    <a:pt x="87" y="0"/>
                  </a:lnTo>
                  <a:lnTo>
                    <a:pt x="83" y="0"/>
                  </a:lnTo>
                  <a:lnTo>
                    <a:pt x="80" y="0"/>
                  </a:lnTo>
                  <a:lnTo>
                    <a:pt x="75" y="0"/>
                  </a:lnTo>
                  <a:lnTo>
                    <a:pt x="72" y="0"/>
                  </a:lnTo>
                  <a:lnTo>
                    <a:pt x="69" y="0"/>
                  </a:lnTo>
                  <a:lnTo>
                    <a:pt x="66" y="0"/>
                  </a:lnTo>
                  <a:lnTo>
                    <a:pt x="63" y="0"/>
                  </a:lnTo>
                  <a:lnTo>
                    <a:pt x="60" y="1"/>
                  </a:lnTo>
                  <a:lnTo>
                    <a:pt x="57" y="1"/>
                  </a:lnTo>
                  <a:lnTo>
                    <a:pt x="54" y="1"/>
                  </a:lnTo>
                  <a:lnTo>
                    <a:pt x="51" y="3"/>
                  </a:lnTo>
                  <a:lnTo>
                    <a:pt x="46" y="3"/>
                  </a:lnTo>
                  <a:lnTo>
                    <a:pt x="43" y="3"/>
                  </a:lnTo>
                  <a:lnTo>
                    <a:pt x="37" y="4"/>
                  </a:lnTo>
                  <a:lnTo>
                    <a:pt x="33" y="4"/>
                  </a:lnTo>
                  <a:lnTo>
                    <a:pt x="27" y="6"/>
                  </a:lnTo>
                  <a:lnTo>
                    <a:pt x="21" y="6"/>
                  </a:lnTo>
                  <a:lnTo>
                    <a:pt x="16" y="6"/>
                  </a:lnTo>
                  <a:lnTo>
                    <a:pt x="13" y="7"/>
                  </a:lnTo>
                  <a:lnTo>
                    <a:pt x="9" y="9"/>
                  </a:lnTo>
                  <a:lnTo>
                    <a:pt x="7" y="9"/>
                  </a:lnTo>
                  <a:lnTo>
                    <a:pt x="6" y="9"/>
                  </a:lnTo>
                  <a:lnTo>
                    <a:pt x="7" y="16"/>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89" name="Freeform 742"/>
            <p:cNvSpPr>
              <a:spLocks/>
            </p:cNvSpPr>
            <p:nvPr/>
          </p:nvSpPr>
          <p:spPr bwMode="auto">
            <a:xfrm>
              <a:off x="2617" y="2742"/>
              <a:ext cx="27" cy="55"/>
            </a:xfrm>
            <a:custGeom>
              <a:avLst/>
              <a:gdLst>
                <a:gd name="T0" fmla="*/ 1 w 53"/>
                <a:gd name="T1" fmla="*/ 0 h 112"/>
                <a:gd name="T2" fmla="*/ 1 w 53"/>
                <a:gd name="T3" fmla="*/ 0 h 112"/>
                <a:gd name="T4" fmla="*/ 1 w 53"/>
                <a:gd name="T5" fmla="*/ 0 h 112"/>
                <a:gd name="T6" fmla="*/ 1 w 53"/>
                <a:gd name="T7" fmla="*/ 0 h 112"/>
                <a:gd name="T8" fmla="*/ 1 w 53"/>
                <a:gd name="T9" fmla="*/ 0 h 112"/>
                <a:gd name="T10" fmla="*/ 1 w 53"/>
                <a:gd name="T11" fmla="*/ 0 h 112"/>
                <a:gd name="T12" fmla="*/ 1 w 53"/>
                <a:gd name="T13" fmla="*/ 0 h 112"/>
                <a:gd name="T14" fmla="*/ 1 w 53"/>
                <a:gd name="T15" fmla="*/ 0 h 112"/>
                <a:gd name="T16" fmla="*/ 1 w 53"/>
                <a:gd name="T17" fmla="*/ 0 h 112"/>
                <a:gd name="T18" fmla="*/ 1 w 53"/>
                <a:gd name="T19" fmla="*/ 0 h 112"/>
                <a:gd name="T20" fmla="*/ 1 w 53"/>
                <a:gd name="T21" fmla="*/ 0 h 112"/>
                <a:gd name="T22" fmla="*/ 1 w 53"/>
                <a:gd name="T23" fmla="*/ 0 h 112"/>
                <a:gd name="T24" fmla="*/ 1 w 53"/>
                <a:gd name="T25" fmla="*/ 0 h 112"/>
                <a:gd name="T26" fmla="*/ 1 w 53"/>
                <a:gd name="T27" fmla="*/ 0 h 112"/>
                <a:gd name="T28" fmla="*/ 1 w 53"/>
                <a:gd name="T29" fmla="*/ 0 h 112"/>
                <a:gd name="T30" fmla="*/ 1 w 53"/>
                <a:gd name="T31" fmla="*/ 0 h 112"/>
                <a:gd name="T32" fmla="*/ 1 w 53"/>
                <a:gd name="T33" fmla="*/ 0 h 112"/>
                <a:gd name="T34" fmla="*/ 1 w 53"/>
                <a:gd name="T35" fmla="*/ 0 h 112"/>
                <a:gd name="T36" fmla="*/ 1 w 53"/>
                <a:gd name="T37" fmla="*/ 0 h 112"/>
                <a:gd name="T38" fmla="*/ 1 w 53"/>
                <a:gd name="T39" fmla="*/ 0 h 112"/>
                <a:gd name="T40" fmla="*/ 1 w 53"/>
                <a:gd name="T41" fmla="*/ 0 h 112"/>
                <a:gd name="T42" fmla="*/ 1 w 53"/>
                <a:gd name="T43" fmla="*/ 0 h 112"/>
                <a:gd name="T44" fmla="*/ 1 w 53"/>
                <a:gd name="T45" fmla="*/ 0 h 112"/>
                <a:gd name="T46" fmla="*/ 1 w 53"/>
                <a:gd name="T47" fmla="*/ 0 h 112"/>
                <a:gd name="T48" fmla="*/ 1 w 53"/>
                <a:gd name="T49" fmla="*/ 0 h 112"/>
                <a:gd name="T50" fmla="*/ 1 w 53"/>
                <a:gd name="T51" fmla="*/ 0 h 112"/>
                <a:gd name="T52" fmla="*/ 1 w 53"/>
                <a:gd name="T53" fmla="*/ 0 h 112"/>
                <a:gd name="T54" fmla="*/ 1 w 53"/>
                <a:gd name="T55" fmla="*/ 0 h 112"/>
                <a:gd name="T56" fmla="*/ 1 w 53"/>
                <a:gd name="T57" fmla="*/ 0 h 112"/>
                <a:gd name="T58" fmla="*/ 1 w 53"/>
                <a:gd name="T59" fmla="*/ 0 h 112"/>
                <a:gd name="T60" fmla="*/ 1 w 53"/>
                <a:gd name="T61" fmla="*/ 0 h 112"/>
                <a:gd name="T62" fmla="*/ 1 w 53"/>
                <a:gd name="T63" fmla="*/ 0 h 112"/>
                <a:gd name="T64" fmla="*/ 1 w 53"/>
                <a:gd name="T65" fmla="*/ 0 h 112"/>
                <a:gd name="T66" fmla="*/ 1 w 53"/>
                <a:gd name="T67" fmla="*/ 0 h 112"/>
                <a:gd name="T68" fmla="*/ 0 w 53"/>
                <a:gd name="T69" fmla="*/ 0 h 11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3"/>
                <a:gd name="T106" fmla="*/ 0 h 112"/>
                <a:gd name="T107" fmla="*/ 53 w 53"/>
                <a:gd name="T108" fmla="*/ 112 h 11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3" h="112">
                  <a:moveTo>
                    <a:pt x="0" y="2"/>
                  </a:moveTo>
                  <a:lnTo>
                    <a:pt x="2" y="2"/>
                  </a:lnTo>
                  <a:lnTo>
                    <a:pt x="5" y="2"/>
                  </a:lnTo>
                  <a:lnTo>
                    <a:pt x="6" y="3"/>
                  </a:lnTo>
                  <a:lnTo>
                    <a:pt x="9" y="5"/>
                  </a:lnTo>
                  <a:lnTo>
                    <a:pt x="14" y="6"/>
                  </a:lnTo>
                  <a:lnTo>
                    <a:pt x="17" y="9"/>
                  </a:lnTo>
                  <a:lnTo>
                    <a:pt x="20" y="11"/>
                  </a:lnTo>
                  <a:lnTo>
                    <a:pt x="23" y="14"/>
                  </a:lnTo>
                  <a:lnTo>
                    <a:pt x="26" y="17"/>
                  </a:lnTo>
                  <a:lnTo>
                    <a:pt x="30" y="20"/>
                  </a:lnTo>
                  <a:lnTo>
                    <a:pt x="32" y="23"/>
                  </a:lnTo>
                  <a:lnTo>
                    <a:pt x="35" y="29"/>
                  </a:lnTo>
                  <a:lnTo>
                    <a:pt x="38" y="33"/>
                  </a:lnTo>
                  <a:lnTo>
                    <a:pt x="39" y="39"/>
                  </a:lnTo>
                  <a:lnTo>
                    <a:pt x="41" y="44"/>
                  </a:lnTo>
                  <a:lnTo>
                    <a:pt x="42" y="50"/>
                  </a:lnTo>
                  <a:lnTo>
                    <a:pt x="42" y="56"/>
                  </a:lnTo>
                  <a:lnTo>
                    <a:pt x="42" y="62"/>
                  </a:lnTo>
                  <a:lnTo>
                    <a:pt x="42" y="67"/>
                  </a:lnTo>
                  <a:lnTo>
                    <a:pt x="41" y="73"/>
                  </a:lnTo>
                  <a:lnTo>
                    <a:pt x="39" y="77"/>
                  </a:lnTo>
                  <a:lnTo>
                    <a:pt x="38" y="82"/>
                  </a:lnTo>
                  <a:lnTo>
                    <a:pt x="36" y="86"/>
                  </a:lnTo>
                  <a:lnTo>
                    <a:pt x="33" y="91"/>
                  </a:lnTo>
                  <a:lnTo>
                    <a:pt x="30" y="94"/>
                  </a:lnTo>
                  <a:lnTo>
                    <a:pt x="26" y="98"/>
                  </a:lnTo>
                  <a:lnTo>
                    <a:pt x="21" y="101"/>
                  </a:lnTo>
                  <a:lnTo>
                    <a:pt x="17" y="104"/>
                  </a:lnTo>
                  <a:lnTo>
                    <a:pt x="12" y="106"/>
                  </a:lnTo>
                  <a:lnTo>
                    <a:pt x="6" y="109"/>
                  </a:lnTo>
                  <a:lnTo>
                    <a:pt x="29" y="112"/>
                  </a:lnTo>
                  <a:lnTo>
                    <a:pt x="30" y="109"/>
                  </a:lnTo>
                  <a:lnTo>
                    <a:pt x="33" y="104"/>
                  </a:lnTo>
                  <a:lnTo>
                    <a:pt x="36" y="101"/>
                  </a:lnTo>
                  <a:lnTo>
                    <a:pt x="39" y="97"/>
                  </a:lnTo>
                  <a:lnTo>
                    <a:pt x="42" y="92"/>
                  </a:lnTo>
                  <a:lnTo>
                    <a:pt x="46" y="88"/>
                  </a:lnTo>
                  <a:lnTo>
                    <a:pt x="47" y="85"/>
                  </a:lnTo>
                  <a:lnTo>
                    <a:pt x="49" y="82"/>
                  </a:lnTo>
                  <a:lnTo>
                    <a:pt x="50" y="79"/>
                  </a:lnTo>
                  <a:lnTo>
                    <a:pt x="50" y="76"/>
                  </a:lnTo>
                  <a:lnTo>
                    <a:pt x="52" y="73"/>
                  </a:lnTo>
                  <a:lnTo>
                    <a:pt x="52" y="70"/>
                  </a:lnTo>
                  <a:lnTo>
                    <a:pt x="52" y="67"/>
                  </a:lnTo>
                  <a:lnTo>
                    <a:pt x="53" y="64"/>
                  </a:lnTo>
                  <a:lnTo>
                    <a:pt x="53" y="59"/>
                  </a:lnTo>
                  <a:lnTo>
                    <a:pt x="53" y="56"/>
                  </a:lnTo>
                  <a:lnTo>
                    <a:pt x="53" y="51"/>
                  </a:lnTo>
                  <a:lnTo>
                    <a:pt x="53" y="48"/>
                  </a:lnTo>
                  <a:lnTo>
                    <a:pt x="52" y="44"/>
                  </a:lnTo>
                  <a:lnTo>
                    <a:pt x="50" y="41"/>
                  </a:lnTo>
                  <a:lnTo>
                    <a:pt x="49" y="38"/>
                  </a:lnTo>
                  <a:lnTo>
                    <a:pt x="49" y="35"/>
                  </a:lnTo>
                  <a:lnTo>
                    <a:pt x="46" y="30"/>
                  </a:lnTo>
                  <a:lnTo>
                    <a:pt x="42" y="26"/>
                  </a:lnTo>
                  <a:lnTo>
                    <a:pt x="41" y="23"/>
                  </a:lnTo>
                  <a:lnTo>
                    <a:pt x="39" y="20"/>
                  </a:lnTo>
                  <a:lnTo>
                    <a:pt x="36" y="15"/>
                  </a:lnTo>
                  <a:lnTo>
                    <a:pt x="32" y="11"/>
                  </a:lnTo>
                  <a:lnTo>
                    <a:pt x="29" y="6"/>
                  </a:lnTo>
                  <a:lnTo>
                    <a:pt x="27" y="5"/>
                  </a:lnTo>
                  <a:lnTo>
                    <a:pt x="24" y="2"/>
                  </a:lnTo>
                  <a:lnTo>
                    <a:pt x="23" y="2"/>
                  </a:lnTo>
                  <a:lnTo>
                    <a:pt x="18" y="0"/>
                  </a:lnTo>
                  <a:lnTo>
                    <a:pt x="17" y="0"/>
                  </a:lnTo>
                  <a:lnTo>
                    <a:pt x="15" y="0"/>
                  </a:lnTo>
                  <a:lnTo>
                    <a:pt x="15" y="2"/>
                  </a:lnTo>
                  <a:lnTo>
                    <a:pt x="0" y="2"/>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90" name="Freeform 743"/>
            <p:cNvSpPr>
              <a:spLocks/>
            </p:cNvSpPr>
            <p:nvPr/>
          </p:nvSpPr>
          <p:spPr bwMode="auto">
            <a:xfrm>
              <a:off x="2673" y="2675"/>
              <a:ext cx="19" cy="95"/>
            </a:xfrm>
            <a:custGeom>
              <a:avLst/>
              <a:gdLst>
                <a:gd name="T0" fmla="*/ 0 w 38"/>
                <a:gd name="T1" fmla="*/ 1 h 189"/>
                <a:gd name="T2" fmla="*/ 1 w 38"/>
                <a:gd name="T3" fmla="*/ 1 h 189"/>
                <a:gd name="T4" fmla="*/ 1 w 38"/>
                <a:gd name="T5" fmla="*/ 1 h 189"/>
                <a:gd name="T6" fmla="*/ 1 w 38"/>
                <a:gd name="T7" fmla="*/ 1 h 189"/>
                <a:gd name="T8" fmla="*/ 1 w 38"/>
                <a:gd name="T9" fmla="*/ 1 h 189"/>
                <a:gd name="T10" fmla="*/ 1 w 38"/>
                <a:gd name="T11" fmla="*/ 1 h 189"/>
                <a:gd name="T12" fmla="*/ 1 w 38"/>
                <a:gd name="T13" fmla="*/ 1 h 189"/>
                <a:gd name="T14" fmla="*/ 1 w 38"/>
                <a:gd name="T15" fmla="*/ 1 h 189"/>
                <a:gd name="T16" fmla="*/ 1 w 38"/>
                <a:gd name="T17" fmla="*/ 1 h 189"/>
                <a:gd name="T18" fmla="*/ 1 w 38"/>
                <a:gd name="T19" fmla="*/ 1 h 189"/>
                <a:gd name="T20" fmla="*/ 1 w 38"/>
                <a:gd name="T21" fmla="*/ 1 h 189"/>
                <a:gd name="T22" fmla="*/ 1 w 38"/>
                <a:gd name="T23" fmla="*/ 1 h 189"/>
                <a:gd name="T24" fmla="*/ 1 w 38"/>
                <a:gd name="T25" fmla="*/ 1 h 189"/>
                <a:gd name="T26" fmla="*/ 1 w 38"/>
                <a:gd name="T27" fmla="*/ 1 h 189"/>
                <a:gd name="T28" fmla="*/ 1 w 38"/>
                <a:gd name="T29" fmla="*/ 1 h 189"/>
                <a:gd name="T30" fmla="*/ 1 w 38"/>
                <a:gd name="T31" fmla="*/ 1 h 189"/>
                <a:gd name="T32" fmla="*/ 1 w 38"/>
                <a:gd name="T33" fmla="*/ 1 h 189"/>
                <a:gd name="T34" fmla="*/ 1 w 38"/>
                <a:gd name="T35" fmla="*/ 1 h 189"/>
                <a:gd name="T36" fmla="*/ 1 w 38"/>
                <a:gd name="T37" fmla="*/ 1 h 189"/>
                <a:gd name="T38" fmla="*/ 1 w 38"/>
                <a:gd name="T39" fmla="*/ 1 h 189"/>
                <a:gd name="T40" fmla="*/ 1 w 38"/>
                <a:gd name="T41" fmla="*/ 1 h 189"/>
                <a:gd name="T42" fmla="*/ 1 w 38"/>
                <a:gd name="T43" fmla="*/ 1 h 189"/>
                <a:gd name="T44" fmla="*/ 1 w 38"/>
                <a:gd name="T45" fmla="*/ 1 h 189"/>
                <a:gd name="T46" fmla="*/ 1 w 38"/>
                <a:gd name="T47" fmla="*/ 1 h 189"/>
                <a:gd name="T48" fmla="*/ 1 w 38"/>
                <a:gd name="T49" fmla="*/ 1 h 189"/>
                <a:gd name="T50" fmla="*/ 1 w 38"/>
                <a:gd name="T51" fmla="*/ 1 h 189"/>
                <a:gd name="T52" fmla="*/ 1 w 38"/>
                <a:gd name="T53" fmla="*/ 1 h 189"/>
                <a:gd name="T54" fmla="*/ 1 w 38"/>
                <a:gd name="T55" fmla="*/ 1 h 189"/>
                <a:gd name="T56" fmla="*/ 1 w 38"/>
                <a:gd name="T57" fmla="*/ 1 h 189"/>
                <a:gd name="T58" fmla="*/ 1 w 38"/>
                <a:gd name="T59" fmla="*/ 1 h 189"/>
                <a:gd name="T60" fmla="*/ 1 w 38"/>
                <a:gd name="T61" fmla="*/ 1 h 189"/>
                <a:gd name="T62" fmla="*/ 1 w 38"/>
                <a:gd name="T63" fmla="*/ 1 h 189"/>
                <a:gd name="T64" fmla="*/ 1 w 38"/>
                <a:gd name="T65" fmla="*/ 1 h 189"/>
                <a:gd name="T66" fmla="*/ 1 w 38"/>
                <a:gd name="T67" fmla="*/ 1 h 189"/>
                <a:gd name="T68" fmla="*/ 1 w 38"/>
                <a:gd name="T69" fmla="*/ 1 h 189"/>
                <a:gd name="T70" fmla="*/ 1 w 38"/>
                <a:gd name="T71" fmla="*/ 1 h 189"/>
                <a:gd name="T72" fmla="*/ 1 w 38"/>
                <a:gd name="T73" fmla="*/ 1 h 189"/>
                <a:gd name="T74" fmla="*/ 1 w 38"/>
                <a:gd name="T75" fmla="*/ 1 h 189"/>
                <a:gd name="T76" fmla="*/ 1 w 38"/>
                <a:gd name="T77" fmla="*/ 1 h 189"/>
                <a:gd name="T78" fmla="*/ 1 w 38"/>
                <a:gd name="T79" fmla="*/ 1 h 189"/>
                <a:gd name="T80" fmla="*/ 1 w 38"/>
                <a:gd name="T81" fmla="*/ 1 h 189"/>
                <a:gd name="T82" fmla="*/ 1 w 38"/>
                <a:gd name="T83" fmla="*/ 1 h 189"/>
                <a:gd name="T84" fmla="*/ 1 w 38"/>
                <a:gd name="T85" fmla="*/ 1 h 189"/>
                <a:gd name="T86" fmla="*/ 1 w 38"/>
                <a:gd name="T87" fmla="*/ 1 h 189"/>
                <a:gd name="T88" fmla="*/ 1 w 38"/>
                <a:gd name="T89" fmla="*/ 1 h 189"/>
                <a:gd name="T90" fmla="*/ 1 w 38"/>
                <a:gd name="T91" fmla="*/ 1 h 189"/>
                <a:gd name="T92" fmla="*/ 1 w 38"/>
                <a:gd name="T93" fmla="*/ 1 h 189"/>
                <a:gd name="T94" fmla="*/ 1 w 38"/>
                <a:gd name="T95" fmla="*/ 0 h 189"/>
                <a:gd name="T96" fmla="*/ 0 w 38"/>
                <a:gd name="T97" fmla="*/ 0 h 1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8"/>
                <a:gd name="T148" fmla="*/ 0 h 189"/>
                <a:gd name="T149" fmla="*/ 38 w 38"/>
                <a:gd name="T150" fmla="*/ 189 h 18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8" h="189">
                  <a:moveTo>
                    <a:pt x="0" y="0"/>
                  </a:moveTo>
                  <a:lnTo>
                    <a:pt x="0" y="2"/>
                  </a:lnTo>
                  <a:lnTo>
                    <a:pt x="2" y="3"/>
                  </a:lnTo>
                  <a:lnTo>
                    <a:pt x="5" y="6"/>
                  </a:lnTo>
                  <a:lnTo>
                    <a:pt x="6" y="9"/>
                  </a:lnTo>
                  <a:lnTo>
                    <a:pt x="9" y="14"/>
                  </a:lnTo>
                  <a:lnTo>
                    <a:pt x="11" y="17"/>
                  </a:lnTo>
                  <a:lnTo>
                    <a:pt x="12" y="18"/>
                  </a:lnTo>
                  <a:lnTo>
                    <a:pt x="14" y="21"/>
                  </a:lnTo>
                  <a:lnTo>
                    <a:pt x="15" y="24"/>
                  </a:lnTo>
                  <a:lnTo>
                    <a:pt x="17" y="27"/>
                  </a:lnTo>
                  <a:lnTo>
                    <a:pt x="18" y="30"/>
                  </a:lnTo>
                  <a:lnTo>
                    <a:pt x="20" y="35"/>
                  </a:lnTo>
                  <a:lnTo>
                    <a:pt x="21" y="38"/>
                  </a:lnTo>
                  <a:lnTo>
                    <a:pt x="23" y="41"/>
                  </a:lnTo>
                  <a:lnTo>
                    <a:pt x="23" y="45"/>
                  </a:lnTo>
                  <a:lnTo>
                    <a:pt x="24" y="48"/>
                  </a:lnTo>
                  <a:lnTo>
                    <a:pt x="26" y="53"/>
                  </a:lnTo>
                  <a:lnTo>
                    <a:pt x="26" y="57"/>
                  </a:lnTo>
                  <a:lnTo>
                    <a:pt x="27" y="62"/>
                  </a:lnTo>
                  <a:lnTo>
                    <a:pt x="27" y="67"/>
                  </a:lnTo>
                  <a:lnTo>
                    <a:pt x="29" y="71"/>
                  </a:lnTo>
                  <a:lnTo>
                    <a:pt x="29" y="76"/>
                  </a:lnTo>
                  <a:lnTo>
                    <a:pt x="30" y="80"/>
                  </a:lnTo>
                  <a:lnTo>
                    <a:pt x="30" y="85"/>
                  </a:lnTo>
                  <a:lnTo>
                    <a:pt x="30" y="91"/>
                  </a:lnTo>
                  <a:lnTo>
                    <a:pt x="30" y="95"/>
                  </a:lnTo>
                  <a:lnTo>
                    <a:pt x="29" y="100"/>
                  </a:lnTo>
                  <a:lnTo>
                    <a:pt x="29" y="104"/>
                  </a:lnTo>
                  <a:lnTo>
                    <a:pt x="27" y="109"/>
                  </a:lnTo>
                  <a:lnTo>
                    <a:pt x="27" y="112"/>
                  </a:lnTo>
                  <a:lnTo>
                    <a:pt x="26" y="116"/>
                  </a:lnTo>
                  <a:lnTo>
                    <a:pt x="26" y="119"/>
                  </a:lnTo>
                  <a:lnTo>
                    <a:pt x="24" y="124"/>
                  </a:lnTo>
                  <a:lnTo>
                    <a:pt x="23" y="127"/>
                  </a:lnTo>
                  <a:lnTo>
                    <a:pt x="23" y="130"/>
                  </a:lnTo>
                  <a:lnTo>
                    <a:pt x="21" y="133"/>
                  </a:lnTo>
                  <a:lnTo>
                    <a:pt x="20" y="136"/>
                  </a:lnTo>
                  <a:lnTo>
                    <a:pt x="18" y="142"/>
                  </a:lnTo>
                  <a:lnTo>
                    <a:pt x="17" y="147"/>
                  </a:lnTo>
                  <a:lnTo>
                    <a:pt x="14" y="151"/>
                  </a:lnTo>
                  <a:lnTo>
                    <a:pt x="11" y="154"/>
                  </a:lnTo>
                  <a:lnTo>
                    <a:pt x="9" y="157"/>
                  </a:lnTo>
                  <a:lnTo>
                    <a:pt x="8" y="160"/>
                  </a:lnTo>
                  <a:lnTo>
                    <a:pt x="5" y="163"/>
                  </a:lnTo>
                  <a:lnTo>
                    <a:pt x="3" y="165"/>
                  </a:lnTo>
                  <a:lnTo>
                    <a:pt x="9" y="189"/>
                  </a:lnTo>
                  <a:lnTo>
                    <a:pt x="9" y="188"/>
                  </a:lnTo>
                  <a:lnTo>
                    <a:pt x="11" y="188"/>
                  </a:lnTo>
                  <a:lnTo>
                    <a:pt x="11" y="184"/>
                  </a:lnTo>
                  <a:lnTo>
                    <a:pt x="12" y="181"/>
                  </a:lnTo>
                  <a:lnTo>
                    <a:pt x="14" y="177"/>
                  </a:lnTo>
                  <a:lnTo>
                    <a:pt x="17" y="174"/>
                  </a:lnTo>
                  <a:lnTo>
                    <a:pt x="20" y="168"/>
                  </a:lnTo>
                  <a:lnTo>
                    <a:pt x="23" y="162"/>
                  </a:lnTo>
                  <a:lnTo>
                    <a:pt x="24" y="159"/>
                  </a:lnTo>
                  <a:lnTo>
                    <a:pt x="24" y="156"/>
                  </a:lnTo>
                  <a:lnTo>
                    <a:pt x="26" y="151"/>
                  </a:lnTo>
                  <a:lnTo>
                    <a:pt x="27" y="148"/>
                  </a:lnTo>
                  <a:lnTo>
                    <a:pt x="27" y="144"/>
                  </a:lnTo>
                  <a:lnTo>
                    <a:pt x="29" y="139"/>
                  </a:lnTo>
                  <a:lnTo>
                    <a:pt x="30" y="136"/>
                  </a:lnTo>
                  <a:lnTo>
                    <a:pt x="32" y="132"/>
                  </a:lnTo>
                  <a:lnTo>
                    <a:pt x="32" y="127"/>
                  </a:lnTo>
                  <a:lnTo>
                    <a:pt x="33" y="122"/>
                  </a:lnTo>
                  <a:lnTo>
                    <a:pt x="35" y="118"/>
                  </a:lnTo>
                  <a:lnTo>
                    <a:pt x="36" y="113"/>
                  </a:lnTo>
                  <a:lnTo>
                    <a:pt x="36" y="109"/>
                  </a:lnTo>
                  <a:lnTo>
                    <a:pt x="36" y="104"/>
                  </a:lnTo>
                  <a:lnTo>
                    <a:pt x="38" y="100"/>
                  </a:lnTo>
                  <a:lnTo>
                    <a:pt x="38" y="94"/>
                  </a:lnTo>
                  <a:lnTo>
                    <a:pt x="38" y="89"/>
                  </a:lnTo>
                  <a:lnTo>
                    <a:pt x="38" y="83"/>
                  </a:lnTo>
                  <a:lnTo>
                    <a:pt x="36" y="79"/>
                  </a:lnTo>
                  <a:lnTo>
                    <a:pt x="36" y="74"/>
                  </a:lnTo>
                  <a:lnTo>
                    <a:pt x="36" y="70"/>
                  </a:lnTo>
                  <a:lnTo>
                    <a:pt x="35" y="64"/>
                  </a:lnTo>
                  <a:lnTo>
                    <a:pt x="35" y="59"/>
                  </a:lnTo>
                  <a:lnTo>
                    <a:pt x="33" y="56"/>
                  </a:lnTo>
                  <a:lnTo>
                    <a:pt x="33" y="50"/>
                  </a:lnTo>
                  <a:lnTo>
                    <a:pt x="32" y="47"/>
                  </a:lnTo>
                  <a:lnTo>
                    <a:pt x="30" y="42"/>
                  </a:lnTo>
                  <a:lnTo>
                    <a:pt x="30" y="39"/>
                  </a:lnTo>
                  <a:lnTo>
                    <a:pt x="27" y="35"/>
                  </a:lnTo>
                  <a:lnTo>
                    <a:pt x="27" y="32"/>
                  </a:lnTo>
                  <a:lnTo>
                    <a:pt x="26" y="29"/>
                  </a:lnTo>
                  <a:lnTo>
                    <a:pt x="24" y="26"/>
                  </a:lnTo>
                  <a:lnTo>
                    <a:pt x="23" y="23"/>
                  </a:lnTo>
                  <a:lnTo>
                    <a:pt x="21" y="20"/>
                  </a:lnTo>
                  <a:lnTo>
                    <a:pt x="20" y="17"/>
                  </a:lnTo>
                  <a:lnTo>
                    <a:pt x="18" y="15"/>
                  </a:lnTo>
                  <a:lnTo>
                    <a:pt x="17" y="11"/>
                  </a:lnTo>
                  <a:lnTo>
                    <a:pt x="14" y="8"/>
                  </a:lnTo>
                  <a:lnTo>
                    <a:pt x="12" y="5"/>
                  </a:lnTo>
                  <a:lnTo>
                    <a:pt x="11" y="2"/>
                  </a:lnTo>
                  <a:lnTo>
                    <a:pt x="11" y="0"/>
                  </a:lnTo>
                  <a:lnTo>
                    <a:pt x="0" y="0"/>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91" name="Freeform 744"/>
            <p:cNvSpPr>
              <a:spLocks/>
            </p:cNvSpPr>
            <p:nvPr/>
          </p:nvSpPr>
          <p:spPr bwMode="auto">
            <a:xfrm>
              <a:off x="2580" y="2797"/>
              <a:ext cx="60" cy="33"/>
            </a:xfrm>
            <a:custGeom>
              <a:avLst/>
              <a:gdLst>
                <a:gd name="T0" fmla="*/ 1 w 120"/>
                <a:gd name="T1" fmla="*/ 1 h 65"/>
                <a:gd name="T2" fmla="*/ 1 w 120"/>
                <a:gd name="T3" fmla="*/ 1 h 65"/>
                <a:gd name="T4" fmla="*/ 1 w 120"/>
                <a:gd name="T5" fmla="*/ 1 h 65"/>
                <a:gd name="T6" fmla="*/ 1 w 120"/>
                <a:gd name="T7" fmla="*/ 1 h 65"/>
                <a:gd name="T8" fmla="*/ 1 w 120"/>
                <a:gd name="T9" fmla="*/ 1 h 65"/>
                <a:gd name="T10" fmla="*/ 1 w 120"/>
                <a:gd name="T11" fmla="*/ 1 h 65"/>
                <a:gd name="T12" fmla="*/ 1 w 120"/>
                <a:gd name="T13" fmla="*/ 1 h 65"/>
                <a:gd name="T14" fmla="*/ 1 w 120"/>
                <a:gd name="T15" fmla="*/ 1 h 65"/>
                <a:gd name="T16" fmla="*/ 1 w 120"/>
                <a:gd name="T17" fmla="*/ 1 h 65"/>
                <a:gd name="T18" fmla="*/ 1 w 120"/>
                <a:gd name="T19" fmla="*/ 1 h 65"/>
                <a:gd name="T20" fmla="*/ 1 w 120"/>
                <a:gd name="T21" fmla="*/ 1 h 65"/>
                <a:gd name="T22" fmla="*/ 1 w 120"/>
                <a:gd name="T23" fmla="*/ 1 h 65"/>
                <a:gd name="T24" fmla="*/ 1 w 120"/>
                <a:gd name="T25" fmla="*/ 1 h 65"/>
                <a:gd name="T26" fmla="*/ 1 w 120"/>
                <a:gd name="T27" fmla="*/ 1 h 65"/>
                <a:gd name="T28" fmla="*/ 1 w 120"/>
                <a:gd name="T29" fmla="*/ 1 h 65"/>
                <a:gd name="T30" fmla="*/ 1 w 120"/>
                <a:gd name="T31" fmla="*/ 1 h 65"/>
                <a:gd name="T32" fmla="*/ 1 w 120"/>
                <a:gd name="T33" fmla="*/ 1 h 65"/>
                <a:gd name="T34" fmla="*/ 1 w 120"/>
                <a:gd name="T35" fmla="*/ 1 h 65"/>
                <a:gd name="T36" fmla="*/ 1 w 120"/>
                <a:gd name="T37" fmla="*/ 1 h 65"/>
                <a:gd name="T38" fmla="*/ 1 w 120"/>
                <a:gd name="T39" fmla="*/ 1 h 65"/>
                <a:gd name="T40" fmla="*/ 1 w 120"/>
                <a:gd name="T41" fmla="*/ 1 h 65"/>
                <a:gd name="T42" fmla="*/ 1 w 120"/>
                <a:gd name="T43" fmla="*/ 1 h 65"/>
                <a:gd name="T44" fmla="*/ 1 w 120"/>
                <a:gd name="T45" fmla="*/ 1 h 65"/>
                <a:gd name="T46" fmla="*/ 1 w 120"/>
                <a:gd name="T47" fmla="*/ 1 h 65"/>
                <a:gd name="T48" fmla="*/ 1 w 120"/>
                <a:gd name="T49" fmla="*/ 1 h 65"/>
                <a:gd name="T50" fmla="*/ 1 w 120"/>
                <a:gd name="T51" fmla="*/ 1 h 65"/>
                <a:gd name="T52" fmla="*/ 1 w 120"/>
                <a:gd name="T53" fmla="*/ 1 h 65"/>
                <a:gd name="T54" fmla="*/ 0 w 120"/>
                <a:gd name="T55" fmla="*/ 1 h 65"/>
                <a:gd name="T56" fmla="*/ 0 w 120"/>
                <a:gd name="T57" fmla="*/ 1 h 65"/>
                <a:gd name="T58" fmla="*/ 1 w 120"/>
                <a:gd name="T59" fmla="*/ 1 h 65"/>
                <a:gd name="T60" fmla="*/ 1 w 120"/>
                <a:gd name="T61" fmla="*/ 1 h 65"/>
                <a:gd name="T62" fmla="*/ 1 w 120"/>
                <a:gd name="T63" fmla="*/ 1 h 65"/>
                <a:gd name="T64" fmla="*/ 1 w 120"/>
                <a:gd name="T65" fmla="*/ 1 h 65"/>
                <a:gd name="T66" fmla="*/ 1 w 120"/>
                <a:gd name="T67" fmla="*/ 1 h 65"/>
                <a:gd name="T68" fmla="*/ 1 w 120"/>
                <a:gd name="T69" fmla="*/ 1 h 65"/>
                <a:gd name="T70" fmla="*/ 1 w 120"/>
                <a:gd name="T71" fmla="*/ 1 h 65"/>
                <a:gd name="T72" fmla="*/ 1 w 120"/>
                <a:gd name="T73" fmla="*/ 1 h 65"/>
                <a:gd name="T74" fmla="*/ 1 w 120"/>
                <a:gd name="T75" fmla="*/ 1 h 65"/>
                <a:gd name="T76" fmla="*/ 1 w 120"/>
                <a:gd name="T77" fmla="*/ 1 h 65"/>
                <a:gd name="T78" fmla="*/ 1 w 120"/>
                <a:gd name="T79" fmla="*/ 1 h 65"/>
                <a:gd name="T80" fmla="*/ 1 w 120"/>
                <a:gd name="T81" fmla="*/ 1 h 65"/>
                <a:gd name="T82" fmla="*/ 1 w 120"/>
                <a:gd name="T83" fmla="*/ 1 h 65"/>
                <a:gd name="T84" fmla="*/ 1 w 120"/>
                <a:gd name="T85" fmla="*/ 1 h 65"/>
                <a:gd name="T86" fmla="*/ 1 w 120"/>
                <a:gd name="T87" fmla="*/ 1 h 65"/>
                <a:gd name="T88" fmla="*/ 1 w 120"/>
                <a:gd name="T89" fmla="*/ 1 h 65"/>
                <a:gd name="T90" fmla="*/ 1 w 120"/>
                <a:gd name="T91" fmla="*/ 1 h 65"/>
                <a:gd name="T92" fmla="*/ 1 w 120"/>
                <a:gd name="T93" fmla="*/ 1 h 65"/>
                <a:gd name="T94" fmla="*/ 1 w 120"/>
                <a:gd name="T95" fmla="*/ 1 h 65"/>
                <a:gd name="T96" fmla="*/ 1 w 120"/>
                <a:gd name="T97" fmla="*/ 1 h 65"/>
                <a:gd name="T98" fmla="*/ 1 w 120"/>
                <a:gd name="T99" fmla="*/ 1 h 65"/>
                <a:gd name="T100" fmla="*/ 1 w 120"/>
                <a:gd name="T101" fmla="*/ 1 h 65"/>
                <a:gd name="T102" fmla="*/ 1 w 120"/>
                <a:gd name="T103" fmla="*/ 1 h 65"/>
                <a:gd name="T104" fmla="*/ 1 w 120"/>
                <a:gd name="T105" fmla="*/ 1 h 65"/>
                <a:gd name="T106" fmla="*/ 1 w 120"/>
                <a:gd name="T107" fmla="*/ 1 h 65"/>
                <a:gd name="T108" fmla="*/ 1 w 120"/>
                <a:gd name="T109" fmla="*/ 1 h 65"/>
                <a:gd name="T110" fmla="*/ 1 w 120"/>
                <a:gd name="T111" fmla="*/ 1 h 65"/>
                <a:gd name="T112" fmla="*/ 1 w 120"/>
                <a:gd name="T113" fmla="*/ 1 h 65"/>
                <a:gd name="T114" fmla="*/ 1 w 120"/>
                <a:gd name="T115" fmla="*/ 1 h 65"/>
                <a:gd name="T116" fmla="*/ 1 w 120"/>
                <a:gd name="T117" fmla="*/ 1 h 65"/>
                <a:gd name="T118" fmla="*/ 1 w 120"/>
                <a:gd name="T119" fmla="*/ 0 h 65"/>
                <a:gd name="T120" fmla="*/ 1 w 120"/>
                <a:gd name="T121" fmla="*/ 1 h 65"/>
                <a:gd name="T122" fmla="*/ 1 w 120"/>
                <a:gd name="T123" fmla="*/ 1 h 6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0"/>
                <a:gd name="T187" fmla="*/ 0 h 65"/>
                <a:gd name="T188" fmla="*/ 120 w 120"/>
                <a:gd name="T189" fmla="*/ 65 h 6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0" h="65">
                  <a:moveTo>
                    <a:pt x="89" y="1"/>
                  </a:moveTo>
                  <a:lnTo>
                    <a:pt x="88" y="1"/>
                  </a:lnTo>
                  <a:lnTo>
                    <a:pt x="86" y="3"/>
                  </a:lnTo>
                  <a:lnTo>
                    <a:pt x="82" y="4"/>
                  </a:lnTo>
                  <a:lnTo>
                    <a:pt x="76" y="8"/>
                  </a:lnTo>
                  <a:lnTo>
                    <a:pt x="73" y="8"/>
                  </a:lnTo>
                  <a:lnTo>
                    <a:pt x="70" y="9"/>
                  </a:lnTo>
                  <a:lnTo>
                    <a:pt x="65" y="12"/>
                  </a:lnTo>
                  <a:lnTo>
                    <a:pt x="62" y="14"/>
                  </a:lnTo>
                  <a:lnTo>
                    <a:pt x="59" y="15"/>
                  </a:lnTo>
                  <a:lnTo>
                    <a:pt x="54" y="17"/>
                  </a:lnTo>
                  <a:lnTo>
                    <a:pt x="51" y="20"/>
                  </a:lnTo>
                  <a:lnTo>
                    <a:pt x="48" y="21"/>
                  </a:lnTo>
                  <a:lnTo>
                    <a:pt x="44" y="24"/>
                  </a:lnTo>
                  <a:lnTo>
                    <a:pt x="39" y="26"/>
                  </a:lnTo>
                  <a:lnTo>
                    <a:pt x="35" y="27"/>
                  </a:lnTo>
                  <a:lnTo>
                    <a:pt x="32" y="30"/>
                  </a:lnTo>
                  <a:lnTo>
                    <a:pt x="27" y="33"/>
                  </a:lnTo>
                  <a:lnTo>
                    <a:pt x="24" y="36"/>
                  </a:lnTo>
                  <a:lnTo>
                    <a:pt x="20" y="38"/>
                  </a:lnTo>
                  <a:lnTo>
                    <a:pt x="17" y="42"/>
                  </a:lnTo>
                  <a:lnTo>
                    <a:pt x="14" y="44"/>
                  </a:lnTo>
                  <a:lnTo>
                    <a:pt x="11" y="47"/>
                  </a:lnTo>
                  <a:lnTo>
                    <a:pt x="8" y="50"/>
                  </a:lnTo>
                  <a:lnTo>
                    <a:pt x="6" y="53"/>
                  </a:lnTo>
                  <a:lnTo>
                    <a:pt x="3" y="56"/>
                  </a:lnTo>
                  <a:lnTo>
                    <a:pt x="2" y="59"/>
                  </a:lnTo>
                  <a:lnTo>
                    <a:pt x="0" y="62"/>
                  </a:lnTo>
                  <a:lnTo>
                    <a:pt x="0" y="65"/>
                  </a:lnTo>
                  <a:lnTo>
                    <a:pt x="17" y="63"/>
                  </a:lnTo>
                  <a:lnTo>
                    <a:pt x="17" y="62"/>
                  </a:lnTo>
                  <a:lnTo>
                    <a:pt x="18" y="59"/>
                  </a:lnTo>
                  <a:lnTo>
                    <a:pt x="20" y="56"/>
                  </a:lnTo>
                  <a:lnTo>
                    <a:pt x="23" y="53"/>
                  </a:lnTo>
                  <a:lnTo>
                    <a:pt x="26" y="48"/>
                  </a:lnTo>
                  <a:lnTo>
                    <a:pt x="30" y="44"/>
                  </a:lnTo>
                  <a:lnTo>
                    <a:pt x="36" y="39"/>
                  </a:lnTo>
                  <a:lnTo>
                    <a:pt x="38" y="38"/>
                  </a:lnTo>
                  <a:lnTo>
                    <a:pt x="42" y="35"/>
                  </a:lnTo>
                  <a:lnTo>
                    <a:pt x="45" y="32"/>
                  </a:lnTo>
                  <a:lnTo>
                    <a:pt x="48" y="30"/>
                  </a:lnTo>
                  <a:lnTo>
                    <a:pt x="51" y="27"/>
                  </a:lnTo>
                  <a:lnTo>
                    <a:pt x="57" y="24"/>
                  </a:lnTo>
                  <a:lnTo>
                    <a:pt x="62" y="21"/>
                  </a:lnTo>
                  <a:lnTo>
                    <a:pt x="67" y="20"/>
                  </a:lnTo>
                  <a:lnTo>
                    <a:pt x="71" y="17"/>
                  </a:lnTo>
                  <a:lnTo>
                    <a:pt x="77" y="14"/>
                  </a:lnTo>
                  <a:lnTo>
                    <a:pt x="80" y="12"/>
                  </a:lnTo>
                  <a:lnTo>
                    <a:pt x="83" y="12"/>
                  </a:lnTo>
                  <a:lnTo>
                    <a:pt x="86" y="11"/>
                  </a:lnTo>
                  <a:lnTo>
                    <a:pt x="91" y="9"/>
                  </a:lnTo>
                  <a:lnTo>
                    <a:pt x="94" y="8"/>
                  </a:lnTo>
                  <a:lnTo>
                    <a:pt x="97" y="6"/>
                  </a:lnTo>
                  <a:lnTo>
                    <a:pt x="100" y="6"/>
                  </a:lnTo>
                  <a:lnTo>
                    <a:pt x="104" y="4"/>
                  </a:lnTo>
                  <a:lnTo>
                    <a:pt x="107" y="3"/>
                  </a:lnTo>
                  <a:lnTo>
                    <a:pt x="110" y="1"/>
                  </a:lnTo>
                  <a:lnTo>
                    <a:pt x="115" y="1"/>
                  </a:lnTo>
                  <a:lnTo>
                    <a:pt x="120" y="0"/>
                  </a:lnTo>
                  <a:lnTo>
                    <a:pt x="89" y="1"/>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92" name="Freeform 745"/>
            <p:cNvSpPr>
              <a:spLocks/>
            </p:cNvSpPr>
            <p:nvPr/>
          </p:nvSpPr>
          <p:spPr bwMode="auto">
            <a:xfrm>
              <a:off x="2701" y="2791"/>
              <a:ext cx="95" cy="133"/>
            </a:xfrm>
            <a:custGeom>
              <a:avLst/>
              <a:gdLst>
                <a:gd name="T0" fmla="*/ 1 w 189"/>
                <a:gd name="T1" fmla="*/ 1 h 266"/>
                <a:gd name="T2" fmla="*/ 1 w 189"/>
                <a:gd name="T3" fmla="*/ 1 h 266"/>
                <a:gd name="T4" fmla="*/ 1 w 189"/>
                <a:gd name="T5" fmla="*/ 1 h 266"/>
                <a:gd name="T6" fmla="*/ 1 w 189"/>
                <a:gd name="T7" fmla="*/ 1 h 266"/>
                <a:gd name="T8" fmla="*/ 1 w 189"/>
                <a:gd name="T9" fmla="*/ 1 h 266"/>
                <a:gd name="T10" fmla="*/ 1 w 189"/>
                <a:gd name="T11" fmla="*/ 1 h 266"/>
                <a:gd name="T12" fmla="*/ 1 w 189"/>
                <a:gd name="T13" fmla="*/ 1 h 266"/>
                <a:gd name="T14" fmla="*/ 1 w 189"/>
                <a:gd name="T15" fmla="*/ 1 h 266"/>
                <a:gd name="T16" fmla="*/ 1 w 189"/>
                <a:gd name="T17" fmla="*/ 1 h 266"/>
                <a:gd name="T18" fmla="*/ 1 w 189"/>
                <a:gd name="T19" fmla="*/ 1 h 266"/>
                <a:gd name="T20" fmla="*/ 1 w 189"/>
                <a:gd name="T21" fmla="*/ 1 h 266"/>
                <a:gd name="T22" fmla="*/ 1 w 189"/>
                <a:gd name="T23" fmla="*/ 1 h 266"/>
                <a:gd name="T24" fmla="*/ 1 w 189"/>
                <a:gd name="T25" fmla="*/ 1 h 266"/>
                <a:gd name="T26" fmla="*/ 1 w 189"/>
                <a:gd name="T27" fmla="*/ 1 h 266"/>
                <a:gd name="T28" fmla="*/ 1 w 189"/>
                <a:gd name="T29" fmla="*/ 1 h 266"/>
                <a:gd name="T30" fmla="*/ 1 w 189"/>
                <a:gd name="T31" fmla="*/ 1 h 266"/>
                <a:gd name="T32" fmla="*/ 1 w 189"/>
                <a:gd name="T33" fmla="*/ 1 h 266"/>
                <a:gd name="T34" fmla="*/ 1 w 189"/>
                <a:gd name="T35" fmla="*/ 1 h 266"/>
                <a:gd name="T36" fmla="*/ 1 w 189"/>
                <a:gd name="T37" fmla="*/ 1 h 266"/>
                <a:gd name="T38" fmla="*/ 1 w 189"/>
                <a:gd name="T39" fmla="*/ 1 h 266"/>
                <a:gd name="T40" fmla="*/ 1 w 189"/>
                <a:gd name="T41" fmla="*/ 1 h 266"/>
                <a:gd name="T42" fmla="*/ 1 w 189"/>
                <a:gd name="T43" fmla="*/ 1 h 266"/>
                <a:gd name="T44" fmla="*/ 1 w 189"/>
                <a:gd name="T45" fmla="*/ 1 h 266"/>
                <a:gd name="T46" fmla="*/ 1 w 189"/>
                <a:gd name="T47" fmla="*/ 1 h 266"/>
                <a:gd name="T48" fmla="*/ 1 w 189"/>
                <a:gd name="T49" fmla="*/ 1 h 266"/>
                <a:gd name="T50" fmla="*/ 1 w 189"/>
                <a:gd name="T51" fmla="*/ 1 h 266"/>
                <a:gd name="T52" fmla="*/ 1 w 189"/>
                <a:gd name="T53" fmla="*/ 1 h 266"/>
                <a:gd name="T54" fmla="*/ 1 w 189"/>
                <a:gd name="T55" fmla="*/ 1 h 266"/>
                <a:gd name="T56" fmla="*/ 1 w 189"/>
                <a:gd name="T57" fmla="*/ 1 h 266"/>
                <a:gd name="T58" fmla="*/ 1 w 189"/>
                <a:gd name="T59" fmla="*/ 1 h 266"/>
                <a:gd name="T60" fmla="*/ 1 w 189"/>
                <a:gd name="T61" fmla="*/ 1 h 266"/>
                <a:gd name="T62" fmla="*/ 1 w 189"/>
                <a:gd name="T63" fmla="*/ 1 h 266"/>
                <a:gd name="T64" fmla="*/ 1 w 189"/>
                <a:gd name="T65" fmla="*/ 1 h 266"/>
                <a:gd name="T66" fmla="*/ 1 w 189"/>
                <a:gd name="T67" fmla="*/ 1 h 266"/>
                <a:gd name="T68" fmla="*/ 1 w 189"/>
                <a:gd name="T69" fmla="*/ 1 h 266"/>
                <a:gd name="T70" fmla="*/ 1 w 189"/>
                <a:gd name="T71" fmla="*/ 1 h 266"/>
                <a:gd name="T72" fmla="*/ 1 w 189"/>
                <a:gd name="T73" fmla="*/ 1 h 266"/>
                <a:gd name="T74" fmla="*/ 1 w 189"/>
                <a:gd name="T75" fmla="*/ 1 h 266"/>
                <a:gd name="T76" fmla="*/ 1 w 189"/>
                <a:gd name="T77" fmla="*/ 1 h 266"/>
                <a:gd name="T78" fmla="*/ 1 w 189"/>
                <a:gd name="T79" fmla="*/ 1 h 266"/>
                <a:gd name="T80" fmla="*/ 1 w 189"/>
                <a:gd name="T81" fmla="*/ 1 h 266"/>
                <a:gd name="T82" fmla="*/ 1 w 189"/>
                <a:gd name="T83" fmla="*/ 1 h 266"/>
                <a:gd name="T84" fmla="*/ 1 w 189"/>
                <a:gd name="T85" fmla="*/ 1 h 266"/>
                <a:gd name="T86" fmla="*/ 1 w 189"/>
                <a:gd name="T87" fmla="*/ 1 h 266"/>
                <a:gd name="T88" fmla="*/ 0 w 189"/>
                <a:gd name="T89" fmla="*/ 1 h 266"/>
                <a:gd name="T90" fmla="*/ 1 w 189"/>
                <a:gd name="T91" fmla="*/ 1 h 266"/>
                <a:gd name="T92" fmla="*/ 1 w 189"/>
                <a:gd name="T93" fmla="*/ 1 h 266"/>
                <a:gd name="T94" fmla="*/ 1 w 189"/>
                <a:gd name="T95" fmla="*/ 1 h 266"/>
                <a:gd name="T96" fmla="*/ 1 w 189"/>
                <a:gd name="T97" fmla="*/ 1 h 266"/>
                <a:gd name="T98" fmla="*/ 1 w 189"/>
                <a:gd name="T99" fmla="*/ 1 h 266"/>
                <a:gd name="T100" fmla="*/ 1 w 189"/>
                <a:gd name="T101" fmla="*/ 1 h 266"/>
                <a:gd name="T102" fmla="*/ 1 w 189"/>
                <a:gd name="T103" fmla="*/ 1 h 266"/>
                <a:gd name="T104" fmla="*/ 1 w 189"/>
                <a:gd name="T105" fmla="*/ 1 h 266"/>
                <a:gd name="T106" fmla="*/ 1 w 189"/>
                <a:gd name="T107" fmla="*/ 1 h 266"/>
                <a:gd name="T108" fmla="*/ 1 w 189"/>
                <a:gd name="T109" fmla="*/ 1 h 266"/>
                <a:gd name="T110" fmla="*/ 1 w 189"/>
                <a:gd name="T111" fmla="*/ 1 h 266"/>
                <a:gd name="T112" fmla="*/ 1 w 189"/>
                <a:gd name="T113" fmla="*/ 1 h 266"/>
                <a:gd name="T114" fmla="*/ 1 w 189"/>
                <a:gd name="T115" fmla="*/ 1 h 266"/>
                <a:gd name="T116" fmla="*/ 1 w 189"/>
                <a:gd name="T117" fmla="*/ 1 h 266"/>
                <a:gd name="T118" fmla="*/ 1 w 189"/>
                <a:gd name="T119" fmla="*/ 1 h 26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89"/>
                <a:gd name="T181" fmla="*/ 0 h 266"/>
                <a:gd name="T182" fmla="*/ 189 w 189"/>
                <a:gd name="T183" fmla="*/ 266 h 26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89" h="266">
                  <a:moveTo>
                    <a:pt x="189" y="261"/>
                  </a:moveTo>
                  <a:lnTo>
                    <a:pt x="188" y="261"/>
                  </a:lnTo>
                  <a:lnTo>
                    <a:pt x="185" y="261"/>
                  </a:lnTo>
                  <a:lnTo>
                    <a:pt x="182" y="261"/>
                  </a:lnTo>
                  <a:lnTo>
                    <a:pt x="180" y="261"/>
                  </a:lnTo>
                  <a:lnTo>
                    <a:pt x="177" y="261"/>
                  </a:lnTo>
                  <a:lnTo>
                    <a:pt x="174" y="261"/>
                  </a:lnTo>
                  <a:lnTo>
                    <a:pt x="169" y="261"/>
                  </a:lnTo>
                  <a:lnTo>
                    <a:pt x="166" y="261"/>
                  </a:lnTo>
                  <a:lnTo>
                    <a:pt x="163" y="261"/>
                  </a:lnTo>
                  <a:lnTo>
                    <a:pt x="159" y="261"/>
                  </a:lnTo>
                  <a:lnTo>
                    <a:pt x="154" y="260"/>
                  </a:lnTo>
                  <a:lnTo>
                    <a:pt x="151" y="260"/>
                  </a:lnTo>
                  <a:lnTo>
                    <a:pt x="147" y="260"/>
                  </a:lnTo>
                  <a:lnTo>
                    <a:pt x="142" y="258"/>
                  </a:lnTo>
                  <a:lnTo>
                    <a:pt x="138" y="257"/>
                  </a:lnTo>
                  <a:lnTo>
                    <a:pt x="133" y="255"/>
                  </a:lnTo>
                  <a:lnTo>
                    <a:pt x="129" y="254"/>
                  </a:lnTo>
                  <a:lnTo>
                    <a:pt x="124" y="251"/>
                  </a:lnTo>
                  <a:lnTo>
                    <a:pt x="120" y="249"/>
                  </a:lnTo>
                  <a:lnTo>
                    <a:pt x="116" y="246"/>
                  </a:lnTo>
                  <a:lnTo>
                    <a:pt x="112" y="243"/>
                  </a:lnTo>
                  <a:lnTo>
                    <a:pt x="109" y="240"/>
                  </a:lnTo>
                  <a:lnTo>
                    <a:pt x="104" y="237"/>
                  </a:lnTo>
                  <a:lnTo>
                    <a:pt x="100" y="233"/>
                  </a:lnTo>
                  <a:lnTo>
                    <a:pt x="97" y="228"/>
                  </a:lnTo>
                  <a:lnTo>
                    <a:pt x="95" y="224"/>
                  </a:lnTo>
                  <a:lnTo>
                    <a:pt x="92" y="218"/>
                  </a:lnTo>
                  <a:lnTo>
                    <a:pt x="89" y="213"/>
                  </a:lnTo>
                  <a:lnTo>
                    <a:pt x="88" y="208"/>
                  </a:lnTo>
                  <a:lnTo>
                    <a:pt x="88" y="205"/>
                  </a:lnTo>
                  <a:lnTo>
                    <a:pt x="86" y="202"/>
                  </a:lnTo>
                  <a:lnTo>
                    <a:pt x="86" y="199"/>
                  </a:lnTo>
                  <a:lnTo>
                    <a:pt x="86" y="196"/>
                  </a:lnTo>
                  <a:lnTo>
                    <a:pt x="85" y="192"/>
                  </a:lnTo>
                  <a:lnTo>
                    <a:pt x="83" y="189"/>
                  </a:lnTo>
                  <a:lnTo>
                    <a:pt x="83" y="184"/>
                  </a:lnTo>
                  <a:lnTo>
                    <a:pt x="82" y="181"/>
                  </a:lnTo>
                  <a:lnTo>
                    <a:pt x="82" y="178"/>
                  </a:lnTo>
                  <a:lnTo>
                    <a:pt x="80" y="175"/>
                  </a:lnTo>
                  <a:lnTo>
                    <a:pt x="80" y="172"/>
                  </a:lnTo>
                  <a:lnTo>
                    <a:pt x="79" y="169"/>
                  </a:lnTo>
                  <a:lnTo>
                    <a:pt x="77" y="165"/>
                  </a:lnTo>
                  <a:lnTo>
                    <a:pt x="76" y="162"/>
                  </a:lnTo>
                  <a:lnTo>
                    <a:pt x="74" y="159"/>
                  </a:lnTo>
                  <a:lnTo>
                    <a:pt x="71" y="153"/>
                  </a:lnTo>
                  <a:lnTo>
                    <a:pt x="70" y="147"/>
                  </a:lnTo>
                  <a:lnTo>
                    <a:pt x="68" y="143"/>
                  </a:lnTo>
                  <a:lnTo>
                    <a:pt x="67" y="140"/>
                  </a:lnTo>
                  <a:lnTo>
                    <a:pt x="64" y="137"/>
                  </a:lnTo>
                  <a:lnTo>
                    <a:pt x="62" y="134"/>
                  </a:lnTo>
                  <a:lnTo>
                    <a:pt x="59" y="128"/>
                  </a:lnTo>
                  <a:lnTo>
                    <a:pt x="56" y="124"/>
                  </a:lnTo>
                  <a:lnTo>
                    <a:pt x="53" y="118"/>
                  </a:lnTo>
                  <a:lnTo>
                    <a:pt x="50" y="113"/>
                  </a:lnTo>
                  <a:lnTo>
                    <a:pt x="47" y="109"/>
                  </a:lnTo>
                  <a:lnTo>
                    <a:pt x="44" y="104"/>
                  </a:lnTo>
                  <a:lnTo>
                    <a:pt x="41" y="100"/>
                  </a:lnTo>
                  <a:lnTo>
                    <a:pt x="38" y="95"/>
                  </a:lnTo>
                  <a:lnTo>
                    <a:pt x="35" y="91"/>
                  </a:lnTo>
                  <a:lnTo>
                    <a:pt x="32" y="86"/>
                  </a:lnTo>
                  <a:lnTo>
                    <a:pt x="29" y="83"/>
                  </a:lnTo>
                  <a:lnTo>
                    <a:pt x="26" y="78"/>
                  </a:lnTo>
                  <a:lnTo>
                    <a:pt x="23" y="75"/>
                  </a:lnTo>
                  <a:lnTo>
                    <a:pt x="21" y="72"/>
                  </a:lnTo>
                  <a:lnTo>
                    <a:pt x="17" y="66"/>
                  </a:lnTo>
                  <a:lnTo>
                    <a:pt x="14" y="62"/>
                  </a:lnTo>
                  <a:lnTo>
                    <a:pt x="12" y="59"/>
                  </a:lnTo>
                  <a:lnTo>
                    <a:pt x="12" y="56"/>
                  </a:lnTo>
                  <a:lnTo>
                    <a:pt x="12" y="53"/>
                  </a:lnTo>
                  <a:lnTo>
                    <a:pt x="12" y="50"/>
                  </a:lnTo>
                  <a:lnTo>
                    <a:pt x="12" y="45"/>
                  </a:lnTo>
                  <a:lnTo>
                    <a:pt x="12" y="42"/>
                  </a:lnTo>
                  <a:lnTo>
                    <a:pt x="14" y="39"/>
                  </a:lnTo>
                  <a:lnTo>
                    <a:pt x="14" y="35"/>
                  </a:lnTo>
                  <a:lnTo>
                    <a:pt x="15" y="32"/>
                  </a:lnTo>
                  <a:lnTo>
                    <a:pt x="17" y="27"/>
                  </a:lnTo>
                  <a:lnTo>
                    <a:pt x="18" y="24"/>
                  </a:lnTo>
                  <a:lnTo>
                    <a:pt x="20" y="21"/>
                  </a:lnTo>
                  <a:lnTo>
                    <a:pt x="21" y="18"/>
                  </a:lnTo>
                  <a:lnTo>
                    <a:pt x="23" y="15"/>
                  </a:lnTo>
                  <a:lnTo>
                    <a:pt x="27" y="12"/>
                  </a:lnTo>
                  <a:lnTo>
                    <a:pt x="33" y="12"/>
                  </a:lnTo>
                  <a:lnTo>
                    <a:pt x="36" y="12"/>
                  </a:lnTo>
                  <a:lnTo>
                    <a:pt x="39" y="13"/>
                  </a:lnTo>
                  <a:lnTo>
                    <a:pt x="42" y="16"/>
                  </a:lnTo>
                  <a:lnTo>
                    <a:pt x="45" y="20"/>
                  </a:lnTo>
                  <a:lnTo>
                    <a:pt x="50" y="24"/>
                  </a:lnTo>
                  <a:lnTo>
                    <a:pt x="53" y="29"/>
                  </a:lnTo>
                  <a:lnTo>
                    <a:pt x="54" y="32"/>
                  </a:lnTo>
                  <a:lnTo>
                    <a:pt x="56" y="35"/>
                  </a:lnTo>
                  <a:lnTo>
                    <a:pt x="58" y="38"/>
                  </a:lnTo>
                  <a:lnTo>
                    <a:pt x="61" y="41"/>
                  </a:lnTo>
                  <a:lnTo>
                    <a:pt x="61" y="44"/>
                  </a:lnTo>
                  <a:lnTo>
                    <a:pt x="62" y="47"/>
                  </a:lnTo>
                  <a:lnTo>
                    <a:pt x="64" y="50"/>
                  </a:lnTo>
                  <a:lnTo>
                    <a:pt x="67" y="54"/>
                  </a:lnTo>
                  <a:lnTo>
                    <a:pt x="67" y="57"/>
                  </a:lnTo>
                  <a:lnTo>
                    <a:pt x="68" y="60"/>
                  </a:lnTo>
                  <a:lnTo>
                    <a:pt x="70" y="63"/>
                  </a:lnTo>
                  <a:lnTo>
                    <a:pt x="71" y="66"/>
                  </a:lnTo>
                  <a:lnTo>
                    <a:pt x="73" y="69"/>
                  </a:lnTo>
                  <a:lnTo>
                    <a:pt x="74" y="72"/>
                  </a:lnTo>
                  <a:lnTo>
                    <a:pt x="74" y="75"/>
                  </a:lnTo>
                  <a:lnTo>
                    <a:pt x="76" y="80"/>
                  </a:lnTo>
                  <a:lnTo>
                    <a:pt x="77" y="85"/>
                  </a:lnTo>
                  <a:lnTo>
                    <a:pt x="79" y="91"/>
                  </a:lnTo>
                  <a:lnTo>
                    <a:pt x="80" y="95"/>
                  </a:lnTo>
                  <a:lnTo>
                    <a:pt x="82" y="100"/>
                  </a:lnTo>
                  <a:lnTo>
                    <a:pt x="83" y="104"/>
                  </a:lnTo>
                  <a:lnTo>
                    <a:pt x="85" y="109"/>
                  </a:lnTo>
                  <a:lnTo>
                    <a:pt x="86" y="112"/>
                  </a:lnTo>
                  <a:lnTo>
                    <a:pt x="88" y="116"/>
                  </a:lnTo>
                  <a:lnTo>
                    <a:pt x="91" y="118"/>
                  </a:lnTo>
                  <a:lnTo>
                    <a:pt x="92" y="121"/>
                  </a:lnTo>
                  <a:lnTo>
                    <a:pt x="97" y="125"/>
                  </a:lnTo>
                  <a:lnTo>
                    <a:pt x="101" y="128"/>
                  </a:lnTo>
                  <a:lnTo>
                    <a:pt x="104" y="130"/>
                  </a:lnTo>
                  <a:lnTo>
                    <a:pt x="109" y="130"/>
                  </a:lnTo>
                  <a:lnTo>
                    <a:pt x="112" y="130"/>
                  </a:lnTo>
                  <a:lnTo>
                    <a:pt x="116" y="131"/>
                  </a:lnTo>
                  <a:lnTo>
                    <a:pt x="120" y="131"/>
                  </a:lnTo>
                  <a:lnTo>
                    <a:pt x="123" y="133"/>
                  </a:lnTo>
                  <a:lnTo>
                    <a:pt x="126" y="134"/>
                  </a:lnTo>
                  <a:lnTo>
                    <a:pt x="129" y="136"/>
                  </a:lnTo>
                  <a:lnTo>
                    <a:pt x="132" y="136"/>
                  </a:lnTo>
                  <a:lnTo>
                    <a:pt x="136" y="139"/>
                  </a:lnTo>
                  <a:lnTo>
                    <a:pt x="139" y="140"/>
                  </a:lnTo>
                  <a:lnTo>
                    <a:pt x="142" y="142"/>
                  </a:lnTo>
                  <a:lnTo>
                    <a:pt x="147" y="145"/>
                  </a:lnTo>
                  <a:lnTo>
                    <a:pt x="150" y="147"/>
                  </a:lnTo>
                  <a:lnTo>
                    <a:pt x="154" y="150"/>
                  </a:lnTo>
                  <a:lnTo>
                    <a:pt x="159" y="153"/>
                  </a:lnTo>
                  <a:lnTo>
                    <a:pt x="162" y="154"/>
                  </a:lnTo>
                  <a:lnTo>
                    <a:pt x="165" y="159"/>
                  </a:lnTo>
                  <a:lnTo>
                    <a:pt x="168" y="162"/>
                  </a:lnTo>
                  <a:lnTo>
                    <a:pt x="169" y="165"/>
                  </a:lnTo>
                  <a:lnTo>
                    <a:pt x="171" y="169"/>
                  </a:lnTo>
                  <a:lnTo>
                    <a:pt x="172" y="174"/>
                  </a:lnTo>
                  <a:lnTo>
                    <a:pt x="174" y="178"/>
                  </a:lnTo>
                  <a:lnTo>
                    <a:pt x="175" y="183"/>
                  </a:lnTo>
                  <a:lnTo>
                    <a:pt x="175" y="186"/>
                  </a:lnTo>
                  <a:lnTo>
                    <a:pt x="175" y="189"/>
                  </a:lnTo>
                  <a:lnTo>
                    <a:pt x="175" y="192"/>
                  </a:lnTo>
                  <a:lnTo>
                    <a:pt x="175" y="195"/>
                  </a:lnTo>
                  <a:lnTo>
                    <a:pt x="177" y="199"/>
                  </a:lnTo>
                  <a:lnTo>
                    <a:pt x="179" y="199"/>
                  </a:lnTo>
                  <a:lnTo>
                    <a:pt x="180" y="196"/>
                  </a:lnTo>
                  <a:lnTo>
                    <a:pt x="180" y="192"/>
                  </a:lnTo>
                  <a:lnTo>
                    <a:pt x="180" y="189"/>
                  </a:lnTo>
                  <a:lnTo>
                    <a:pt x="180" y="186"/>
                  </a:lnTo>
                  <a:lnTo>
                    <a:pt x="180" y="183"/>
                  </a:lnTo>
                  <a:lnTo>
                    <a:pt x="180" y="178"/>
                  </a:lnTo>
                  <a:lnTo>
                    <a:pt x="180" y="175"/>
                  </a:lnTo>
                  <a:lnTo>
                    <a:pt x="179" y="171"/>
                  </a:lnTo>
                  <a:lnTo>
                    <a:pt x="179" y="166"/>
                  </a:lnTo>
                  <a:lnTo>
                    <a:pt x="177" y="162"/>
                  </a:lnTo>
                  <a:lnTo>
                    <a:pt x="175" y="157"/>
                  </a:lnTo>
                  <a:lnTo>
                    <a:pt x="174" y="154"/>
                  </a:lnTo>
                  <a:lnTo>
                    <a:pt x="172" y="150"/>
                  </a:lnTo>
                  <a:lnTo>
                    <a:pt x="169" y="147"/>
                  </a:lnTo>
                  <a:lnTo>
                    <a:pt x="166" y="142"/>
                  </a:lnTo>
                  <a:lnTo>
                    <a:pt x="163" y="139"/>
                  </a:lnTo>
                  <a:lnTo>
                    <a:pt x="160" y="136"/>
                  </a:lnTo>
                  <a:lnTo>
                    <a:pt x="156" y="134"/>
                  </a:lnTo>
                  <a:lnTo>
                    <a:pt x="151" y="131"/>
                  </a:lnTo>
                  <a:lnTo>
                    <a:pt x="147" y="130"/>
                  </a:lnTo>
                  <a:lnTo>
                    <a:pt x="141" y="128"/>
                  </a:lnTo>
                  <a:lnTo>
                    <a:pt x="136" y="128"/>
                  </a:lnTo>
                  <a:lnTo>
                    <a:pt x="130" y="127"/>
                  </a:lnTo>
                  <a:lnTo>
                    <a:pt x="126" y="125"/>
                  </a:lnTo>
                  <a:lnTo>
                    <a:pt x="121" y="124"/>
                  </a:lnTo>
                  <a:lnTo>
                    <a:pt x="116" y="124"/>
                  </a:lnTo>
                  <a:lnTo>
                    <a:pt x="112" y="124"/>
                  </a:lnTo>
                  <a:lnTo>
                    <a:pt x="109" y="122"/>
                  </a:lnTo>
                  <a:lnTo>
                    <a:pt x="106" y="122"/>
                  </a:lnTo>
                  <a:lnTo>
                    <a:pt x="104" y="122"/>
                  </a:lnTo>
                  <a:lnTo>
                    <a:pt x="101" y="118"/>
                  </a:lnTo>
                  <a:lnTo>
                    <a:pt x="98" y="116"/>
                  </a:lnTo>
                  <a:lnTo>
                    <a:pt x="94" y="112"/>
                  </a:lnTo>
                  <a:lnTo>
                    <a:pt x="91" y="109"/>
                  </a:lnTo>
                  <a:lnTo>
                    <a:pt x="88" y="104"/>
                  </a:lnTo>
                  <a:lnTo>
                    <a:pt x="86" y="100"/>
                  </a:lnTo>
                  <a:lnTo>
                    <a:pt x="85" y="95"/>
                  </a:lnTo>
                  <a:lnTo>
                    <a:pt x="86" y="91"/>
                  </a:lnTo>
                  <a:lnTo>
                    <a:pt x="85" y="88"/>
                  </a:lnTo>
                  <a:lnTo>
                    <a:pt x="83" y="83"/>
                  </a:lnTo>
                  <a:lnTo>
                    <a:pt x="83" y="80"/>
                  </a:lnTo>
                  <a:lnTo>
                    <a:pt x="82" y="77"/>
                  </a:lnTo>
                  <a:lnTo>
                    <a:pt x="82" y="74"/>
                  </a:lnTo>
                  <a:lnTo>
                    <a:pt x="82" y="71"/>
                  </a:lnTo>
                  <a:lnTo>
                    <a:pt x="80" y="68"/>
                  </a:lnTo>
                  <a:lnTo>
                    <a:pt x="79" y="65"/>
                  </a:lnTo>
                  <a:lnTo>
                    <a:pt x="77" y="60"/>
                  </a:lnTo>
                  <a:lnTo>
                    <a:pt x="76" y="57"/>
                  </a:lnTo>
                  <a:lnTo>
                    <a:pt x="74" y="53"/>
                  </a:lnTo>
                  <a:lnTo>
                    <a:pt x="73" y="50"/>
                  </a:lnTo>
                  <a:lnTo>
                    <a:pt x="71" y="45"/>
                  </a:lnTo>
                  <a:lnTo>
                    <a:pt x="70" y="42"/>
                  </a:lnTo>
                  <a:lnTo>
                    <a:pt x="68" y="38"/>
                  </a:lnTo>
                  <a:lnTo>
                    <a:pt x="67" y="33"/>
                  </a:lnTo>
                  <a:lnTo>
                    <a:pt x="64" y="29"/>
                  </a:lnTo>
                  <a:lnTo>
                    <a:pt x="62" y="26"/>
                  </a:lnTo>
                  <a:lnTo>
                    <a:pt x="61" y="23"/>
                  </a:lnTo>
                  <a:lnTo>
                    <a:pt x="58" y="20"/>
                  </a:lnTo>
                  <a:lnTo>
                    <a:pt x="56" y="15"/>
                  </a:lnTo>
                  <a:lnTo>
                    <a:pt x="54" y="13"/>
                  </a:lnTo>
                  <a:lnTo>
                    <a:pt x="50" y="7"/>
                  </a:lnTo>
                  <a:lnTo>
                    <a:pt x="47" y="3"/>
                  </a:lnTo>
                  <a:lnTo>
                    <a:pt x="42" y="1"/>
                  </a:lnTo>
                  <a:lnTo>
                    <a:pt x="39" y="0"/>
                  </a:lnTo>
                  <a:lnTo>
                    <a:pt x="35" y="0"/>
                  </a:lnTo>
                  <a:lnTo>
                    <a:pt x="32" y="0"/>
                  </a:lnTo>
                  <a:lnTo>
                    <a:pt x="27" y="1"/>
                  </a:lnTo>
                  <a:lnTo>
                    <a:pt x="24" y="4"/>
                  </a:lnTo>
                  <a:lnTo>
                    <a:pt x="20" y="7"/>
                  </a:lnTo>
                  <a:lnTo>
                    <a:pt x="17" y="12"/>
                  </a:lnTo>
                  <a:lnTo>
                    <a:pt x="14" y="16"/>
                  </a:lnTo>
                  <a:lnTo>
                    <a:pt x="11" y="21"/>
                  </a:lnTo>
                  <a:lnTo>
                    <a:pt x="8" y="26"/>
                  </a:lnTo>
                  <a:lnTo>
                    <a:pt x="5" y="32"/>
                  </a:lnTo>
                  <a:lnTo>
                    <a:pt x="3" y="36"/>
                  </a:lnTo>
                  <a:lnTo>
                    <a:pt x="2" y="42"/>
                  </a:lnTo>
                  <a:lnTo>
                    <a:pt x="0" y="48"/>
                  </a:lnTo>
                  <a:lnTo>
                    <a:pt x="0" y="54"/>
                  </a:lnTo>
                  <a:lnTo>
                    <a:pt x="0" y="59"/>
                  </a:lnTo>
                  <a:lnTo>
                    <a:pt x="2" y="63"/>
                  </a:lnTo>
                  <a:lnTo>
                    <a:pt x="5" y="68"/>
                  </a:lnTo>
                  <a:lnTo>
                    <a:pt x="6" y="74"/>
                  </a:lnTo>
                  <a:lnTo>
                    <a:pt x="8" y="75"/>
                  </a:lnTo>
                  <a:lnTo>
                    <a:pt x="9" y="78"/>
                  </a:lnTo>
                  <a:lnTo>
                    <a:pt x="12" y="82"/>
                  </a:lnTo>
                  <a:lnTo>
                    <a:pt x="15" y="86"/>
                  </a:lnTo>
                  <a:lnTo>
                    <a:pt x="17" y="89"/>
                  </a:lnTo>
                  <a:lnTo>
                    <a:pt x="20" y="92"/>
                  </a:lnTo>
                  <a:lnTo>
                    <a:pt x="21" y="95"/>
                  </a:lnTo>
                  <a:lnTo>
                    <a:pt x="24" y="98"/>
                  </a:lnTo>
                  <a:lnTo>
                    <a:pt x="26" y="103"/>
                  </a:lnTo>
                  <a:lnTo>
                    <a:pt x="30" y="106"/>
                  </a:lnTo>
                  <a:lnTo>
                    <a:pt x="32" y="110"/>
                  </a:lnTo>
                  <a:lnTo>
                    <a:pt x="35" y="113"/>
                  </a:lnTo>
                  <a:lnTo>
                    <a:pt x="38" y="116"/>
                  </a:lnTo>
                  <a:lnTo>
                    <a:pt x="41" y="121"/>
                  </a:lnTo>
                  <a:lnTo>
                    <a:pt x="42" y="124"/>
                  </a:lnTo>
                  <a:lnTo>
                    <a:pt x="45" y="128"/>
                  </a:lnTo>
                  <a:lnTo>
                    <a:pt x="48" y="133"/>
                  </a:lnTo>
                  <a:lnTo>
                    <a:pt x="50" y="136"/>
                  </a:lnTo>
                  <a:lnTo>
                    <a:pt x="51" y="140"/>
                  </a:lnTo>
                  <a:lnTo>
                    <a:pt x="54" y="145"/>
                  </a:lnTo>
                  <a:lnTo>
                    <a:pt x="56" y="148"/>
                  </a:lnTo>
                  <a:lnTo>
                    <a:pt x="59" y="153"/>
                  </a:lnTo>
                  <a:lnTo>
                    <a:pt x="61" y="156"/>
                  </a:lnTo>
                  <a:lnTo>
                    <a:pt x="62" y="160"/>
                  </a:lnTo>
                  <a:lnTo>
                    <a:pt x="64" y="163"/>
                  </a:lnTo>
                  <a:lnTo>
                    <a:pt x="65" y="168"/>
                  </a:lnTo>
                  <a:lnTo>
                    <a:pt x="67" y="171"/>
                  </a:lnTo>
                  <a:lnTo>
                    <a:pt x="68" y="175"/>
                  </a:lnTo>
                  <a:lnTo>
                    <a:pt x="68" y="178"/>
                  </a:lnTo>
                  <a:lnTo>
                    <a:pt x="68" y="183"/>
                  </a:lnTo>
                  <a:lnTo>
                    <a:pt x="70" y="186"/>
                  </a:lnTo>
                  <a:lnTo>
                    <a:pt x="70" y="190"/>
                  </a:lnTo>
                  <a:lnTo>
                    <a:pt x="71" y="193"/>
                  </a:lnTo>
                  <a:lnTo>
                    <a:pt x="73" y="196"/>
                  </a:lnTo>
                  <a:lnTo>
                    <a:pt x="73" y="199"/>
                  </a:lnTo>
                  <a:lnTo>
                    <a:pt x="74" y="204"/>
                  </a:lnTo>
                  <a:lnTo>
                    <a:pt x="76" y="207"/>
                  </a:lnTo>
                  <a:lnTo>
                    <a:pt x="76" y="210"/>
                  </a:lnTo>
                  <a:lnTo>
                    <a:pt x="77" y="213"/>
                  </a:lnTo>
                  <a:lnTo>
                    <a:pt x="79" y="216"/>
                  </a:lnTo>
                  <a:lnTo>
                    <a:pt x="82" y="221"/>
                  </a:lnTo>
                  <a:lnTo>
                    <a:pt x="85" y="227"/>
                  </a:lnTo>
                  <a:lnTo>
                    <a:pt x="86" y="231"/>
                  </a:lnTo>
                  <a:lnTo>
                    <a:pt x="89" y="237"/>
                  </a:lnTo>
                  <a:lnTo>
                    <a:pt x="92" y="240"/>
                  </a:lnTo>
                  <a:lnTo>
                    <a:pt x="95" y="245"/>
                  </a:lnTo>
                  <a:lnTo>
                    <a:pt x="98" y="248"/>
                  </a:lnTo>
                  <a:lnTo>
                    <a:pt x="101" y="252"/>
                  </a:lnTo>
                  <a:lnTo>
                    <a:pt x="104" y="255"/>
                  </a:lnTo>
                  <a:lnTo>
                    <a:pt x="107" y="257"/>
                  </a:lnTo>
                  <a:lnTo>
                    <a:pt x="110" y="260"/>
                  </a:lnTo>
                  <a:lnTo>
                    <a:pt x="113" y="261"/>
                  </a:lnTo>
                  <a:lnTo>
                    <a:pt x="118" y="261"/>
                  </a:lnTo>
                  <a:lnTo>
                    <a:pt x="123" y="263"/>
                  </a:lnTo>
                  <a:lnTo>
                    <a:pt x="126" y="264"/>
                  </a:lnTo>
                  <a:lnTo>
                    <a:pt x="130" y="264"/>
                  </a:lnTo>
                  <a:lnTo>
                    <a:pt x="136" y="266"/>
                  </a:lnTo>
                  <a:lnTo>
                    <a:pt x="141" y="266"/>
                  </a:lnTo>
                  <a:lnTo>
                    <a:pt x="147" y="266"/>
                  </a:lnTo>
                  <a:lnTo>
                    <a:pt x="151" y="266"/>
                  </a:lnTo>
                  <a:lnTo>
                    <a:pt x="157" y="264"/>
                  </a:lnTo>
                  <a:lnTo>
                    <a:pt x="163" y="264"/>
                  </a:lnTo>
                  <a:lnTo>
                    <a:pt x="166" y="264"/>
                  </a:lnTo>
                  <a:lnTo>
                    <a:pt x="168" y="263"/>
                  </a:lnTo>
                  <a:lnTo>
                    <a:pt x="172" y="263"/>
                  </a:lnTo>
                  <a:lnTo>
                    <a:pt x="175" y="263"/>
                  </a:lnTo>
                  <a:lnTo>
                    <a:pt x="179" y="263"/>
                  </a:lnTo>
                  <a:lnTo>
                    <a:pt x="182" y="261"/>
                  </a:lnTo>
                  <a:lnTo>
                    <a:pt x="185" y="261"/>
                  </a:lnTo>
                  <a:lnTo>
                    <a:pt x="189" y="261"/>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93" name="Freeform 746"/>
            <p:cNvSpPr>
              <a:spLocks/>
            </p:cNvSpPr>
            <p:nvPr/>
          </p:nvSpPr>
          <p:spPr bwMode="auto">
            <a:xfrm>
              <a:off x="2752" y="2724"/>
              <a:ext cx="172" cy="200"/>
            </a:xfrm>
            <a:custGeom>
              <a:avLst/>
              <a:gdLst>
                <a:gd name="T0" fmla="*/ 1 w 343"/>
                <a:gd name="T1" fmla="*/ 0 h 401"/>
                <a:gd name="T2" fmla="*/ 1 w 343"/>
                <a:gd name="T3" fmla="*/ 0 h 401"/>
                <a:gd name="T4" fmla="*/ 1 w 343"/>
                <a:gd name="T5" fmla="*/ 0 h 401"/>
                <a:gd name="T6" fmla="*/ 1 w 343"/>
                <a:gd name="T7" fmla="*/ 0 h 401"/>
                <a:gd name="T8" fmla="*/ 1 w 343"/>
                <a:gd name="T9" fmla="*/ 0 h 401"/>
                <a:gd name="T10" fmla="*/ 1 w 343"/>
                <a:gd name="T11" fmla="*/ 0 h 401"/>
                <a:gd name="T12" fmla="*/ 1 w 343"/>
                <a:gd name="T13" fmla="*/ 0 h 401"/>
                <a:gd name="T14" fmla="*/ 1 w 343"/>
                <a:gd name="T15" fmla="*/ 0 h 401"/>
                <a:gd name="T16" fmla="*/ 1 w 343"/>
                <a:gd name="T17" fmla="*/ 0 h 401"/>
                <a:gd name="T18" fmla="*/ 1 w 343"/>
                <a:gd name="T19" fmla="*/ 0 h 401"/>
                <a:gd name="T20" fmla="*/ 1 w 343"/>
                <a:gd name="T21" fmla="*/ 0 h 401"/>
                <a:gd name="T22" fmla="*/ 1 w 343"/>
                <a:gd name="T23" fmla="*/ 0 h 401"/>
                <a:gd name="T24" fmla="*/ 1 w 343"/>
                <a:gd name="T25" fmla="*/ 0 h 401"/>
                <a:gd name="T26" fmla="*/ 1 w 343"/>
                <a:gd name="T27" fmla="*/ 0 h 401"/>
                <a:gd name="T28" fmla="*/ 1 w 343"/>
                <a:gd name="T29" fmla="*/ 0 h 401"/>
                <a:gd name="T30" fmla="*/ 1 w 343"/>
                <a:gd name="T31" fmla="*/ 0 h 401"/>
                <a:gd name="T32" fmla="*/ 1 w 343"/>
                <a:gd name="T33" fmla="*/ 0 h 401"/>
                <a:gd name="T34" fmla="*/ 1 w 343"/>
                <a:gd name="T35" fmla="*/ 0 h 401"/>
                <a:gd name="T36" fmla="*/ 1 w 343"/>
                <a:gd name="T37" fmla="*/ 0 h 401"/>
                <a:gd name="T38" fmla="*/ 1 w 343"/>
                <a:gd name="T39" fmla="*/ 0 h 401"/>
                <a:gd name="T40" fmla="*/ 1 w 343"/>
                <a:gd name="T41" fmla="*/ 0 h 401"/>
                <a:gd name="T42" fmla="*/ 1 w 343"/>
                <a:gd name="T43" fmla="*/ 0 h 401"/>
                <a:gd name="T44" fmla="*/ 1 w 343"/>
                <a:gd name="T45" fmla="*/ 0 h 401"/>
                <a:gd name="T46" fmla="*/ 1 w 343"/>
                <a:gd name="T47" fmla="*/ 0 h 401"/>
                <a:gd name="T48" fmla="*/ 1 w 343"/>
                <a:gd name="T49" fmla="*/ 0 h 401"/>
                <a:gd name="T50" fmla="*/ 1 w 343"/>
                <a:gd name="T51" fmla="*/ 0 h 401"/>
                <a:gd name="T52" fmla="*/ 1 w 343"/>
                <a:gd name="T53" fmla="*/ 0 h 401"/>
                <a:gd name="T54" fmla="*/ 1 w 343"/>
                <a:gd name="T55" fmla="*/ 0 h 401"/>
                <a:gd name="T56" fmla="*/ 1 w 343"/>
                <a:gd name="T57" fmla="*/ 0 h 401"/>
                <a:gd name="T58" fmla="*/ 1 w 343"/>
                <a:gd name="T59" fmla="*/ 0 h 401"/>
                <a:gd name="T60" fmla="*/ 1 w 343"/>
                <a:gd name="T61" fmla="*/ 0 h 401"/>
                <a:gd name="T62" fmla="*/ 1 w 343"/>
                <a:gd name="T63" fmla="*/ 0 h 401"/>
                <a:gd name="T64" fmla="*/ 1 w 343"/>
                <a:gd name="T65" fmla="*/ 0 h 401"/>
                <a:gd name="T66" fmla="*/ 1 w 343"/>
                <a:gd name="T67" fmla="*/ 0 h 401"/>
                <a:gd name="T68" fmla="*/ 1 w 343"/>
                <a:gd name="T69" fmla="*/ 0 h 401"/>
                <a:gd name="T70" fmla="*/ 1 w 343"/>
                <a:gd name="T71" fmla="*/ 0 h 401"/>
                <a:gd name="T72" fmla="*/ 1 w 343"/>
                <a:gd name="T73" fmla="*/ 0 h 401"/>
                <a:gd name="T74" fmla="*/ 1 w 343"/>
                <a:gd name="T75" fmla="*/ 0 h 401"/>
                <a:gd name="T76" fmla="*/ 1 w 343"/>
                <a:gd name="T77" fmla="*/ 0 h 401"/>
                <a:gd name="T78" fmla="*/ 1 w 343"/>
                <a:gd name="T79" fmla="*/ 0 h 401"/>
                <a:gd name="T80" fmla="*/ 1 w 343"/>
                <a:gd name="T81" fmla="*/ 0 h 401"/>
                <a:gd name="T82" fmla="*/ 1 w 343"/>
                <a:gd name="T83" fmla="*/ 0 h 401"/>
                <a:gd name="T84" fmla="*/ 1 w 343"/>
                <a:gd name="T85" fmla="*/ 0 h 401"/>
                <a:gd name="T86" fmla="*/ 1 w 343"/>
                <a:gd name="T87" fmla="*/ 0 h 401"/>
                <a:gd name="T88" fmla="*/ 1 w 343"/>
                <a:gd name="T89" fmla="*/ 0 h 401"/>
                <a:gd name="T90" fmla="*/ 1 w 343"/>
                <a:gd name="T91" fmla="*/ 0 h 401"/>
                <a:gd name="T92" fmla="*/ 1 w 343"/>
                <a:gd name="T93" fmla="*/ 0 h 401"/>
                <a:gd name="T94" fmla="*/ 1 w 343"/>
                <a:gd name="T95" fmla="*/ 0 h 401"/>
                <a:gd name="T96" fmla="*/ 1 w 343"/>
                <a:gd name="T97" fmla="*/ 0 h 401"/>
                <a:gd name="T98" fmla="*/ 1 w 343"/>
                <a:gd name="T99" fmla="*/ 0 h 401"/>
                <a:gd name="T100" fmla="*/ 1 w 343"/>
                <a:gd name="T101" fmla="*/ 0 h 401"/>
                <a:gd name="T102" fmla="*/ 1 w 343"/>
                <a:gd name="T103" fmla="*/ 0 h 401"/>
                <a:gd name="T104" fmla="*/ 1 w 343"/>
                <a:gd name="T105" fmla="*/ 0 h 401"/>
                <a:gd name="T106" fmla="*/ 1 w 343"/>
                <a:gd name="T107" fmla="*/ 0 h 401"/>
                <a:gd name="T108" fmla="*/ 1 w 343"/>
                <a:gd name="T109" fmla="*/ 0 h 401"/>
                <a:gd name="T110" fmla="*/ 1 w 343"/>
                <a:gd name="T111" fmla="*/ 0 h 401"/>
                <a:gd name="T112" fmla="*/ 1 w 343"/>
                <a:gd name="T113" fmla="*/ 0 h 401"/>
                <a:gd name="T114" fmla="*/ 1 w 343"/>
                <a:gd name="T115" fmla="*/ 0 h 401"/>
                <a:gd name="T116" fmla="*/ 1 w 343"/>
                <a:gd name="T117" fmla="*/ 0 h 401"/>
                <a:gd name="T118" fmla="*/ 1 w 343"/>
                <a:gd name="T119" fmla="*/ 0 h 401"/>
                <a:gd name="T120" fmla="*/ 1 w 343"/>
                <a:gd name="T121" fmla="*/ 0 h 401"/>
                <a:gd name="T122" fmla="*/ 0 w 343"/>
                <a:gd name="T123" fmla="*/ 0 h 40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43"/>
                <a:gd name="T187" fmla="*/ 0 h 401"/>
                <a:gd name="T188" fmla="*/ 343 w 343"/>
                <a:gd name="T189" fmla="*/ 401 h 40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43" h="401">
                  <a:moveTo>
                    <a:pt x="10" y="265"/>
                  </a:moveTo>
                  <a:lnTo>
                    <a:pt x="10" y="263"/>
                  </a:lnTo>
                  <a:lnTo>
                    <a:pt x="12" y="262"/>
                  </a:lnTo>
                  <a:lnTo>
                    <a:pt x="12" y="260"/>
                  </a:lnTo>
                  <a:lnTo>
                    <a:pt x="15" y="257"/>
                  </a:lnTo>
                  <a:lnTo>
                    <a:pt x="17" y="253"/>
                  </a:lnTo>
                  <a:lnTo>
                    <a:pt x="18" y="250"/>
                  </a:lnTo>
                  <a:lnTo>
                    <a:pt x="21" y="245"/>
                  </a:lnTo>
                  <a:lnTo>
                    <a:pt x="24" y="241"/>
                  </a:lnTo>
                  <a:lnTo>
                    <a:pt x="26" y="236"/>
                  </a:lnTo>
                  <a:lnTo>
                    <a:pt x="29" y="230"/>
                  </a:lnTo>
                  <a:lnTo>
                    <a:pt x="32" y="226"/>
                  </a:lnTo>
                  <a:lnTo>
                    <a:pt x="35" y="220"/>
                  </a:lnTo>
                  <a:lnTo>
                    <a:pt x="36" y="215"/>
                  </a:lnTo>
                  <a:lnTo>
                    <a:pt x="38" y="209"/>
                  </a:lnTo>
                  <a:lnTo>
                    <a:pt x="39" y="204"/>
                  </a:lnTo>
                  <a:lnTo>
                    <a:pt x="41" y="200"/>
                  </a:lnTo>
                  <a:lnTo>
                    <a:pt x="41" y="197"/>
                  </a:lnTo>
                  <a:lnTo>
                    <a:pt x="41" y="194"/>
                  </a:lnTo>
                  <a:lnTo>
                    <a:pt x="42" y="191"/>
                  </a:lnTo>
                  <a:lnTo>
                    <a:pt x="42" y="188"/>
                  </a:lnTo>
                  <a:lnTo>
                    <a:pt x="42" y="183"/>
                  </a:lnTo>
                  <a:lnTo>
                    <a:pt x="44" y="179"/>
                  </a:lnTo>
                  <a:lnTo>
                    <a:pt x="44" y="174"/>
                  </a:lnTo>
                  <a:lnTo>
                    <a:pt x="44" y="170"/>
                  </a:lnTo>
                  <a:lnTo>
                    <a:pt x="44" y="164"/>
                  </a:lnTo>
                  <a:lnTo>
                    <a:pt x="45" y="159"/>
                  </a:lnTo>
                  <a:lnTo>
                    <a:pt x="45" y="155"/>
                  </a:lnTo>
                  <a:lnTo>
                    <a:pt x="47" y="148"/>
                  </a:lnTo>
                  <a:lnTo>
                    <a:pt x="47" y="142"/>
                  </a:lnTo>
                  <a:lnTo>
                    <a:pt x="47" y="136"/>
                  </a:lnTo>
                  <a:lnTo>
                    <a:pt x="47" y="132"/>
                  </a:lnTo>
                  <a:lnTo>
                    <a:pt x="48" y="126"/>
                  </a:lnTo>
                  <a:lnTo>
                    <a:pt x="48" y="120"/>
                  </a:lnTo>
                  <a:lnTo>
                    <a:pt x="50" y="114"/>
                  </a:lnTo>
                  <a:lnTo>
                    <a:pt x="50" y="108"/>
                  </a:lnTo>
                  <a:lnTo>
                    <a:pt x="51" y="103"/>
                  </a:lnTo>
                  <a:lnTo>
                    <a:pt x="51" y="97"/>
                  </a:lnTo>
                  <a:lnTo>
                    <a:pt x="51" y="93"/>
                  </a:lnTo>
                  <a:lnTo>
                    <a:pt x="53" y="86"/>
                  </a:lnTo>
                  <a:lnTo>
                    <a:pt x="53" y="82"/>
                  </a:lnTo>
                  <a:lnTo>
                    <a:pt x="54" y="77"/>
                  </a:lnTo>
                  <a:lnTo>
                    <a:pt x="54" y="73"/>
                  </a:lnTo>
                  <a:lnTo>
                    <a:pt x="54" y="68"/>
                  </a:lnTo>
                  <a:lnTo>
                    <a:pt x="56" y="65"/>
                  </a:lnTo>
                  <a:lnTo>
                    <a:pt x="57" y="62"/>
                  </a:lnTo>
                  <a:lnTo>
                    <a:pt x="57" y="58"/>
                  </a:lnTo>
                  <a:lnTo>
                    <a:pt x="59" y="56"/>
                  </a:lnTo>
                  <a:lnTo>
                    <a:pt x="59" y="53"/>
                  </a:lnTo>
                  <a:lnTo>
                    <a:pt x="60" y="50"/>
                  </a:lnTo>
                  <a:lnTo>
                    <a:pt x="62" y="46"/>
                  </a:lnTo>
                  <a:lnTo>
                    <a:pt x="63" y="41"/>
                  </a:lnTo>
                  <a:lnTo>
                    <a:pt x="66" y="37"/>
                  </a:lnTo>
                  <a:lnTo>
                    <a:pt x="68" y="34"/>
                  </a:lnTo>
                  <a:lnTo>
                    <a:pt x="69" y="29"/>
                  </a:lnTo>
                  <a:lnTo>
                    <a:pt x="72" y="26"/>
                  </a:lnTo>
                  <a:lnTo>
                    <a:pt x="76" y="23"/>
                  </a:lnTo>
                  <a:lnTo>
                    <a:pt x="77" y="20"/>
                  </a:lnTo>
                  <a:lnTo>
                    <a:pt x="80" y="17"/>
                  </a:lnTo>
                  <a:lnTo>
                    <a:pt x="82" y="15"/>
                  </a:lnTo>
                  <a:lnTo>
                    <a:pt x="85" y="14"/>
                  </a:lnTo>
                  <a:lnTo>
                    <a:pt x="89" y="12"/>
                  </a:lnTo>
                  <a:lnTo>
                    <a:pt x="95" y="14"/>
                  </a:lnTo>
                  <a:lnTo>
                    <a:pt x="97" y="15"/>
                  </a:lnTo>
                  <a:lnTo>
                    <a:pt x="98" y="18"/>
                  </a:lnTo>
                  <a:lnTo>
                    <a:pt x="100" y="21"/>
                  </a:lnTo>
                  <a:lnTo>
                    <a:pt x="101" y="28"/>
                  </a:lnTo>
                  <a:lnTo>
                    <a:pt x="101" y="29"/>
                  </a:lnTo>
                  <a:lnTo>
                    <a:pt x="101" y="32"/>
                  </a:lnTo>
                  <a:lnTo>
                    <a:pt x="101" y="35"/>
                  </a:lnTo>
                  <a:lnTo>
                    <a:pt x="101" y="38"/>
                  </a:lnTo>
                  <a:lnTo>
                    <a:pt x="101" y="41"/>
                  </a:lnTo>
                  <a:lnTo>
                    <a:pt x="101" y="44"/>
                  </a:lnTo>
                  <a:lnTo>
                    <a:pt x="101" y="47"/>
                  </a:lnTo>
                  <a:lnTo>
                    <a:pt x="101" y="52"/>
                  </a:lnTo>
                  <a:lnTo>
                    <a:pt x="100" y="55"/>
                  </a:lnTo>
                  <a:lnTo>
                    <a:pt x="100" y="58"/>
                  </a:lnTo>
                  <a:lnTo>
                    <a:pt x="100" y="61"/>
                  </a:lnTo>
                  <a:lnTo>
                    <a:pt x="100" y="64"/>
                  </a:lnTo>
                  <a:lnTo>
                    <a:pt x="98" y="68"/>
                  </a:lnTo>
                  <a:lnTo>
                    <a:pt x="98" y="71"/>
                  </a:lnTo>
                  <a:lnTo>
                    <a:pt x="98" y="74"/>
                  </a:lnTo>
                  <a:lnTo>
                    <a:pt x="98" y="77"/>
                  </a:lnTo>
                  <a:lnTo>
                    <a:pt x="97" y="83"/>
                  </a:lnTo>
                  <a:lnTo>
                    <a:pt x="97" y="88"/>
                  </a:lnTo>
                  <a:lnTo>
                    <a:pt x="95" y="93"/>
                  </a:lnTo>
                  <a:lnTo>
                    <a:pt x="95" y="97"/>
                  </a:lnTo>
                  <a:lnTo>
                    <a:pt x="94" y="100"/>
                  </a:lnTo>
                  <a:lnTo>
                    <a:pt x="92" y="103"/>
                  </a:lnTo>
                  <a:lnTo>
                    <a:pt x="91" y="108"/>
                  </a:lnTo>
                  <a:lnTo>
                    <a:pt x="89" y="111"/>
                  </a:lnTo>
                  <a:lnTo>
                    <a:pt x="88" y="114"/>
                  </a:lnTo>
                  <a:lnTo>
                    <a:pt x="85" y="118"/>
                  </a:lnTo>
                  <a:lnTo>
                    <a:pt x="83" y="121"/>
                  </a:lnTo>
                  <a:lnTo>
                    <a:pt x="82" y="126"/>
                  </a:lnTo>
                  <a:lnTo>
                    <a:pt x="77" y="130"/>
                  </a:lnTo>
                  <a:lnTo>
                    <a:pt x="74" y="135"/>
                  </a:lnTo>
                  <a:lnTo>
                    <a:pt x="72" y="138"/>
                  </a:lnTo>
                  <a:lnTo>
                    <a:pt x="76" y="138"/>
                  </a:lnTo>
                  <a:lnTo>
                    <a:pt x="79" y="135"/>
                  </a:lnTo>
                  <a:lnTo>
                    <a:pt x="83" y="130"/>
                  </a:lnTo>
                  <a:lnTo>
                    <a:pt x="88" y="126"/>
                  </a:lnTo>
                  <a:lnTo>
                    <a:pt x="89" y="124"/>
                  </a:lnTo>
                  <a:lnTo>
                    <a:pt x="88" y="126"/>
                  </a:lnTo>
                  <a:lnTo>
                    <a:pt x="88" y="129"/>
                  </a:lnTo>
                  <a:lnTo>
                    <a:pt x="88" y="133"/>
                  </a:lnTo>
                  <a:lnTo>
                    <a:pt x="86" y="138"/>
                  </a:lnTo>
                  <a:lnTo>
                    <a:pt x="86" y="144"/>
                  </a:lnTo>
                  <a:lnTo>
                    <a:pt x="85" y="147"/>
                  </a:lnTo>
                  <a:lnTo>
                    <a:pt x="85" y="148"/>
                  </a:lnTo>
                  <a:lnTo>
                    <a:pt x="85" y="153"/>
                  </a:lnTo>
                  <a:lnTo>
                    <a:pt x="85" y="156"/>
                  </a:lnTo>
                  <a:lnTo>
                    <a:pt x="83" y="159"/>
                  </a:lnTo>
                  <a:lnTo>
                    <a:pt x="83" y="162"/>
                  </a:lnTo>
                  <a:lnTo>
                    <a:pt x="83" y="164"/>
                  </a:lnTo>
                  <a:lnTo>
                    <a:pt x="83" y="168"/>
                  </a:lnTo>
                  <a:lnTo>
                    <a:pt x="83" y="171"/>
                  </a:lnTo>
                  <a:lnTo>
                    <a:pt x="83" y="174"/>
                  </a:lnTo>
                  <a:lnTo>
                    <a:pt x="83" y="177"/>
                  </a:lnTo>
                  <a:lnTo>
                    <a:pt x="83" y="180"/>
                  </a:lnTo>
                  <a:lnTo>
                    <a:pt x="83" y="185"/>
                  </a:lnTo>
                  <a:lnTo>
                    <a:pt x="83" y="189"/>
                  </a:lnTo>
                  <a:lnTo>
                    <a:pt x="85" y="192"/>
                  </a:lnTo>
                  <a:lnTo>
                    <a:pt x="86" y="197"/>
                  </a:lnTo>
                  <a:lnTo>
                    <a:pt x="89" y="200"/>
                  </a:lnTo>
                  <a:lnTo>
                    <a:pt x="92" y="201"/>
                  </a:lnTo>
                  <a:lnTo>
                    <a:pt x="95" y="203"/>
                  </a:lnTo>
                  <a:lnTo>
                    <a:pt x="98" y="203"/>
                  </a:lnTo>
                  <a:lnTo>
                    <a:pt x="101" y="200"/>
                  </a:lnTo>
                  <a:lnTo>
                    <a:pt x="107" y="197"/>
                  </a:lnTo>
                  <a:lnTo>
                    <a:pt x="112" y="194"/>
                  </a:lnTo>
                  <a:lnTo>
                    <a:pt x="118" y="189"/>
                  </a:lnTo>
                  <a:lnTo>
                    <a:pt x="118" y="186"/>
                  </a:lnTo>
                  <a:lnTo>
                    <a:pt x="119" y="183"/>
                  </a:lnTo>
                  <a:lnTo>
                    <a:pt x="121" y="180"/>
                  </a:lnTo>
                  <a:lnTo>
                    <a:pt x="124" y="177"/>
                  </a:lnTo>
                  <a:lnTo>
                    <a:pt x="125" y="173"/>
                  </a:lnTo>
                  <a:lnTo>
                    <a:pt x="128" y="168"/>
                  </a:lnTo>
                  <a:lnTo>
                    <a:pt x="130" y="162"/>
                  </a:lnTo>
                  <a:lnTo>
                    <a:pt x="133" y="158"/>
                  </a:lnTo>
                  <a:lnTo>
                    <a:pt x="135" y="155"/>
                  </a:lnTo>
                  <a:lnTo>
                    <a:pt x="136" y="151"/>
                  </a:lnTo>
                  <a:lnTo>
                    <a:pt x="138" y="148"/>
                  </a:lnTo>
                  <a:lnTo>
                    <a:pt x="139" y="145"/>
                  </a:lnTo>
                  <a:lnTo>
                    <a:pt x="141" y="142"/>
                  </a:lnTo>
                  <a:lnTo>
                    <a:pt x="142" y="139"/>
                  </a:lnTo>
                  <a:lnTo>
                    <a:pt x="144" y="136"/>
                  </a:lnTo>
                  <a:lnTo>
                    <a:pt x="145" y="133"/>
                  </a:lnTo>
                  <a:lnTo>
                    <a:pt x="147" y="129"/>
                  </a:lnTo>
                  <a:lnTo>
                    <a:pt x="148" y="126"/>
                  </a:lnTo>
                  <a:lnTo>
                    <a:pt x="150" y="123"/>
                  </a:lnTo>
                  <a:lnTo>
                    <a:pt x="151" y="120"/>
                  </a:lnTo>
                  <a:lnTo>
                    <a:pt x="153" y="115"/>
                  </a:lnTo>
                  <a:lnTo>
                    <a:pt x="154" y="112"/>
                  </a:lnTo>
                  <a:lnTo>
                    <a:pt x="156" y="109"/>
                  </a:lnTo>
                  <a:lnTo>
                    <a:pt x="157" y="106"/>
                  </a:lnTo>
                  <a:lnTo>
                    <a:pt x="159" y="102"/>
                  </a:lnTo>
                  <a:lnTo>
                    <a:pt x="160" y="99"/>
                  </a:lnTo>
                  <a:lnTo>
                    <a:pt x="162" y="96"/>
                  </a:lnTo>
                  <a:lnTo>
                    <a:pt x="163" y="93"/>
                  </a:lnTo>
                  <a:lnTo>
                    <a:pt x="165" y="88"/>
                  </a:lnTo>
                  <a:lnTo>
                    <a:pt x="166" y="85"/>
                  </a:lnTo>
                  <a:lnTo>
                    <a:pt x="168" y="82"/>
                  </a:lnTo>
                  <a:lnTo>
                    <a:pt x="169" y="79"/>
                  </a:lnTo>
                  <a:lnTo>
                    <a:pt x="171" y="76"/>
                  </a:lnTo>
                  <a:lnTo>
                    <a:pt x="172" y="71"/>
                  </a:lnTo>
                  <a:lnTo>
                    <a:pt x="174" y="68"/>
                  </a:lnTo>
                  <a:lnTo>
                    <a:pt x="175" y="65"/>
                  </a:lnTo>
                  <a:lnTo>
                    <a:pt x="178" y="59"/>
                  </a:lnTo>
                  <a:lnTo>
                    <a:pt x="181" y="55"/>
                  </a:lnTo>
                  <a:lnTo>
                    <a:pt x="183" y="49"/>
                  </a:lnTo>
                  <a:lnTo>
                    <a:pt x="186" y="44"/>
                  </a:lnTo>
                  <a:lnTo>
                    <a:pt x="187" y="40"/>
                  </a:lnTo>
                  <a:lnTo>
                    <a:pt x="190" y="37"/>
                  </a:lnTo>
                  <a:lnTo>
                    <a:pt x="192" y="32"/>
                  </a:lnTo>
                  <a:lnTo>
                    <a:pt x="195" y="29"/>
                  </a:lnTo>
                  <a:lnTo>
                    <a:pt x="197" y="28"/>
                  </a:lnTo>
                  <a:lnTo>
                    <a:pt x="198" y="28"/>
                  </a:lnTo>
                  <a:lnTo>
                    <a:pt x="203" y="21"/>
                  </a:lnTo>
                  <a:lnTo>
                    <a:pt x="209" y="18"/>
                  </a:lnTo>
                  <a:lnTo>
                    <a:pt x="212" y="17"/>
                  </a:lnTo>
                  <a:lnTo>
                    <a:pt x="215" y="15"/>
                  </a:lnTo>
                  <a:lnTo>
                    <a:pt x="218" y="14"/>
                  </a:lnTo>
                  <a:lnTo>
                    <a:pt x="221" y="14"/>
                  </a:lnTo>
                  <a:lnTo>
                    <a:pt x="225" y="12"/>
                  </a:lnTo>
                  <a:lnTo>
                    <a:pt x="231" y="14"/>
                  </a:lnTo>
                  <a:lnTo>
                    <a:pt x="233" y="15"/>
                  </a:lnTo>
                  <a:lnTo>
                    <a:pt x="236" y="17"/>
                  </a:lnTo>
                  <a:lnTo>
                    <a:pt x="237" y="20"/>
                  </a:lnTo>
                  <a:lnTo>
                    <a:pt x="239" y="23"/>
                  </a:lnTo>
                  <a:lnTo>
                    <a:pt x="239" y="26"/>
                  </a:lnTo>
                  <a:lnTo>
                    <a:pt x="239" y="29"/>
                  </a:lnTo>
                  <a:lnTo>
                    <a:pt x="239" y="34"/>
                  </a:lnTo>
                  <a:lnTo>
                    <a:pt x="239" y="38"/>
                  </a:lnTo>
                  <a:lnTo>
                    <a:pt x="237" y="44"/>
                  </a:lnTo>
                  <a:lnTo>
                    <a:pt x="236" y="49"/>
                  </a:lnTo>
                  <a:lnTo>
                    <a:pt x="234" y="53"/>
                  </a:lnTo>
                  <a:lnTo>
                    <a:pt x="233" y="59"/>
                  </a:lnTo>
                  <a:lnTo>
                    <a:pt x="231" y="64"/>
                  </a:lnTo>
                  <a:lnTo>
                    <a:pt x="228" y="68"/>
                  </a:lnTo>
                  <a:lnTo>
                    <a:pt x="227" y="73"/>
                  </a:lnTo>
                  <a:lnTo>
                    <a:pt x="225" y="79"/>
                  </a:lnTo>
                  <a:lnTo>
                    <a:pt x="224" y="83"/>
                  </a:lnTo>
                  <a:lnTo>
                    <a:pt x="221" y="88"/>
                  </a:lnTo>
                  <a:lnTo>
                    <a:pt x="219" y="93"/>
                  </a:lnTo>
                  <a:lnTo>
                    <a:pt x="219" y="97"/>
                  </a:lnTo>
                  <a:lnTo>
                    <a:pt x="218" y="100"/>
                  </a:lnTo>
                  <a:lnTo>
                    <a:pt x="215" y="105"/>
                  </a:lnTo>
                  <a:lnTo>
                    <a:pt x="213" y="108"/>
                  </a:lnTo>
                  <a:lnTo>
                    <a:pt x="210" y="112"/>
                  </a:lnTo>
                  <a:lnTo>
                    <a:pt x="207" y="115"/>
                  </a:lnTo>
                  <a:lnTo>
                    <a:pt x="203" y="120"/>
                  </a:lnTo>
                  <a:lnTo>
                    <a:pt x="200" y="123"/>
                  </a:lnTo>
                  <a:lnTo>
                    <a:pt x="197" y="126"/>
                  </a:lnTo>
                  <a:lnTo>
                    <a:pt x="193" y="129"/>
                  </a:lnTo>
                  <a:lnTo>
                    <a:pt x="190" y="130"/>
                  </a:lnTo>
                  <a:lnTo>
                    <a:pt x="187" y="133"/>
                  </a:lnTo>
                  <a:lnTo>
                    <a:pt x="186" y="136"/>
                  </a:lnTo>
                  <a:lnTo>
                    <a:pt x="181" y="138"/>
                  </a:lnTo>
                  <a:lnTo>
                    <a:pt x="183" y="139"/>
                  </a:lnTo>
                  <a:lnTo>
                    <a:pt x="184" y="138"/>
                  </a:lnTo>
                  <a:lnTo>
                    <a:pt x="187" y="136"/>
                  </a:lnTo>
                  <a:lnTo>
                    <a:pt x="190" y="135"/>
                  </a:lnTo>
                  <a:lnTo>
                    <a:pt x="193" y="135"/>
                  </a:lnTo>
                  <a:lnTo>
                    <a:pt x="197" y="132"/>
                  </a:lnTo>
                  <a:lnTo>
                    <a:pt x="200" y="132"/>
                  </a:lnTo>
                  <a:lnTo>
                    <a:pt x="201" y="132"/>
                  </a:lnTo>
                  <a:lnTo>
                    <a:pt x="203" y="135"/>
                  </a:lnTo>
                  <a:lnTo>
                    <a:pt x="201" y="136"/>
                  </a:lnTo>
                  <a:lnTo>
                    <a:pt x="200" y="138"/>
                  </a:lnTo>
                  <a:lnTo>
                    <a:pt x="198" y="142"/>
                  </a:lnTo>
                  <a:lnTo>
                    <a:pt x="195" y="147"/>
                  </a:lnTo>
                  <a:lnTo>
                    <a:pt x="192" y="150"/>
                  </a:lnTo>
                  <a:lnTo>
                    <a:pt x="189" y="156"/>
                  </a:lnTo>
                  <a:lnTo>
                    <a:pt x="187" y="159"/>
                  </a:lnTo>
                  <a:lnTo>
                    <a:pt x="186" y="162"/>
                  </a:lnTo>
                  <a:lnTo>
                    <a:pt x="184" y="165"/>
                  </a:lnTo>
                  <a:lnTo>
                    <a:pt x="183" y="168"/>
                  </a:lnTo>
                  <a:lnTo>
                    <a:pt x="178" y="174"/>
                  </a:lnTo>
                  <a:lnTo>
                    <a:pt x="175" y="180"/>
                  </a:lnTo>
                  <a:lnTo>
                    <a:pt x="171" y="185"/>
                  </a:lnTo>
                  <a:lnTo>
                    <a:pt x="169" y="191"/>
                  </a:lnTo>
                  <a:lnTo>
                    <a:pt x="165" y="197"/>
                  </a:lnTo>
                  <a:lnTo>
                    <a:pt x="163" y="201"/>
                  </a:lnTo>
                  <a:lnTo>
                    <a:pt x="162" y="204"/>
                  </a:lnTo>
                  <a:lnTo>
                    <a:pt x="162" y="209"/>
                  </a:lnTo>
                  <a:lnTo>
                    <a:pt x="162" y="213"/>
                  </a:lnTo>
                  <a:lnTo>
                    <a:pt x="163" y="220"/>
                  </a:lnTo>
                  <a:lnTo>
                    <a:pt x="165" y="223"/>
                  </a:lnTo>
                  <a:lnTo>
                    <a:pt x="169" y="227"/>
                  </a:lnTo>
                  <a:lnTo>
                    <a:pt x="172" y="229"/>
                  </a:lnTo>
                  <a:lnTo>
                    <a:pt x="177" y="232"/>
                  </a:lnTo>
                  <a:lnTo>
                    <a:pt x="181" y="232"/>
                  </a:lnTo>
                  <a:lnTo>
                    <a:pt x="186" y="232"/>
                  </a:lnTo>
                  <a:lnTo>
                    <a:pt x="189" y="229"/>
                  </a:lnTo>
                  <a:lnTo>
                    <a:pt x="193" y="224"/>
                  </a:lnTo>
                  <a:lnTo>
                    <a:pt x="197" y="221"/>
                  </a:lnTo>
                  <a:lnTo>
                    <a:pt x="200" y="217"/>
                  </a:lnTo>
                  <a:lnTo>
                    <a:pt x="203" y="212"/>
                  </a:lnTo>
                  <a:lnTo>
                    <a:pt x="207" y="209"/>
                  </a:lnTo>
                  <a:lnTo>
                    <a:pt x="212" y="204"/>
                  </a:lnTo>
                  <a:lnTo>
                    <a:pt x="215" y="198"/>
                  </a:lnTo>
                  <a:lnTo>
                    <a:pt x="221" y="194"/>
                  </a:lnTo>
                  <a:lnTo>
                    <a:pt x="225" y="188"/>
                  </a:lnTo>
                  <a:lnTo>
                    <a:pt x="230" y="182"/>
                  </a:lnTo>
                  <a:lnTo>
                    <a:pt x="236" y="177"/>
                  </a:lnTo>
                  <a:lnTo>
                    <a:pt x="240" y="171"/>
                  </a:lnTo>
                  <a:lnTo>
                    <a:pt x="245" y="165"/>
                  </a:lnTo>
                  <a:lnTo>
                    <a:pt x="248" y="162"/>
                  </a:lnTo>
                  <a:lnTo>
                    <a:pt x="251" y="159"/>
                  </a:lnTo>
                  <a:lnTo>
                    <a:pt x="252" y="156"/>
                  </a:lnTo>
                  <a:lnTo>
                    <a:pt x="256" y="153"/>
                  </a:lnTo>
                  <a:lnTo>
                    <a:pt x="260" y="147"/>
                  </a:lnTo>
                  <a:lnTo>
                    <a:pt x="266" y="142"/>
                  </a:lnTo>
                  <a:lnTo>
                    <a:pt x="269" y="136"/>
                  </a:lnTo>
                  <a:lnTo>
                    <a:pt x="275" y="130"/>
                  </a:lnTo>
                  <a:lnTo>
                    <a:pt x="280" y="126"/>
                  </a:lnTo>
                  <a:lnTo>
                    <a:pt x="284" y="121"/>
                  </a:lnTo>
                  <a:lnTo>
                    <a:pt x="287" y="117"/>
                  </a:lnTo>
                  <a:lnTo>
                    <a:pt x="292" y="114"/>
                  </a:lnTo>
                  <a:lnTo>
                    <a:pt x="295" y="111"/>
                  </a:lnTo>
                  <a:lnTo>
                    <a:pt x="298" y="108"/>
                  </a:lnTo>
                  <a:lnTo>
                    <a:pt x="302" y="105"/>
                  </a:lnTo>
                  <a:lnTo>
                    <a:pt x="307" y="103"/>
                  </a:lnTo>
                  <a:lnTo>
                    <a:pt x="310" y="103"/>
                  </a:lnTo>
                  <a:lnTo>
                    <a:pt x="314" y="103"/>
                  </a:lnTo>
                  <a:lnTo>
                    <a:pt x="318" y="105"/>
                  </a:lnTo>
                  <a:lnTo>
                    <a:pt x="321" y="108"/>
                  </a:lnTo>
                  <a:lnTo>
                    <a:pt x="322" y="111"/>
                  </a:lnTo>
                  <a:lnTo>
                    <a:pt x="324" y="114"/>
                  </a:lnTo>
                  <a:lnTo>
                    <a:pt x="324" y="117"/>
                  </a:lnTo>
                  <a:lnTo>
                    <a:pt x="325" y="120"/>
                  </a:lnTo>
                  <a:lnTo>
                    <a:pt x="325" y="123"/>
                  </a:lnTo>
                  <a:lnTo>
                    <a:pt x="325" y="127"/>
                  </a:lnTo>
                  <a:lnTo>
                    <a:pt x="324" y="129"/>
                  </a:lnTo>
                  <a:lnTo>
                    <a:pt x="322" y="132"/>
                  </a:lnTo>
                  <a:lnTo>
                    <a:pt x="321" y="135"/>
                  </a:lnTo>
                  <a:lnTo>
                    <a:pt x="319" y="138"/>
                  </a:lnTo>
                  <a:lnTo>
                    <a:pt x="314" y="141"/>
                  </a:lnTo>
                  <a:lnTo>
                    <a:pt x="313" y="145"/>
                  </a:lnTo>
                  <a:lnTo>
                    <a:pt x="310" y="150"/>
                  </a:lnTo>
                  <a:lnTo>
                    <a:pt x="305" y="156"/>
                  </a:lnTo>
                  <a:lnTo>
                    <a:pt x="301" y="161"/>
                  </a:lnTo>
                  <a:lnTo>
                    <a:pt x="298" y="167"/>
                  </a:lnTo>
                  <a:lnTo>
                    <a:pt x="292" y="171"/>
                  </a:lnTo>
                  <a:lnTo>
                    <a:pt x="287" y="177"/>
                  </a:lnTo>
                  <a:lnTo>
                    <a:pt x="283" y="183"/>
                  </a:lnTo>
                  <a:lnTo>
                    <a:pt x="278" y="189"/>
                  </a:lnTo>
                  <a:lnTo>
                    <a:pt x="275" y="192"/>
                  </a:lnTo>
                  <a:lnTo>
                    <a:pt x="274" y="195"/>
                  </a:lnTo>
                  <a:lnTo>
                    <a:pt x="271" y="198"/>
                  </a:lnTo>
                  <a:lnTo>
                    <a:pt x="268" y="201"/>
                  </a:lnTo>
                  <a:lnTo>
                    <a:pt x="263" y="207"/>
                  </a:lnTo>
                  <a:lnTo>
                    <a:pt x="257" y="213"/>
                  </a:lnTo>
                  <a:lnTo>
                    <a:pt x="252" y="220"/>
                  </a:lnTo>
                  <a:lnTo>
                    <a:pt x="248" y="226"/>
                  </a:lnTo>
                  <a:lnTo>
                    <a:pt x="243" y="230"/>
                  </a:lnTo>
                  <a:lnTo>
                    <a:pt x="237" y="236"/>
                  </a:lnTo>
                  <a:lnTo>
                    <a:pt x="233" y="241"/>
                  </a:lnTo>
                  <a:lnTo>
                    <a:pt x="230" y="247"/>
                  </a:lnTo>
                  <a:lnTo>
                    <a:pt x="227" y="250"/>
                  </a:lnTo>
                  <a:lnTo>
                    <a:pt x="224" y="254"/>
                  </a:lnTo>
                  <a:lnTo>
                    <a:pt x="219" y="257"/>
                  </a:lnTo>
                  <a:lnTo>
                    <a:pt x="218" y="262"/>
                  </a:lnTo>
                  <a:lnTo>
                    <a:pt x="215" y="265"/>
                  </a:lnTo>
                  <a:lnTo>
                    <a:pt x="215" y="266"/>
                  </a:lnTo>
                  <a:lnTo>
                    <a:pt x="213" y="268"/>
                  </a:lnTo>
                  <a:lnTo>
                    <a:pt x="213" y="271"/>
                  </a:lnTo>
                  <a:lnTo>
                    <a:pt x="213" y="274"/>
                  </a:lnTo>
                  <a:lnTo>
                    <a:pt x="215" y="277"/>
                  </a:lnTo>
                  <a:lnTo>
                    <a:pt x="218" y="278"/>
                  </a:lnTo>
                  <a:lnTo>
                    <a:pt x="221" y="282"/>
                  </a:lnTo>
                  <a:lnTo>
                    <a:pt x="225" y="282"/>
                  </a:lnTo>
                  <a:lnTo>
                    <a:pt x="230" y="283"/>
                  </a:lnTo>
                  <a:lnTo>
                    <a:pt x="233" y="282"/>
                  </a:lnTo>
                  <a:lnTo>
                    <a:pt x="236" y="282"/>
                  </a:lnTo>
                  <a:lnTo>
                    <a:pt x="237" y="282"/>
                  </a:lnTo>
                  <a:lnTo>
                    <a:pt x="242" y="280"/>
                  </a:lnTo>
                  <a:lnTo>
                    <a:pt x="243" y="278"/>
                  </a:lnTo>
                  <a:lnTo>
                    <a:pt x="246" y="277"/>
                  </a:lnTo>
                  <a:lnTo>
                    <a:pt x="249" y="277"/>
                  </a:lnTo>
                  <a:lnTo>
                    <a:pt x="252" y="275"/>
                  </a:lnTo>
                  <a:lnTo>
                    <a:pt x="256" y="274"/>
                  </a:lnTo>
                  <a:lnTo>
                    <a:pt x="260" y="274"/>
                  </a:lnTo>
                  <a:lnTo>
                    <a:pt x="263" y="271"/>
                  </a:lnTo>
                  <a:lnTo>
                    <a:pt x="268" y="271"/>
                  </a:lnTo>
                  <a:lnTo>
                    <a:pt x="271" y="269"/>
                  </a:lnTo>
                  <a:lnTo>
                    <a:pt x="275" y="268"/>
                  </a:lnTo>
                  <a:lnTo>
                    <a:pt x="278" y="266"/>
                  </a:lnTo>
                  <a:lnTo>
                    <a:pt x="283" y="265"/>
                  </a:lnTo>
                  <a:lnTo>
                    <a:pt x="286" y="263"/>
                  </a:lnTo>
                  <a:lnTo>
                    <a:pt x="290" y="262"/>
                  </a:lnTo>
                  <a:lnTo>
                    <a:pt x="293" y="262"/>
                  </a:lnTo>
                  <a:lnTo>
                    <a:pt x="298" y="260"/>
                  </a:lnTo>
                  <a:lnTo>
                    <a:pt x="301" y="259"/>
                  </a:lnTo>
                  <a:lnTo>
                    <a:pt x="305" y="257"/>
                  </a:lnTo>
                  <a:lnTo>
                    <a:pt x="308" y="257"/>
                  </a:lnTo>
                  <a:lnTo>
                    <a:pt x="313" y="257"/>
                  </a:lnTo>
                  <a:lnTo>
                    <a:pt x="314" y="256"/>
                  </a:lnTo>
                  <a:lnTo>
                    <a:pt x="319" y="254"/>
                  </a:lnTo>
                  <a:lnTo>
                    <a:pt x="321" y="254"/>
                  </a:lnTo>
                  <a:lnTo>
                    <a:pt x="324" y="254"/>
                  </a:lnTo>
                  <a:lnTo>
                    <a:pt x="327" y="254"/>
                  </a:lnTo>
                  <a:lnTo>
                    <a:pt x="331" y="257"/>
                  </a:lnTo>
                  <a:lnTo>
                    <a:pt x="334" y="259"/>
                  </a:lnTo>
                  <a:lnTo>
                    <a:pt x="334" y="262"/>
                  </a:lnTo>
                  <a:lnTo>
                    <a:pt x="334" y="265"/>
                  </a:lnTo>
                  <a:lnTo>
                    <a:pt x="334" y="269"/>
                  </a:lnTo>
                  <a:lnTo>
                    <a:pt x="331" y="274"/>
                  </a:lnTo>
                  <a:lnTo>
                    <a:pt x="328" y="278"/>
                  </a:lnTo>
                  <a:lnTo>
                    <a:pt x="325" y="283"/>
                  </a:lnTo>
                  <a:lnTo>
                    <a:pt x="322" y="288"/>
                  </a:lnTo>
                  <a:lnTo>
                    <a:pt x="319" y="289"/>
                  </a:lnTo>
                  <a:lnTo>
                    <a:pt x="316" y="292"/>
                  </a:lnTo>
                  <a:lnTo>
                    <a:pt x="313" y="294"/>
                  </a:lnTo>
                  <a:lnTo>
                    <a:pt x="310" y="297"/>
                  </a:lnTo>
                  <a:lnTo>
                    <a:pt x="305" y="298"/>
                  </a:lnTo>
                  <a:lnTo>
                    <a:pt x="301" y="301"/>
                  </a:lnTo>
                  <a:lnTo>
                    <a:pt x="298" y="304"/>
                  </a:lnTo>
                  <a:lnTo>
                    <a:pt x="293" y="307"/>
                  </a:lnTo>
                  <a:lnTo>
                    <a:pt x="287" y="309"/>
                  </a:lnTo>
                  <a:lnTo>
                    <a:pt x="283" y="310"/>
                  </a:lnTo>
                  <a:lnTo>
                    <a:pt x="277" y="312"/>
                  </a:lnTo>
                  <a:lnTo>
                    <a:pt x="272" y="315"/>
                  </a:lnTo>
                  <a:lnTo>
                    <a:pt x="266" y="316"/>
                  </a:lnTo>
                  <a:lnTo>
                    <a:pt x="262" y="318"/>
                  </a:lnTo>
                  <a:lnTo>
                    <a:pt x="257" y="318"/>
                  </a:lnTo>
                  <a:lnTo>
                    <a:pt x="251" y="319"/>
                  </a:lnTo>
                  <a:lnTo>
                    <a:pt x="245" y="319"/>
                  </a:lnTo>
                  <a:lnTo>
                    <a:pt x="240" y="322"/>
                  </a:lnTo>
                  <a:lnTo>
                    <a:pt x="234" y="324"/>
                  </a:lnTo>
                  <a:lnTo>
                    <a:pt x="230" y="327"/>
                  </a:lnTo>
                  <a:lnTo>
                    <a:pt x="224" y="330"/>
                  </a:lnTo>
                  <a:lnTo>
                    <a:pt x="218" y="334"/>
                  </a:lnTo>
                  <a:lnTo>
                    <a:pt x="212" y="339"/>
                  </a:lnTo>
                  <a:lnTo>
                    <a:pt x="207" y="343"/>
                  </a:lnTo>
                  <a:lnTo>
                    <a:pt x="201" y="348"/>
                  </a:lnTo>
                  <a:lnTo>
                    <a:pt x="197" y="353"/>
                  </a:lnTo>
                  <a:lnTo>
                    <a:pt x="192" y="356"/>
                  </a:lnTo>
                  <a:lnTo>
                    <a:pt x="187" y="360"/>
                  </a:lnTo>
                  <a:lnTo>
                    <a:pt x="183" y="365"/>
                  </a:lnTo>
                  <a:lnTo>
                    <a:pt x="180" y="368"/>
                  </a:lnTo>
                  <a:lnTo>
                    <a:pt x="175" y="371"/>
                  </a:lnTo>
                  <a:lnTo>
                    <a:pt x="174" y="375"/>
                  </a:lnTo>
                  <a:lnTo>
                    <a:pt x="171" y="377"/>
                  </a:lnTo>
                  <a:lnTo>
                    <a:pt x="166" y="380"/>
                  </a:lnTo>
                  <a:lnTo>
                    <a:pt x="162" y="381"/>
                  </a:lnTo>
                  <a:lnTo>
                    <a:pt x="157" y="384"/>
                  </a:lnTo>
                  <a:lnTo>
                    <a:pt x="154" y="384"/>
                  </a:lnTo>
                  <a:lnTo>
                    <a:pt x="150" y="386"/>
                  </a:lnTo>
                  <a:lnTo>
                    <a:pt x="147" y="387"/>
                  </a:lnTo>
                  <a:lnTo>
                    <a:pt x="144" y="389"/>
                  </a:lnTo>
                  <a:lnTo>
                    <a:pt x="141" y="389"/>
                  </a:lnTo>
                  <a:lnTo>
                    <a:pt x="138" y="390"/>
                  </a:lnTo>
                  <a:lnTo>
                    <a:pt x="135" y="392"/>
                  </a:lnTo>
                  <a:lnTo>
                    <a:pt x="131" y="392"/>
                  </a:lnTo>
                  <a:lnTo>
                    <a:pt x="128" y="393"/>
                  </a:lnTo>
                  <a:lnTo>
                    <a:pt x="125" y="393"/>
                  </a:lnTo>
                  <a:lnTo>
                    <a:pt x="121" y="395"/>
                  </a:lnTo>
                  <a:lnTo>
                    <a:pt x="118" y="395"/>
                  </a:lnTo>
                  <a:lnTo>
                    <a:pt x="115" y="395"/>
                  </a:lnTo>
                  <a:lnTo>
                    <a:pt x="112" y="396"/>
                  </a:lnTo>
                  <a:lnTo>
                    <a:pt x="109" y="396"/>
                  </a:lnTo>
                  <a:lnTo>
                    <a:pt x="107" y="398"/>
                  </a:lnTo>
                  <a:lnTo>
                    <a:pt x="101" y="398"/>
                  </a:lnTo>
                  <a:lnTo>
                    <a:pt x="97" y="398"/>
                  </a:lnTo>
                  <a:lnTo>
                    <a:pt x="94" y="398"/>
                  </a:lnTo>
                  <a:lnTo>
                    <a:pt x="91" y="398"/>
                  </a:lnTo>
                  <a:lnTo>
                    <a:pt x="86" y="398"/>
                  </a:lnTo>
                  <a:lnTo>
                    <a:pt x="82" y="396"/>
                  </a:lnTo>
                  <a:lnTo>
                    <a:pt x="77" y="396"/>
                  </a:lnTo>
                  <a:lnTo>
                    <a:pt x="72" y="396"/>
                  </a:lnTo>
                  <a:lnTo>
                    <a:pt x="68" y="396"/>
                  </a:lnTo>
                  <a:lnTo>
                    <a:pt x="65" y="396"/>
                  </a:lnTo>
                  <a:lnTo>
                    <a:pt x="66" y="398"/>
                  </a:lnTo>
                  <a:lnTo>
                    <a:pt x="68" y="399"/>
                  </a:lnTo>
                  <a:lnTo>
                    <a:pt x="71" y="399"/>
                  </a:lnTo>
                  <a:lnTo>
                    <a:pt x="74" y="401"/>
                  </a:lnTo>
                  <a:lnTo>
                    <a:pt x="77" y="401"/>
                  </a:lnTo>
                  <a:lnTo>
                    <a:pt x="82" y="401"/>
                  </a:lnTo>
                  <a:lnTo>
                    <a:pt x="88" y="401"/>
                  </a:lnTo>
                  <a:lnTo>
                    <a:pt x="92" y="401"/>
                  </a:lnTo>
                  <a:lnTo>
                    <a:pt x="97" y="401"/>
                  </a:lnTo>
                  <a:lnTo>
                    <a:pt x="101" y="401"/>
                  </a:lnTo>
                  <a:lnTo>
                    <a:pt x="107" y="401"/>
                  </a:lnTo>
                  <a:lnTo>
                    <a:pt x="112" y="401"/>
                  </a:lnTo>
                  <a:lnTo>
                    <a:pt x="118" y="399"/>
                  </a:lnTo>
                  <a:lnTo>
                    <a:pt x="122" y="399"/>
                  </a:lnTo>
                  <a:lnTo>
                    <a:pt x="127" y="398"/>
                  </a:lnTo>
                  <a:lnTo>
                    <a:pt x="131" y="398"/>
                  </a:lnTo>
                  <a:lnTo>
                    <a:pt x="135" y="398"/>
                  </a:lnTo>
                  <a:lnTo>
                    <a:pt x="139" y="396"/>
                  </a:lnTo>
                  <a:lnTo>
                    <a:pt x="144" y="395"/>
                  </a:lnTo>
                  <a:lnTo>
                    <a:pt x="147" y="395"/>
                  </a:lnTo>
                  <a:lnTo>
                    <a:pt x="151" y="392"/>
                  </a:lnTo>
                  <a:lnTo>
                    <a:pt x="156" y="392"/>
                  </a:lnTo>
                  <a:lnTo>
                    <a:pt x="159" y="390"/>
                  </a:lnTo>
                  <a:lnTo>
                    <a:pt x="163" y="389"/>
                  </a:lnTo>
                  <a:lnTo>
                    <a:pt x="166" y="387"/>
                  </a:lnTo>
                  <a:lnTo>
                    <a:pt x="171" y="386"/>
                  </a:lnTo>
                  <a:lnTo>
                    <a:pt x="174" y="384"/>
                  </a:lnTo>
                  <a:lnTo>
                    <a:pt x="177" y="383"/>
                  </a:lnTo>
                  <a:lnTo>
                    <a:pt x="181" y="380"/>
                  </a:lnTo>
                  <a:lnTo>
                    <a:pt x="186" y="377"/>
                  </a:lnTo>
                  <a:lnTo>
                    <a:pt x="187" y="375"/>
                  </a:lnTo>
                  <a:lnTo>
                    <a:pt x="190" y="372"/>
                  </a:lnTo>
                  <a:lnTo>
                    <a:pt x="193" y="369"/>
                  </a:lnTo>
                  <a:lnTo>
                    <a:pt x="198" y="366"/>
                  </a:lnTo>
                  <a:lnTo>
                    <a:pt x="201" y="362"/>
                  </a:lnTo>
                  <a:lnTo>
                    <a:pt x="206" y="357"/>
                  </a:lnTo>
                  <a:lnTo>
                    <a:pt x="210" y="354"/>
                  </a:lnTo>
                  <a:lnTo>
                    <a:pt x="215" y="350"/>
                  </a:lnTo>
                  <a:lnTo>
                    <a:pt x="221" y="345"/>
                  </a:lnTo>
                  <a:lnTo>
                    <a:pt x="225" y="342"/>
                  </a:lnTo>
                  <a:lnTo>
                    <a:pt x="230" y="337"/>
                  </a:lnTo>
                  <a:lnTo>
                    <a:pt x="236" y="334"/>
                  </a:lnTo>
                  <a:lnTo>
                    <a:pt x="239" y="331"/>
                  </a:lnTo>
                  <a:lnTo>
                    <a:pt x="243" y="330"/>
                  </a:lnTo>
                  <a:lnTo>
                    <a:pt x="248" y="328"/>
                  </a:lnTo>
                  <a:lnTo>
                    <a:pt x="251" y="327"/>
                  </a:lnTo>
                  <a:lnTo>
                    <a:pt x="254" y="325"/>
                  </a:lnTo>
                  <a:lnTo>
                    <a:pt x="259" y="325"/>
                  </a:lnTo>
                  <a:lnTo>
                    <a:pt x="262" y="324"/>
                  </a:lnTo>
                  <a:lnTo>
                    <a:pt x="266" y="322"/>
                  </a:lnTo>
                  <a:lnTo>
                    <a:pt x="271" y="321"/>
                  </a:lnTo>
                  <a:lnTo>
                    <a:pt x="275" y="319"/>
                  </a:lnTo>
                  <a:lnTo>
                    <a:pt x="281" y="318"/>
                  </a:lnTo>
                  <a:lnTo>
                    <a:pt x="286" y="316"/>
                  </a:lnTo>
                  <a:lnTo>
                    <a:pt x="292" y="313"/>
                  </a:lnTo>
                  <a:lnTo>
                    <a:pt x="296" y="312"/>
                  </a:lnTo>
                  <a:lnTo>
                    <a:pt x="301" y="310"/>
                  </a:lnTo>
                  <a:lnTo>
                    <a:pt x="305" y="307"/>
                  </a:lnTo>
                  <a:lnTo>
                    <a:pt x="310" y="304"/>
                  </a:lnTo>
                  <a:lnTo>
                    <a:pt x="314" y="303"/>
                  </a:lnTo>
                  <a:lnTo>
                    <a:pt x="318" y="300"/>
                  </a:lnTo>
                  <a:lnTo>
                    <a:pt x="321" y="297"/>
                  </a:lnTo>
                  <a:lnTo>
                    <a:pt x="324" y="294"/>
                  </a:lnTo>
                  <a:lnTo>
                    <a:pt x="325" y="292"/>
                  </a:lnTo>
                  <a:lnTo>
                    <a:pt x="328" y="288"/>
                  </a:lnTo>
                  <a:lnTo>
                    <a:pt x="331" y="286"/>
                  </a:lnTo>
                  <a:lnTo>
                    <a:pt x="336" y="280"/>
                  </a:lnTo>
                  <a:lnTo>
                    <a:pt x="339" y="274"/>
                  </a:lnTo>
                  <a:lnTo>
                    <a:pt x="342" y="268"/>
                  </a:lnTo>
                  <a:lnTo>
                    <a:pt x="343" y="263"/>
                  </a:lnTo>
                  <a:lnTo>
                    <a:pt x="343" y="257"/>
                  </a:lnTo>
                  <a:lnTo>
                    <a:pt x="342" y="254"/>
                  </a:lnTo>
                  <a:lnTo>
                    <a:pt x="339" y="250"/>
                  </a:lnTo>
                  <a:lnTo>
                    <a:pt x="334" y="248"/>
                  </a:lnTo>
                  <a:lnTo>
                    <a:pt x="331" y="247"/>
                  </a:lnTo>
                  <a:lnTo>
                    <a:pt x="327" y="247"/>
                  </a:lnTo>
                  <a:lnTo>
                    <a:pt x="324" y="247"/>
                  </a:lnTo>
                  <a:lnTo>
                    <a:pt x="321" y="247"/>
                  </a:lnTo>
                  <a:lnTo>
                    <a:pt x="316" y="247"/>
                  </a:lnTo>
                  <a:lnTo>
                    <a:pt x="311" y="247"/>
                  </a:lnTo>
                  <a:lnTo>
                    <a:pt x="307" y="248"/>
                  </a:lnTo>
                  <a:lnTo>
                    <a:pt x="304" y="250"/>
                  </a:lnTo>
                  <a:lnTo>
                    <a:pt x="301" y="250"/>
                  </a:lnTo>
                  <a:lnTo>
                    <a:pt x="296" y="251"/>
                  </a:lnTo>
                  <a:lnTo>
                    <a:pt x="293" y="253"/>
                  </a:lnTo>
                  <a:lnTo>
                    <a:pt x="292" y="254"/>
                  </a:lnTo>
                  <a:lnTo>
                    <a:pt x="287" y="257"/>
                  </a:lnTo>
                  <a:lnTo>
                    <a:pt x="284" y="259"/>
                  </a:lnTo>
                  <a:lnTo>
                    <a:pt x="280" y="260"/>
                  </a:lnTo>
                  <a:lnTo>
                    <a:pt x="275" y="263"/>
                  </a:lnTo>
                  <a:lnTo>
                    <a:pt x="271" y="265"/>
                  </a:lnTo>
                  <a:lnTo>
                    <a:pt x="266" y="266"/>
                  </a:lnTo>
                  <a:lnTo>
                    <a:pt x="262" y="268"/>
                  </a:lnTo>
                  <a:lnTo>
                    <a:pt x="257" y="271"/>
                  </a:lnTo>
                  <a:lnTo>
                    <a:pt x="251" y="271"/>
                  </a:lnTo>
                  <a:lnTo>
                    <a:pt x="246" y="274"/>
                  </a:lnTo>
                  <a:lnTo>
                    <a:pt x="240" y="274"/>
                  </a:lnTo>
                  <a:lnTo>
                    <a:pt x="237" y="275"/>
                  </a:lnTo>
                  <a:lnTo>
                    <a:pt x="233" y="275"/>
                  </a:lnTo>
                  <a:lnTo>
                    <a:pt x="231" y="277"/>
                  </a:lnTo>
                  <a:lnTo>
                    <a:pt x="228" y="275"/>
                  </a:lnTo>
                  <a:lnTo>
                    <a:pt x="227" y="275"/>
                  </a:lnTo>
                  <a:lnTo>
                    <a:pt x="227" y="272"/>
                  </a:lnTo>
                  <a:lnTo>
                    <a:pt x="230" y="268"/>
                  </a:lnTo>
                  <a:lnTo>
                    <a:pt x="231" y="265"/>
                  </a:lnTo>
                  <a:lnTo>
                    <a:pt x="233" y="260"/>
                  </a:lnTo>
                  <a:lnTo>
                    <a:pt x="236" y="256"/>
                  </a:lnTo>
                  <a:lnTo>
                    <a:pt x="239" y="253"/>
                  </a:lnTo>
                  <a:lnTo>
                    <a:pt x="243" y="247"/>
                  </a:lnTo>
                  <a:lnTo>
                    <a:pt x="246" y="242"/>
                  </a:lnTo>
                  <a:lnTo>
                    <a:pt x="251" y="236"/>
                  </a:lnTo>
                  <a:lnTo>
                    <a:pt x="256" y="232"/>
                  </a:lnTo>
                  <a:lnTo>
                    <a:pt x="257" y="227"/>
                  </a:lnTo>
                  <a:lnTo>
                    <a:pt x="260" y="226"/>
                  </a:lnTo>
                  <a:lnTo>
                    <a:pt x="263" y="221"/>
                  </a:lnTo>
                  <a:lnTo>
                    <a:pt x="266" y="220"/>
                  </a:lnTo>
                  <a:lnTo>
                    <a:pt x="271" y="212"/>
                  </a:lnTo>
                  <a:lnTo>
                    <a:pt x="275" y="207"/>
                  </a:lnTo>
                  <a:lnTo>
                    <a:pt x="277" y="204"/>
                  </a:lnTo>
                  <a:lnTo>
                    <a:pt x="280" y="201"/>
                  </a:lnTo>
                  <a:lnTo>
                    <a:pt x="281" y="197"/>
                  </a:lnTo>
                  <a:lnTo>
                    <a:pt x="284" y="194"/>
                  </a:lnTo>
                  <a:lnTo>
                    <a:pt x="287" y="191"/>
                  </a:lnTo>
                  <a:lnTo>
                    <a:pt x="289" y="188"/>
                  </a:lnTo>
                  <a:lnTo>
                    <a:pt x="292" y="185"/>
                  </a:lnTo>
                  <a:lnTo>
                    <a:pt x="295" y="182"/>
                  </a:lnTo>
                  <a:lnTo>
                    <a:pt x="296" y="179"/>
                  </a:lnTo>
                  <a:lnTo>
                    <a:pt x="299" y="176"/>
                  </a:lnTo>
                  <a:lnTo>
                    <a:pt x="301" y="173"/>
                  </a:lnTo>
                  <a:lnTo>
                    <a:pt x="304" y="170"/>
                  </a:lnTo>
                  <a:lnTo>
                    <a:pt x="308" y="164"/>
                  </a:lnTo>
                  <a:lnTo>
                    <a:pt x="313" y="159"/>
                  </a:lnTo>
                  <a:lnTo>
                    <a:pt x="316" y="155"/>
                  </a:lnTo>
                  <a:lnTo>
                    <a:pt x="319" y="150"/>
                  </a:lnTo>
                  <a:lnTo>
                    <a:pt x="322" y="145"/>
                  </a:lnTo>
                  <a:lnTo>
                    <a:pt x="325" y="142"/>
                  </a:lnTo>
                  <a:lnTo>
                    <a:pt x="327" y="138"/>
                  </a:lnTo>
                  <a:lnTo>
                    <a:pt x="330" y="136"/>
                  </a:lnTo>
                  <a:lnTo>
                    <a:pt x="331" y="133"/>
                  </a:lnTo>
                  <a:lnTo>
                    <a:pt x="333" y="132"/>
                  </a:lnTo>
                  <a:lnTo>
                    <a:pt x="334" y="126"/>
                  </a:lnTo>
                  <a:lnTo>
                    <a:pt x="336" y="121"/>
                  </a:lnTo>
                  <a:lnTo>
                    <a:pt x="337" y="115"/>
                  </a:lnTo>
                  <a:lnTo>
                    <a:pt x="339" y="111"/>
                  </a:lnTo>
                  <a:lnTo>
                    <a:pt x="337" y="105"/>
                  </a:lnTo>
                  <a:lnTo>
                    <a:pt x="337" y="100"/>
                  </a:lnTo>
                  <a:lnTo>
                    <a:pt x="334" y="94"/>
                  </a:lnTo>
                  <a:lnTo>
                    <a:pt x="330" y="91"/>
                  </a:lnTo>
                  <a:lnTo>
                    <a:pt x="327" y="90"/>
                  </a:lnTo>
                  <a:lnTo>
                    <a:pt x="324" y="88"/>
                  </a:lnTo>
                  <a:lnTo>
                    <a:pt x="321" y="88"/>
                  </a:lnTo>
                  <a:lnTo>
                    <a:pt x="318" y="88"/>
                  </a:lnTo>
                  <a:lnTo>
                    <a:pt x="314" y="88"/>
                  </a:lnTo>
                  <a:lnTo>
                    <a:pt x="311" y="88"/>
                  </a:lnTo>
                  <a:lnTo>
                    <a:pt x="308" y="88"/>
                  </a:lnTo>
                  <a:lnTo>
                    <a:pt x="305" y="90"/>
                  </a:lnTo>
                  <a:lnTo>
                    <a:pt x="299" y="93"/>
                  </a:lnTo>
                  <a:lnTo>
                    <a:pt x="295" y="97"/>
                  </a:lnTo>
                  <a:lnTo>
                    <a:pt x="290" y="100"/>
                  </a:lnTo>
                  <a:lnTo>
                    <a:pt x="287" y="105"/>
                  </a:lnTo>
                  <a:lnTo>
                    <a:pt x="284" y="108"/>
                  </a:lnTo>
                  <a:lnTo>
                    <a:pt x="280" y="112"/>
                  </a:lnTo>
                  <a:lnTo>
                    <a:pt x="277" y="115"/>
                  </a:lnTo>
                  <a:lnTo>
                    <a:pt x="274" y="118"/>
                  </a:lnTo>
                  <a:lnTo>
                    <a:pt x="271" y="123"/>
                  </a:lnTo>
                  <a:lnTo>
                    <a:pt x="268" y="127"/>
                  </a:lnTo>
                  <a:lnTo>
                    <a:pt x="263" y="130"/>
                  </a:lnTo>
                  <a:lnTo>
                    <a:pt x="260" y="136"/>
                  </a:lnTo>
                  <a:lnTo>
                    <a:pt x="256" y="141"/>
                  </a:lnTo>
                  <a:lnTo>
                    <a:pt x="251" y="145"/>
                  </a:lnTo>
                  <a:lnTo>
                    <a:pt x="245" y="150"/>
                  </a:lnTo>
                  <a:lnTo>
                    <a:pt x="240" y="156"/>
                  </a:lnTo>
                  <a:lnTo>
                    <a:pt x="237" y="162"/>
                  </a:lnTo>
                  <a:lnTo>
                    <a:pt x="233" y="167"/>
                  </a:lnTo>
                  <a:lnTo>
                    <a:pt x="227" y="173"/>
                  </a:lnTo>
                  <a:lnTo>
                    <a:pt x="222" y="177"/>
                  </a:lnTo>
                  <a:lnTo>
                    <a:pt x="218" y="182"/>
                  </a:lnTo>
                  <a:lnTo>
                    <a:pt x="213" y="186"/>
                  </a:lnTo>
                  <a:lnTo>
                    <a:pt x="209" y="191"/>
                  </a:lnTo>
                  <a:lnTo>
                    <a:pt x="206" y="197"/>
                  </a:lnTo>
                  <a:lnTo>
                    <a:pt x="201" y="201"/>
                  </a:lnTo>
                  <a:lnTo>
                    <a:pt x="198" y="204"/>
                  </a:lnTo>
                  <a:lnTo>
                    <a:pt x="193" y="209"/>
                  </a:lnTo>
                  <a:lnTo>
                    <a:pt x="190" y="212"/>
                  </a:lnTo>
                  <a:lnTo>
                    <a:pt x="187" y="215"/>
                  </a:lnTo>
                  <a:lnTo>
                    <a:pt x="184" y="218"/>
                  </a:lnTo>
                  <a:lnTo>
                    <a:pt x="180" y="223"/>
                  </a:lnTo>
                  <a:lnTo>
                    <a:pt x="178" y="224"/>
                  </a:lnTo>
                  <a:lnTo>
                    <a:pt x="175" y="224"/>
                  </a:lnTo>
                  <a:lnTo>
                    <a:pt x="174" y="223"/>
                  </a:lnTo>
                  <a:lnTo>
                    <a:pt x="171" y="221"/>
                  </a:lnTo>
                  <a:lnTo>
                    <a:pt x="171" y="218"/>
                  </a:lnTo>
                  <a:lnTo>
                    <a:pt x="169" y="213"/>
                  </a:lnTo>
                  <a:lnTo>
                    <a:pt x="169" y="210"/>
                  </a:lnTo>
                  <a:lnTo>
                    <a:pt x="169" y="206"/>
                  </a:lnTo>
                  <a:lnTo>
                    <a:pt x="171" y="204"/>
                  </a:lnTo>
                  <a:lnTo>
                    <a:pt x="172" y="201"/>
                  </a:lnTo>
                  <a:lnTo>
                    <a:pt x="174" y="197"/>
                  </a:lnTo>
                  <a:lnTo>
                    <a:pt x="175" y="195"/>
                  </a:lnTo>
                  <a:lnTo>
                    <a:pt x="177" y="192"/>
                  </a:lnTo>
                  <a:lnTo>
                    <a:pt x="180" y="189"/>
                  </a:lnTo>
                  <a:lnTo>
                    <a:pt x="181" y="186"/>
                  </a:lnTo>
                  <a:lnTo>
                    <a:pt x="183" y="182"/>
                  </a:lnTo>
                  <a:lnTo>
                    <a:pt x="186" y="179"/>
                  </a:lnTo>
                  <a:lnTo>
                    <a:pt x="187" y="174"/>
                  </a:lnTo>
                  <a:lnTo>
                    <a:pt x="190" y="171"/>
                  </a:lnTo>
                  <a:lnTo>
                    <a:pt x="192" y="165"/>
                  </a:lnTo>
                  <a:lnTo>
                    <a:pt x="195" y="161"/>
                  </a:lnTo>
                  <a:lnTo>
                    <a:pt x="198" y="156"/>
                  </a:lnTo>
                  <a:lnTo>
                    <a:pt x="201" y="153"/>
                  </a:lnTo>
                  <a:lnTo>
                    <a:pt x="203" y="147"/>
                  </a:lnTo>
                  <a:lnTo>
                    <a:pt x="206" y="142"/>
                  </a:lnTo>
                  <a:lnTo>
                    <a:pt x="209" y="136"/>
                  </a:lnTo>
                  <a:lnTo>
                    <a:pt x="212" y="132"/>
                  </a:lnTo>
                  <a:lnTo>
                    <a:pt x="213" y="126"/>
                  </a:lnTo>
                  <a:lnTo>
                    <a:pt x="216" y="121"/>
                  </a:lnTo>
                  <a:lnTo>
                    <a:pt x="219" y="115"/>
                  </a:lnTo>
                  <a:lnTo>
                    <a:pt x="221" y="111"/>
                  </a:lnTo>
                  <a:lnTo>
                    <a:pt x="224" y="106"/>
                  </a:lnTo>
                  <a:lnTo>
                    <a:pt x="225" y="100"/>
                  </a:lnTo>
                  <a:lnTo>
                    <a:pt x="227" y="96"/>
                  </a:lnTo>
                  <a:lnTo>
                    <a:pt x="230" y="91"/>
                  </a:lnTo>
                  <a:lnTo>
                    <a:pt x="231" y="86"/>
                  </a:lnTo>
                  <a:lnTo>
                    <a:pt x="233" y="80"/>
                  </a:lnTo>
                  <a:lnTo>
                    <a:pt x="234" y="76"/>
                  </a:lnTo>
                  <a:lnTo>
                    <a:pt x="236" y="71"/>
                  </a:lnTo>
                  <a:lnTo>
                    <a:pt x="237" y="67"/>
                  </a:lnTo>
                  <a:lnTo>
                    <a:pt x="237" y="64"/>
                  </a:lnTo>
                  <a:lnTo>
                    <a:pt x="239" y="59"/>
                  </a:lnTo>
                  <a:lnTo>
                    <a:pt x="239" y="55"/>
                  </a:lnTo>
                  <a:lnTo>
                    <a:pt x="240" y="52"/>
                  </a:lnTo>
                  <a:lnTo>
                    <a:pt x="240" y="47"/>
                  </a:lnTo>
                  <a:lnTo>
                    <a:pt x="240" y="44"/>
                  </a:lnTo>
                  <a:lnTo>
                    <a:pt x="242" y="41"/>
                  </a:lnTo>
                  <a:lnTo>
                    <a:pt x="242" y="38"/>
                  </a:lnTo>
                  <a:lnTo>
                    <a:pt x="243" y="35"/>
                  </a:lnTo>
                  <a:lnTo>
                    <a:pt x="243" y="32"/>
                  </a:lnTo>
                  <a:lnTo>
                    <a:pt x="243" y="31"/>
                  </a:lnTo>
                  <a:lnTo>
                    <a:pt x="243" y="24"/>
                  </a:lnTo>
                  <a:lnTo>
                    <a:pt x="245" y="21"/>
                  </a:lnTo>
                  <a:lnTo>
                    <a:pt x="243" y="17"/>
                  </a:lnTo>
                  <a:lnTo>
                    <a:pt x="243" y="15"/>
                  </a:lnTo>
                  <a:lnTo>
                    <a:pt x="243" y="11"/>
                  </a:lnTo>
                  <a:lnTo>
                    <a:pt x="243" y="9"/>
                  </a:lnTo>
                  <a:lnTo>
                    <a:pt x="240" y="6"/>
                  </a:lnTo>
                  <a:lnTo>
                    <a:pt x="240" y="3"/>
                  </a:lnTo>
                  <a:lnTo>
                    <a:pt x="237" y="2"/>
                  </a:lnTo>
                  <a:lnTo>
                    <a:pt x="233" y="2"/>
                  </a:lnTo>
                  <a:lnTo>
                    <a:pt x="230" y="0"/>
                  </a:lnTo>
                  <a:lnTo>
                    <a:pt x="225" y="2"/>
                  </a:lnTo>
                  <a:lnTo>
                    <a:pt x="219" y="2"/>
                  </a:lnTo>
                  <a:lnTo>
                    <a:pt x="215" y="3"/>
                  </a:lnTo>
                  <a:lnTo>
                    <a:pt x="209" y="5"/>
                  </a:lnTo>
                  <a:lnTo>
                    <a:pt x="204" y="8"/>
                  </a:lnTo>
                  <a:lnTo>
                    <a:pt x="203" y="8"/>
                  </a:lnTo>
                  <a:lnTo>
                    <a:pt x="201" y="11"/>
                  </a:lnTo>
                  <a:lnTo>
                    <a:pt x="200" y="12"/>
                  </a:lnTo>
                  <a:lnTo>
                    <a:pt x="197" y="17"/>
                  </a:lnTo>
                  <a:lnTo>
                    <a:pt x="193" y="20"/>
                  </a:lnTo>
                  <a:lnTo>
                    <a:pt x="192" y="24"/>
                  </a:lnTo>
                  <a:lnTo>
                    <a:pt x="189" y="29"/>
                  </a:lnTo>
                  <a:lnTo>
                    <a:pt x="186" y="35"/>
                  </a:lnTo>
                  <a:lnTo>
                    <a:pt x="184" y="38"/>
                  </a:lnTo>
                  <a:lnTo>
                    <a:pt x="183" y="41"/>
                  </a:lnTo>
                  <a:lnTo>
                    <a:pt x="181" y="44"/>
                  </a:lnTo>
                  <a:lnTo>
                    <a:pt x="180" y="47"/>
                  </a:lnTo>
                  <a:lnTo>
                    <a:pt x="177" y="50"/>
                  </a:lnTo>
                  <a:lnTo>
                    <a:pt x="175" y="53"/>
                  </a:lnTo>
                  <a:lnTo>
                    <a:pt x="174" y="58"/>
                  </a:lnTo>
                  <a:lnTo>
                    <a:pt x="172" y="61"/>
                  </a:lnTo>
                  <a:lnTo>
                    <a:pt x="171" y="64"/>
                  </a:lnTo>
                  <a:lnTo>
                    <a:pt x="169" y="68"/>
                  </a:lnTo>
                  <a:lnTo>
                    <a:pt x="166" y="71"/>
                  </a:lnTo>
                  <a:lnTo>
                    <a:pt x="165" y="76"/>
                  </a:lnTo>
                  <a:lnTo>
                    <a:pt x="163" y="79"/>
                  </a:lnTo>
                  <a:lnTo>
                    <a:pt x="162" y="82"/>
                  </a:lnTo>
                  <a:lnTo>
                    <a:pt x="160" y="86"/>
                  </a:lnTo>
                  <a:lnTo>
                    <a:pt x="159" y="91"/>
                  </a:lnTo>
                  <a:lnTo>
                    <a:pt x="156" y="94"/>
                  </a:lnTo>
                  <a:lnTo>
                    <a:pt x="154" y="99"/>
                  </a:lnTo>
                  <a:lnTo>
                    <a:pt x="153" y="102"/>
                  </a:lnTo>
                  <a:lnTo>
                    <a:pt x="151" y="105"/>
                  </a:lnTo>
                  <a:lnTo>
                    <a:pt x="150" y="108"/>
                  </a:lnTo>
                  <a:lnTo>
                    <a:pt x="147" y="112"/>
                  </a:lnTo>
                  <a:lnTo>
                    <a:pt x="145" y="115"/>
                  </a:lnTo>
                  <a:lnTo>
                    <a:pt x="144" y="120"/>
                  </a:lnTo>
                  <a:lnTo>
                    <a:pt x="142" y="123"/>
                  </a:lnTo>
                  <a:lnTo>
                    <a:pt x="141" y="126"/>
                  </a:lnTo>
                  <a:lnTo>
                    <a:pt x="139" y="130"/>
                  </a:lnTo>
                  <a:lnTo>
                    <a:pt x="138" y="133"/>
                  </a:lnTo>
                  <a:lnTo>
                    <a:pt x="135" y="136"/>
                  </a:lnTo>
                  <a:lnTo>
                    <a:pt x="135" y="139"/>
                  </a:lnTo>
                  <a:lnTo>
                    <a:pt x="133" y="142"/>
                  </a:lnTo>
                  <a:lnTo>
                    <a:pt x="131" y="145"/>
                  </a:lnTo>
                  <a:lnTo>
                    <a:pt x="128" y="150"/>
                  </a:lnTo>
                  <a:lnTo>
                    <a:pt x="125" y="156"/>
                  </a:lnTo>
                  <a:lnTo>
                    <a:pt x="122" y="161"/>
                  </a:lnTo>
                  <a:lnTo>
                    <a:pt x="121" y="165"/>
                  </a:lnTo>
                  <a:lnTo>
                    <a:pt x="119" y="168"/>
                  </a:lnTo>
                  <a:lnTo>
                    <a:pt x="118" y="173"/>
                  </a:lnTo>
                  <a:lnTo>
                    <a:pt x="116" y="174"/>
                  </a:lnTo>
                  <a:lnTo>
                    <a:pt x="116" y="176"/>
                  </a:lnTo>
                  <a:lnTo>
                    <a:pt x="112" y="179"/>
                  </a:lnTo>
                  <a:lnTo>
                    <a:pt x="109" y="183"/>
                  </a:lnTo>
                  <a:lnTo>
                    <a:pt x="106" y="186"/>
                  </a:lnTo>
                  <a:lnTo>
                    <a:pt x="103" y="191"/>
                  </a:lnTo>
                  <a:lnTo>
                    <a:pt x="100" y="192"/>
                  </a:lnTo>
                  <a:lnTo>
                    <a:pt x="97" y="195"/>
                  </a:lnTo>
                  <a:lnTo>
                    <a:pt x="94" y="195"/>
                  </a:lnTo>
                  <a:lnTo>
                    <a:pt x="94" y="194"/>
                  </a:lnTo>
                  <a:lnTo>
                    <a:pt x="92" y="191"/>
                  </a:lnTo>
                  <a:lnTo>
                    <a:pt x="92" y="189"/>
                  </a:lnTo>
                  <a:lnTo>
                    <a:pt x="92" y="185"/>
                  </a:lnTo>
                  <a:lnTo>
                    <a:pt x="92" y="180"/>
                  </a:lnTo>
                  <a:lnTo>
                    <a:pt x="92" y="174"/>
                  </a:lnTo>
                  <a:lnTo>
                    <a:pt x="92" y="170"/>
                  </a:lnTo>
                  <a:lnTo>
                    <a:pt x="92" y="167"/>
                  </a:lnTo>
                  <a:lnTo>
                    <a:pt x="94" y="162"/>
                  </a:lnTo>
                  <a:lnTo>
                    <a:pt x="94" y="159"/>
                  </a:lnTo>
                  <a:lnTo>
                    <a:pt x="94" y="156"/>
                  </a:lnTo>
                  <a:lnTo>
                    <a:pt x="94" y="153"/>
                  </a:lnTo>
                  <a:lnTo>
                    <a:pt x="94" y="150"/>
                  </a:lnTo>
                  <a:lnTo>
                    <a:pt x="95" y="147"/>
                  </a:lnTo>
                  <a:lnTo>
                    <a:pt x="95" y="142"/>
                  </a:lnTo>
                  <a:lnTo>
                    <a:pt x="95" y="139"/>
                  </a:lnTo>
                  <a:lnTo>
                    <a:pt x="95" y="136"/>
                  </a:lnTo>
                  <a:lnTo>
                    <a:pt x="97" y="133"/>
                  </a:lnTo>
                  <a:lnTo>
                    <a:pt x="97" y="130"/>
                  </a:lnTo>
                  <a:lnTo>
                    <a:pt x="97" y="124"/>
                  </a:lnTo>
                  <a:lnTo>
                    <a:pt x="98" y="120"/>
                  </a:lnTo>
                  <a:lnTo>
                    <a:pt x="100" y="115"/>
                  </a:lnTo>
                  <a:lnTo>
                    <a:pt x="101" y="112"/>
                  </a:lnTo>
                  <a:lnTo>
                    <a:pt x="101" y="109"/>
                  </a:lnTo>
                  <a:lnTo>
                    <a:pt x="103" y="105"/>
                  </a:lnTo>
                  <a:lnTo>
                    <a:pt x="103" y="102"/>
                  </a:lnTo>
                  <a:lnTo>
                    <a:pt x="103" y="99"/>
                  </a:lnTo>
                  <a:lnTo>
                    <a:pt x="104" y="96"/>
                  </a:lnTo>
                  <a:lnTo>
                    <a:pt x="106" y="93"/>
                  </a:lnTo>
                  <a:lnTo>
                    <a:pt x="106" y="88"/>
                  </a:lnTo>
                  <a:lnTo>
                    <a:pt x="106" y="85"/>
                  </a:lnTo>
                  <a:lnTo>
                    <a:pt x="106" y="80"/>
                  </a:lnTo>
                  <a:lnTo>
                    <a:pt x="107" y="77"/>
                  </a:lnTo>
                  <a:lnTo>
                    <a:pt x="107" y="73"/>
                  </a:lnTo>
                  <a:lnTo>
                    <a:pt x="109" y="68"/>
                  </a:lnTo>
                  <a:lnTo>
                    <a:pt x="109" y="65"/>
                  </a:lnTo>
                  <a:lnTo>
                    <a:pt x="110" y="61"/>
                  </a:lnTo>
                  <a:lnTo>
                    <a:pt x="110" y="56"/>
                  </a:lnTo>
                  <a:lnTo>
                    <a:pt x="110" y="53"/>
                  </a:lnTo>
                  <a:lnTo>
                    <a:pt x="110" y="49"/>
                  </a:lnTo>
                  <a:lnTo>
                    <a:pt x="112" y="46"/>
                  </a:lnTo>
                  <a:lnTo>
                    <a:pt x="112" y="41"/>
                  </a:lnTo>
                  <a:lnTo>
                    <a:pt x="112" y="37"/>
                  </a:lnTo>
                  <a:lnTo>
                    <a:pt x="112" y="34"/>
                  </a:lnTo>
                  <a:lnTo>
                    <a:pt x="112" y="31"/>
                  </a:lnTo>
                  <a:lnTo>
                    <a:pt x="112" y="28"/>
                  </a:lnTo>
                  <a:lnTo>
                    <a:pt x="112" y="24"/>
                  </a:lnTo>
                  <a:lnTo>
                    <a:pt x="110" y="21"/>
                  </a:lnTo>
                  <a:lnTo>
                    <a:pt x="110" y="20"/>
                  </a:lnTo>
                  <a:lnTo>
                    <a:pt x="109" y="15"/>
                  </a:lnTo>
                  <a:lnTo>
                    <a:pt x="109" y="14"/>
                  </a:lnTo>
                  <a:lnTo>
                    <a:pt x="104" y="9"/>
                  </a:lnTo>
                  <a:lnTo>
                    <a:pt x="101" y="6"/>
                  </a:lnTo>
                  <a:lnTo>
                    <a:pt x="100" y="3"/>
                  </a:lnTo>
                  <a:lnTo>
                    <a:pt x="97" y="3"/>
                  </a:lnTo>
                  <a:lnTo>
                    <a:pt x="95" y="2"/>
                  </a:lnTo>
                  <a:lnTo>
                    <a:pt x="92" y="2"/>
                  </a:lnTo>
                  <a:lnTo>
                    <a:pt x="89" y="3"/>
                  </a:lnTo>
                  <a:lnTo>
                    <a:pt x="83" y="5"/>
                  </a:lnTo>
                  <a:lnTo>
                    <a:pt x="80" y="6"/>
                  </a:lnTo>
                  <a:lnTo>
                    <a:pt x="77" y="8"/>
                  </a:lnTo>
                  <a:lnTo>
                    <a:pt x="74" y="9"/>
                  </a:lnTo>
                  <a:lnTo>
                    <a:pt x="72" y="11"/>
                  </a:lnTo>
                  <a:lnTo>
                    <a:pt x="66" y="14"/>
                  </a:lnTo>
                  <a:lnTo>
                    <a:pt x="63" y="17"/>
                  </a:lnTo>
                  <a:lnTo>
                    <a:pt x="59" y="21"/>
                  </a:lnTo>
                  <a:lnTo>
                    <a:pt x="56" y="28"/>
                  </a:lnTo>
                  <a:lnTo>
                    <a:pt x="54" y="31"/>
                  </a:lnTo>
                  <a:lnTo>
                    <a:pt x="53" y="34"/>
                  </a:lnTo>
                  <a:lnTo>
                    <a:pt x="51" y="37"/>
                  </a:lnTo>
                  <a:lnTo>
                    <a:pt x="50" y="43"/>
                  </a:lnTo>
                  <a:lnTo>
                    <a:pt x="48" y="44"/>
                  </a:lnTo>
                  <a:lnTo>
                    <a:pt x="47" y="47"/>
                  </a:lnTo>
                  <a:lnTo>
                    <a:pt x="47" y="50"/>
                  </a:lnTo>
                  <a:lnTo>
                    <a:pt x="45" y="55"/>
                  </a:lnTo>
                  <a:lnTo>
                    <a:pt x="45" y="58"/>
                  </a:lnTo>
                  <a:lnTo>
                    <a:pt x="44" y="62"/>
                  </a:lnTo>
                  <a:lnTo>
                    <a:pt x="44" y="68"/>
                  </a:lnTo>
                  <a:lnTo>
                    <a:pt x="42" y="73"/>
                  </a:lnTo>
                  <a:lnTo>
                    <a:pt x="41" y="77"/>
                  </a:lnTo>
                  <a:lnTo>
                    <a:pt x="41" y="82"/>
                  </a:lnTo>
                  <a:lnTo>
                    <a:pt x="39" y="88"/>
                  </a:lnTo>
                  <a:lnTo>
                    <a:pt x="39" y="94"/>
                  </a:lnTo>
                  <a:lnTo>
                    <a:pt x="38" y="100"/>
                  </a:lnTo>
                  <a:lnTo>
                    <a:pt x="38" y="106"/>
                  </a:lnTo>
                  <a:lnTo>
                    <a:pt x="38" y="108"/>
                  </a:lnTo>
                  <a:lnTo>
                    <a:pt x="38" y="111"/>
                  </a:lnTo>
                  <a:lnTo>
                    <a:pt x="38" y="114"/>
                  </a:lnTo>
                  <a:lnTo>
                    <a:pt x="38" y="118"/>
                  </a:lnTo>
                  <a:lnTo>
                    <a:pt x="36" y="123"/>
                  </a:lnTo>
                  <a:lnTo>
                    <a:pt x="35" y="129"/>
                  </a:lnTo>
                  <a:lnTo>
                    <a:pt x="35" y="135"/>
                  </a:lnTo>
                  <a:lnTo>
                    <a:pt x="35" y="141"/>
                  </a:lnTo>
                  <a:lnTo>
                    <a:pt x="35" y="145"/>
                  </a:lnTo>
                  <a:lnTo>
                    <a:pt x="33" y="151"/>
                  </a:lnTo>
                  <a:lnTo>
                    <a:pt x="33" y="156"/>
                  </a:lnTo>
                  <a:lnTo>
                    <a:pt x="33" y="162"/>
                  </a:lnTo>
                  <a:lnTo>
                    <a:pt x="33" y="167"/>
                  </a:lnTo>
                  <a:lnTo>
                    <a:pt x="32" y="171"/>
                  </a:lnTo>
                  <a:lnTo>
                    <a:pt x="32" y="174"/>
                  </a:lnTo>
                  <a:lnTo>
                    <a:pt x="32" y="179"/>
                  </a:lnTo>
                  <a:lnTo>
                    <a:pt x="32" y="182"/>
                  </a:lnTo>
                  <a:lnTo>
                    <a:pt x="32" y="185"/>
                  </a:lnTo>
                  <a:lnTo>
                    <a:pt x="32" y="186"/>
                  </a:lnTo>
                  <a:lnTo>
                    <a:pt x="32" y="189"/>
                  </a:lnTo>
                  <a:lnTo>
                    <a:pt x="30" y="192"/>
                  </a:lnTo>
                  <a:lnTo>
                    <a:pt x="29" y="197"/>
                  </a:lnTo>
                  <a:lnTo>
                    <a:pt x="27" y="203"/>
                  </a:lnTo>
                  <a:lnTo>
                    <a:pt x="26" y="209"/>
                  </a:lnTo>
                  <a:lnTo>
                    <a:pt x="23" y="213"/>
                  </a:lnTo>
                  <a:lnTo>
                    <a:pt x="20" y="220"/>
                  </a:lnTo>
                  <a:lnTo>
                    <a:pt x="18" y="223"/>
                  </a:lnTo>
                  <a:lnTo>
                    <a:pt x="17" y="226"/>
                  </a:lnTo>
                  <a:lnTo>
                    <a:pt x="15" y="229"/>
                  </a:lnTo>
                  <a:lnTo>
                    <a:pt x="15" y="232"/>
                  </a:lnTo>
                  <a:lnTo>
                    <a:pt x="12" y="238"/>
                  </a:lnTo>
                  <a:lnTo>
                    <a:pt x="9" y="242"/>
                  </a:lnTo>
                  <a:lnTo>
                    <a:pt x="6" y="247"/>
                  </a:lnTo>
                  <a:lnTo>
                    <a:pt x="3" y="251"/>
                  </a:lnTo>
                  <a:lnTo>
                    <a:pt x="1" y="254"/>
                  </a:lnTo>
                  <a:lnTo>
                    <a:pt x="0" y="257"/>
                  </a:lnTo>
                  <a:lnTo>
                    <a:pt x="0" y="259"/>
                  </a:lnTo>
                  <a:lnTo>
                    <a:pt x="0" y="260"/>
                  </a:lnTo>
                  <a:lnTo>
                    <a:pt x="10" y="265"/>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94" name="Freeform 747"/>
            <p:cNvSpPr>
              <a:spLocks/>
            </p:cNvSpPr>
            <p:nvPr/>
          </p:nvSpPr>
          <p:spPr bwMode="auto">
            <a:xfrm>
              <a:off x="2754" y="2912"/>
              <a:ext cx="89" cy="27"/>
            </a:xfrm>
            <a:custGeom>
              <a:avLst/>
              <a:gdLst>
                <a:gd name="T0" fmla="*/ 1 w 178"/>
                <a:gd name="T1" fmla="*/ 1 h 53"/>
                <a:gd name="T2" fmla="*/ 1 w 178"/>
                <a:gd name="T3" fmla="*/ 1 h 53"/>
                <a:gd name="T4" fmla="*/ 1 w 178"/>
                <a:gd name="T5" fmla="*/ 1 h 53"/>
                <a:gd name="T6" fmla="*/ 1 w 178"/>
                <a:gd name="T7" fmla="*/ 1 h 53"/>
                <a:gd name="T8" fmla="*/ 1 w 178"/>
                <a:gd name="T9" fmla="*/ 1 h 53"/>
                <a:gd name="T10" fmla="*/ 1 w 178"/>
                <a:gd name="T11" fmla="*/ 1 h 53"/>
                <a:gd name="T12" fmla="*/ 1 w 178"/>
                <a:gd name="T13" fmla="*/ 1 h 53"/>
                <a:gd name="T14" fmla="*/ 1 w 178"/>
                <a:gd name="T15" fmla="*/ 1 h 53"/>
                <a:gd name="T16" fmla="*/ 1 w 178"/>
                <a:gd name="T17" fmla="*/ 1 h 53"/>
                <a:gd name="T18" fmla="*/ 1 w 178"/>
                <a:gd name="T19" fmla="*/ 1 h 53"/>
                <a:gd name="T20" fmla="*/ 1 w 178"/>
                <a:gd name="T21" fmla="*/ 1 h 53"/>
                <a:gd name="T22" fmla="*/ 1 w 178"/>
                <a:gd name="T23" fmla="*/ 1 h 53"/>
                <a:gd name="T24" fmla="*/ 1 w 178"/>
                <a:gd name="T25" fmla="*/ 1 h 53"/>
                <a:gd name="T26" fmla="*/ 1 w 178"/>
                <a:gd name="T27" fmla="*/ 1 h 53"/>
                <a:gd name="T28" fmla="*/ 1 w 178"/>
                <a:gd name="T29" fmla="*/ 1 h 53"/>
                <a:gd name="T30" fmla="*/ 1 w 178"/>
                <a:gd name="T31" fmla="*/ 1 h 53"/>
                <a:gd name="T32" fmla="*/ 1 w 178"/>
                <a:gd name="T33" fmla="*/ 1 h 53"/>
                <a:gd name="T34" fmla="*/ 1 w 178"/>
                <a:gd name="T35" fmla="*/ 1 h 53"/>
                <a:gd name="T36" fmla="*/ 1 w 178"/>
                <a:gd name="T37" fmla="*/ 1 h 53"/>
                <a:gd name="T38" fmla="*/ 1 w 178"/>
                <a:gd name="T39" fmla="*/ 1 h 53"/>
                <a:gd name="T40" fmla="*/ 1 w 178"/>
                <a:gd name="T41" fmla="*/ 1 h 53"/>
                <a:gd name="T42" fmla="*/ 1 w 178"/>
                <a:gd name="T43" fmla="*/ 1 h 53"/>
                <a:gd name="T44" fmla="*/ 1 w 178"/>
                <a:gd name="T45" fmla="*/ 1 h 53"/>
                <a:gd name="T46" fmla="*/ 1 w 178"/>
                <a:gd name="T47" fmla="*/ 1 h 53"/>
                <a:gd name="T48" fmla="*/ 1 w 178"/>
                <a:gd name="T49" fmla="*/ 0 h 53"/>
                <a:gd name="T50" fmla="*/ 1 w 178"/>
                <a:gd name="T51" fmla="*/ 1 h 53"/>
                <a:gd name="T52" fmla="*/ 1 w 178"/>
                <a:gd name="T53" fmla="*/ 1 h 53"/>
                <a:gd name="T54" fmla="*/ 1 w 178"/>
                <a:gd name="T55" fmla="*/ 1 h 53"/>
                <a:gd name="T56" fmla="*/ 1 w 178"/>
                <a:gd name="T57" fmla="*/ 1 h 53"/>
                <a:gd name="T58" fmla="*/ 1 w 178"/>
                <a:gd name="T59" fmla="*/ 1 h 53"/>
                <a:gd name="T60" fmla="*/ 1 w 178"/>
                <a:gd name="T61" fmla="*/ 1 h 53"/>
                <a:gd name="T62" fmla="*/ 1 w 178"/>
                <a:gd name="T63" fmla="*/ 1 h 53"/>
                <a:gd name="T64" fmla="*/ 1 w 178"/>
                <a:gd name="T65" fmla="*/ 1 h 53"/>
                <a:gd name="T66" fmla="*/ 1 w 178"/>
                <a:gd name="T67" fmla="*/ 1 h 53"/>
                <a:gd name="T68" fmla="*/ 1 w 178"/>
                <a:gd name="T69" fmla="*/ 1 h 53"/>
                <a:gd name="T70" fmla="*/ 1 w 178"/>
                <a:gd name="T71" fmla="*/ 1 h 53"/>
                <a:gd name="T72" fmla="*/ 1 w 178"/>
                <a:gd name="T73" fmla="*/ 1 h 53"/>
                <a:gd name="T74" fmla="*/ 1 w 178"/>
                <a:gd name="T75" fmla="*/ 1 h 53"/>
                <a:gd name="T76" fmla="*/ 1 w 178"/>
                <a:gd name="T77" fmla="*/ 1 h 53"/>
                <a:gd name="T78" fmla="*/ 1 w 178"/>
                <a:gd name="T79" fmla="*/ 1 h 53"/>
                <a:gd name="T80" fmla="*/ 1 w 178"/>
                <a:gd name="T81" fmla="*/ 1 h 53"/>
                <a:gd name="T82" fmla="*/ 1 w 178"/>
                <a:gd name="T83" fmla="*/ 1 h 53"/>
                <a:gd name="T84" fmla="*/ 1 w 178"/>
                <a:gd name="T85" fmla="*/ 1 h 53"/>
                <a:gd name="T86" fmla="*/ 1 w 178"/>
                <a:gd name="T87" fmla="*/ 1 h 53"/>
                <a:gd name="T88" fmla="*/ 1 w 178"/>
                <a:gd name="T89" fmla="*/ 1 h 53"/>
                <a:gd name="T90" fmla="*/ 1 w 178"/>
                <a:gd name="T91" fmla="*/ 1 h 53"/>
                <a:gd name="T92" fmla="*/ 1 w 178"/>
                <a:gd name="T93" fmla="*/ 1 h 53"/>
                <a:gd name="T94" fmla="*/ 1 w 178"/>
                <a:gd name="T95" fmla="*/ 1 h 53"/>
                <a:gd name="T96" fmla="*/ 1 w 178"/>
                <a:gd name="T97" fmla="*/ 1 h 53"/>
                <a:gd name="T98" fmla="*/ 1 w 178"/>
                <a:gd name="T99" fmla="*/ 1 h 53"/>
                <a:gd name="T100" fmla="*/ 0 w 178"/>
                <a:gd name="T101" fmla="*/ 1 h 53"/>
                <a:gd name="T102" fmla="*/ 1 w 178"/>
                <a:gd name="T103" fmla="*/ 1 h 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78"/>
                <a:gd name="T157" fmla="*/ 0 h 53"/>
                <a:gd name="T158" fmla="*/ 178 w 178"/>
                <a:gd name="T159" fmla="*/ 53 h 5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78" h="53">
                  <a:moveTo>
                    <a:pt x="15" y="16"/>
                  </a:moveTo>
                  <a:lnTo>
                    <a:pt x="15" y="18"/>
                  </a:lnTo>
                  <a:lnTo>
                    <a:pt x="15" y="22"/>
                  </a:lnTo>
                  <a:lnTo>
                    <a:pt x="15" y="25"/>
                  </a:lnTo>
                  <a:lnTo>
                    <a:pt x="17" y="28"/>
                  </a:lnTo>
                  <a:lnTo>
                    <a:pt x="18" y="32"/>
                  </a:lnTo>
                  <a:lnTo>
                    <a:pt x="23" y="36"/>
                  </a:lnTo>
                  <a:lnTo>
                    <a:pt x="26" y="38"/>
                  </a:lnTo>
                  <a:lnTo>
                    <a:pt x="30" y="39"/>
                  </a:lnTo>
                  <a:lnTo>
                    <a:pt x="35" y="41"/>
                  </a:lnTo>
                  <a:lnTo>
                    <a:pt x="39" y="42"/>
                  </a:lnTo>
                  <a:lnTo>
                    <a:pt x="42" y="42"/>
                  </a:lnTo>
                  <a:lnTo>
                    <a:pt x="45" y="42"/>
                  </a:lnTo>
                  <a:lnTo>
                    <a:pt x="48" y="44"/>
                  </a:lnTo>
                  <a:lnTo>
                    <a:pt x="51" y="44"/>
                  </a:lnTo>
                  <a:lnTo>
                    <a:pt x="54" y="44"/>
                  </a:lnTo>
                  <a:lnTo>
                    <a:pt x="57" y="45"/>
                  </a:lnTo>
                  <a:lnTo>
                    <a:pt x="62" y="45"/>
                  </a:lnTo>
                  <a:lnTo>
                    <a:pt x="65" y="45"/>
                  </a:lnTo>
                  <a:lnTo>
                    <a:pt x="68" y="45"/>
                  </a:lnTo>
                  <a:lnTo>
                    <a:pt x="73" y="45"/>
                  </a:lnTo>
                  <a:lnTo>
                    <a:pt x="76" y="45"/>
                  </a:lnTo>
                  <a:lnTo>
                    <a:pt x="80" y="47"/>
                  </a:lnTo>
                  <a:lnTo>
                    <a:pt x="83" y="47"/>
                  </a:lnTo>
                  <a:lnTo>
                    <a:pt x="86" y="47"/>
                  </a:lnTo>
                  <a:lnTo>
                    <a:pt x="91" y="47"/>
                  </a:lnTo>
                  <a:lnTo>
                    <a:pt x="94" y="47"/>
                  </a:lnTo>
                  <a:lnTo>
                    <a:pt x="98" y="45"/>
                  </a:lnTo>
                  <a:lnTo>
                    <a:pt x="101" y="45"/>
                  </a:lnTo>
                  <a:lnTo>
                    <a:pt x="104" y="45"/>
                  </a:lnTo>
                  <a:lnTo>
                    <a:pt x="109" y="45"/>
                  </a:lnTo>
                  <a:lnTo>
                    <a:pt x="110" y="44"/>
                  </a:lnTo>
                  <a:lnTo>
                    <a:pt x="115" y="44"/>
                  </a:lnTo>
                  <a:lnTo>
                    <a:pt x="118" y="44"/>
                  </a:lnTo>
                  <a:lnTo>
                    <a:pt x="121" y="42"/>
                  </a:lnTo>
                  <a:lnTo>
                    <a:pt x="125" y="41"/>
                  </a:lnTo>
                  <a:lnTo>
                    <a:pt x="130" y="39"/>
                  </a:lnTo>
                  <a:lnTo>
                    <a:pt x="135" y="38"/>
                  </a:lnTo>
                  <a:lnTo>
                    <a:pt x="139" y="36"/>
                  </a:lnTo>
                  <a:lnTo>
                    <a:pt x="142" y="33"/>
                  </a:lnTo>
                  <a:lnTo>
                    <a:pt x="147" y="32"/>
                  </a:lnTo>
                  <a:lnTo>
                    <a:pt x="150" y="30"/>
                  </a:lnTo>
                  <a:lnTo>
                    <a:pt x="153" y="28"/>
                  </a:lnTo>
                  <a:lnTo>
                    <a:pt x="157" y="24"/>
                  </a:lnTo>
                  <a:lnTo>
                    <a:pt x="160" y="19"/>
                  </a:lnTo>
                  <a:lnTo>
                    <a:pt x="162" y="18"/>
                  </a:lnTo>
                  <a:lnTo>
                    <a:pt x="163" y="15"/>
                  </a:lnTo>
                  <a:lnTo>
                    <a:pt x="163" y="12"/>
                  </a:lnTo>
                  <a:lnTo>
                    <a:pt x="163" y="9"/>
                  </a:lnTo>
                  <a:lnTo>
                    <a:pt x="178" y="0"/>
                  </a:lnTo>
                  <a:lnTo>
                    <a:pt x="178" y="6"/>
                  </a:lnTo>
                  <a:lnTo>
                    <a:pt x="178" y="7"/>
                  </a:lnTo>
                  <a:lnTo>
                    <a:pt x="177" y="12"/>
                  </a:lnTo>
                  <a:lnTo>
                    <a:pt x="175" y="15"/>
                  </a:lnTo>
                  <a:lnTo>
                    <a:pt x="174" y="19"/>
                  </a:lnTo>
                  <a:lnTo>
                    <a:pt x="171" y="24"/>
                  </a:lnTo>
                  <a:lnTo>
                    <a:pt x="168" y="27"/>
                  </a:lnTo>
                  <a:lnTo>
                    <a:pt x="165" y="28"/>
                  </a:lnTo>
                  <a:lnTo>
                    <a:pt x="162" y="32"/>
                  </a:lnTo>
                  <a:lnTo>
                    <a:pt x="160" y="33"/>
                  </a:lnTo>
                  <a:lnTo>
                    <a:pt x="157" y="36"/>
                  </a:lnTo>
                  <a:lnTo>
                    <a:pt x="153" y="38"/>
                  </a:lnTo>
                  <a:lnTo>
                    <a:pt x="150" y="39"/>
                  </a:lnTo>
                  <a:lnTo>
                    <a:pt x="145" y="41"/>
                  </a:lnTo>
                  <a:lnTo>
                    <a:pt x="141" y="42"/>
                  </a:lnTo>
                  <a:lnTo>
                    <a:pt x="136" y="44"/>
                  </a:lnTo>
                  <a:lnTo>
                    <a:pt x="130" y="45"/>
                  </a:lnTo>
                  <a:lnTo>
                    <a:pt x="124" y="47"/>
                  </a:lnTo>
                  <a:lnTo>
                    <a:pt x="119" y="48"/>
                  </a:lnTo>
                  <a:lnTo>
                    <a:pt x="116" y="48"/>
                  </a:lnTo>
                  <a:lnTo>
                    <a:pt x="112" y="50"/>
                  </a:lnTo>
                  <a:lnTo>
                    <a:pt x="109" y="50"/>
                  </a:lnTo>
                  <a:lnTo>
                    <a:pt x="106" y="50"/>
                  </a:lnTo>
                  <a:lnTo>
                    <a:pt x="100" y="50"/>
                  </a:lnTo>
                  <a:lnTo>
                    <a:pt x="94" y="51"/>
                  </a:lnTo>
                  <a:lnTo>
                    <a:pt x="91" y="51"/>
                  </a:lnTo>
                  <a:lnTo>
                    <a:pt x="88" y="51"/>
                  </a:lnTo>
                  <a:lnTo>
                    <a:pt x="85" y="51"/>
                  </a:lnTo>
                  <a:lnTo>
                    <a:pt x="83" y="51"/>
                  </a:lnTo>
                  <a:lnTo>
                    <a:pt x="77" y="51"/>
                  </a:lnTo>
                  <a:lnTo>
                    <a:pt x="73" y="53"/>
                  </a:lnTo>
                  <a:lnTo>
                    <a:pt x="66" y="51"/>
                  </a:lnTo>
                  <a:lnTo>
                    <a:pt x="60" y="51"/>
                  </a:lnTo>
                  <a:lnTo>
                    <a:pt x="56" y="51"/>
                  </a:lnTo>
                  <a:lnTo>
                    <a:pt x="51" y="51"/>
                  </a:lnTo>
                  <a:lnTo>
                    <a:pt x="47" y="50"/>
                  </a:lnTo>
                  <a:lnTo>
                    <a:pt x="42" y="50"/>
                  </a:lnTo>
                  <a:lnTo>
                    <a:pt x="38" y="50"/>
                  </a:lnTo>
                  <a:lnTo>
                    <a:pt x="35" y="48"/>
                  </a:lnTo>
                  <a:lnTo>
                    <a:pt x="30" y="47"/>
                  </a:lnTo>
                  <a:lnTo>
                    <a:pt x="26" y="45"/>
                  </a:lnTo>
                  <a:lnTo>
                    <a:pt x="23" y="44"/>
                  </a:lnTo>
                  <a:lnTo>
                    <a:pt x="20" y="42"/>
                  </a:lnTo>
                  <a:lnTo>
                    <a:pt x="17" y="41"/>
                  </a:lnTo>
                  <a:lnTo>
                    <a:pt x="14" y="39"/>
                  </a:lnTo>
                  <a:lnTo>
                    <a:pt x="10" y="38"/>
                  </a:lnTo>
                  <a:lnTo>
                    <a:pt x="9" y="36"/>
                  </a:lnTo>
                  <a:lnTo>
                    <a:pt x="4" y="30"/>
                  </a:lnTo>
                  <a:lnTo>
                    <a:pt x="3" y="25"/>
                  </a:lnTo>
                  <a:lnTo>
                    <a:pt x="0" y="19"/>
                  </a:lnTo>
                  <a:lnTo>
                    <a:pt x="0" y="15"/>
                  </a:lnTo>
                  <a:lnTo>
                    <a:pt x="15" y="16"/>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95" name="Freeform 748"/>
            <p:cNvSpPr>
              <a:spLocks/>
            </p:cNvSpPr>
            <p:nvPr/>
          </p:nvSpPr>
          <p:spPr bwMode="auto">
            <a:xfrm>
              <a:off x="2516" y="2825"/>
              <a:ext cx="212" cy="47"/>
            </a:xfrm>
            <a:custGeom>
              <a:avLst/>
              <a:gdLst>
                <a:gd name="T0" fmla="*/ 0 w 425"/>
                <a:gd name="T1" fmla="*/ 1 h 92"/>
                <a:gd name="T2" fmla="*/ 0 w 425"/>
                <a:gd name="T3" fmla="*/ 1 h 92"/>
                <a:gd name="T4" fmla="*/ 0 w 425"/>
                <a:gd name="T5" fmla="*/ 1 h 92"/>
                <a:gd name="T6" fmla="*/ 0 w 425"/>
                <a:gd name="T7" fmla="*/ 1 h 92"/>
                <a:gd name="T8" fmla="*/ 0 w 425"/>
                <a:gd name="T9" fmla="*/ 1 h 92"/>
                <a:gd name="T10" fmla="*/ 0 w 425"/>
                <a:gd name="T11" fmla="*/ 0 h 92"/>
                <a:gd name="T12" fmla="*/ 0 w 425"/>
                <a:gd name="T13" fmla="*/ 0 h 92"/>
                <a:gd name="T14" fmla="*/ 0 w 425"/>
                <a:gd name="T15" fmla="*/ 1 h 92"/>
                <a:gd name="T16" fmla="*/ 0 w 425"/>
                <a:gd name="T17" fmla="*/ 1 h 92"/>
                <a:gd name="T18" fmla="*/ 0 w 425"/>
                <a:gd name="T19" fmla="*/ 1 h 92"/>
                <a:gd name="T20" fmla="*/ 0 w 425"/>
                <a:gd name="T21" fmla="*/ 1 h 92"/>
                <a:gd name="T22" fmla="*/ 0 w 425"/>
                <a:gd name="T23" fmla="*/ 1 h 92"/>
                <a:gd name="T24" fmla="*/ 0 w 425"/>
                <a:gd name="T25" fmla="*/ 1 h 92"/>
                <a:gd name="T26" fmla="*/ 0 w 425"/>
                <a:gd name="T27" fmla="*/ 1 h 92"/>
                <a:gd name="T28" fmla="*/ 0 w 425"/>
                <a:gd name="T29" fmla="*/ 1 h 92"/>
                <a:gd name="T30" fmla="*/ 0 w 425"/>
                <a:gd name="T31" fmla="*/ 1 h 92"/>
                <a:gd name="T32" fmla="*/ 0 w 425"/>
                <a:gd name="T33" fmla="*/ 1 h 92"/>
                <a:gd name="T34" fmla="*/ 0 w 425"/>
                <a:gd name="T35" fmla="*/ 1 h 92"/>
                <a:gd name="T36" fmla="*/ 0 w 425"/>
                <a:gd name="T37" fmla="*/ 1 h 92"/>
                <a:gd name="T38" fmla="*/ 0 w 425"/>
                <a:gd name="T39" fmla="*/ 1 h 92"/>
                <a:gd name="T40" fmla="*/ 0 w 425"/>
                <a:gd name="T41" fmla="*/ 1 h 92"/>
                <a:gd name="T42" fmla="*/ 0 w 425"/>
                <a:gd name="T43" fmla="*/ 1 h 92"/>
                <a:gd name="T44" fmla="*/ 0 w 425"/>
                <a:gd name="T45" fmla="*/ 1 h 92"/>
                <a:gd name="T46" fmla="*/ 0 w 425"/>
                <a:gd name="T47" fmla="*/ 1 h 92"/>
                <a:gd name="T48" fmla="*/ 0 w 425"/>
                <a:gd name="T49" fmla="*/ 1 h 92"/>
                <a:gd name="T50" fmla="*/ 0 w 425"/>
                <a:gd name="T51" fmla="*/ 1 h 92"/>
                <a:gd name="T52" fmla="*/ 0 w 425"/>
                <a:gd name="T53" fmla="*/ 1 h 92"/>
                <a:gd name="T54" fmla="*/ 0 w 425"/>
                <a:gd name="T55" fmla="*/ 1 h 92"/>
                <a:gd name="T56" fmla="*/ 0 w 425"/>
                <a:gd name="T57" fmla="*/ 1 h 92"/>
                <a:gd name="T58" fmla="*/ 0 w 425"/>
                <a:gd name="T59" fmla="*/ 1 h 92"/>
                <a:gd name="T60" fmla="*/ 0 w 425"/>
                <a:gd name="T61" fmla="*/ 1 h 92"/>
                <a:gd name="T62" fmla="*/ 0 w 425"/>
                <a:gd name="T63" fmla="*/ 1 h 92"/>
                <a:gd name="T64" fmla="*/ 0 w 425"/>
                <a:gd name="T65" fmla="*/ 1 h 92"/>
                <a:gd name="T66" fmla="*/ 0 w 425"/>
                <a:gd name="T67" fmla="*/ 1 h 92"/>
                <a:gd name="T68" fmla="*/ 0 w 425"/>
                <a:gd name="T69" fmla="*/ 1 h 92"/>
                <a:gd name="T70" fmla="*/ 0 w 425"/>
                <a:gd name="T71" fmla="*/ 1 h 92"/>
                <a:gd name="T72" fmla="*/ 0 w 425"/>
                <a:gd name="T73" fmla="*/ 1 h 92"/>
                <a:gd name="T74" fmla="*/ 0 w 425"/>
                <a:gd name="T75" fmla="*/ 1 h 92"/>
                <a:gd name="T76" fmla="*/ 0 w 425"/>
                <a:gd name="T77" fmla="*/ 1 h 92"/>
                <a:gd name="T78" fmla="*/ 0 w 425"/>
                <a:gd name="T79" fmla="*/ 1 h 92"/>
                <a:gd name="T80" fmla="*/ 0 w 425"/>
                <a:gd name="T81" fmla="*/ 1 h 92"/>
                <a:gd name="T82" fmla="*/ 0 w 425"/>
                <a:gd name="T83" fmla="*/ 1 h 92"/>
                <a:gd name="T84" fmla="*/ 0 w 425"/>
                <a:gd name="T85" fmla="*/ 1 h 92"/>
                <a:gd name="T86" fmla="*/ 0 w 425"/>
                <a:gd name="T87" fmla="*/ 1 h 92"/>
                <a:gd name="T88" fmla="*/ 0 w 425"/>
                <a:gd name="T89" fmla="*/ 1 h 92"/>
                <a:gd name="T90" fmla="*/ 0 w 425"/>
                <a:gd name="T91" fmla="*/ 1 h 92"/>
                <a:gd name="T92" fmla="*/ 0 w 425"/>
                <a:gd name="T93" fmla="*/ 1 h 92"/>
                <a:gd name="T94" fmla="*/ 0 w 425"/>
                <a:gd name="T95" fmla="*/ 1 h 92"/>
                <a:gd name="T96" fmla="*/ 0 w 425"/>
                <a:gd name="T97" fmla="*/ 1 h 92"/>
                <a:gd name="T98" fmla="*/ 0 w 425"/>
                <a:gd name="T99" fmla="*/ 1 h 92"/>
                <a:gd name="T100" fmla="*/ 0 w 425"/>
                <a:gd name="T101" fmla="*/ 1 h 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25"/>
                <a:gd name="T154" fmla="*/ 0 h 92"/>
                <a:gd name="T155" fmla="*/ 425 w 425"/>
                <a:gd name="T156" fmla="*/ 92 h 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25" h="92">
                  <a:moveTo>
                    <a:pt x="416" y="48"/>
                  </a:moveTo>
                  <a:lnTo>
                    <a:pt x="153" y="29"/>
                  </a:lnTo>
                  <a:lnTo>
                    <a:pt x="153" y="26"/>
                  </a:lnTo>
                  <a:lnTo>
                    <a:pt x="153" y="24"/>
                  </a:lnTo>
                  <a:lnTo>
                    <a:pt x="153" y="18"/>
                  </a:lnTo>
                  <a:lnTo>
                    <a:pt x="155" y="14"/>
                  </a:lnTo>
                  <a:lnTo>
                    <a:pt x="153" y="9"/>
                  </a:lnTo>
                  <a:lnTo>
                    <a:pt x="153" y="4"/>
                  </a:lnTo>
                  <a:lnTo>
                    <a:pt x="152" y="1"/>
                  </a:lnTo>
                  <a:lnTo>
                    <a:pt x="149" y="0"/>
                  </a:lnTo>
                  <a:lnTo>
                    <a:pt x="147" y="0"/>
                  </a:lnTo>
                  <a:lnTo>
                    <a:pt x="146" y="0"/>
                  </a:lnTo>
                  <a:lnTo>
                    <a:pt x="143" y="0"/>
                  </a:lnTo>
                  <a:lnTo>
                    <a:pt x="138" y="0"/>
                  </a:lnTo>
                  <a:lnTo>
                    <a:pt x="134" y="1"/>
                  </a:lnTo>
                  <a:lnTo>
                    <a:pt x="129" y="1"/>
                  </a:lnTo>
                  <a:lnTo>
                    <a:pt x="124" y="1"/>
                  </a:lnTo>
                  <a:lnTo>
                    <a:pt x="118" y="1"/>
                  </a:lnTo>
                  <a:lnTo>
                    <a:pt x="112" y="1"/>
                  </a:lnTo>
                  <a:lnTo>
                    <a:pt x="109" y="1"/>
                  </a:lnTo>
                  <a:lnTo>
                    <a:pt x="106" y="1"/>
                  </a:lnTo>
                  <a:lnTo>
                    <a:pt x="103" y="1"/>
                  </a:lnTo>
                  <a:lnTo>
                    <a:pt x="100" y="3"/>
                  </a:lnTo>
                  <a:lnTo>
                    <a:pt x="96" y="3"/>
                  </a:lnTo>
                  <a:lnTo>
                    <a:pt x="93" y="3"/>
                  </a:lnTo>
                  <a:lnTo>
                    <a:pt x="90" y="3"/>
                  </a:lnTo>
                  <a:lnTo>
                    <a:pt x="87" y="3"/>
                  </a:lnTo>
                  <a:lnTo>
                    <a:pt x="82" y="3"/>
                  </a:lnTo>
                  <a:lnTo>
                    <a:pt x="79" y="3"/>
                  </a:lnTo>
                  <a:lnTo>
                    <a:pt x="76" y="3"/>
                  </a:lnTo>
                  <a:lnTo>
                    <a:pt x="73" y="4"/>
                  </a:lnTo>
                  <a:lnTo>
                    <a:pt x="69" y="4"/>
                  </a:lnTo>
                  <a:lnTo>
                    <a:pt x="65" y="4"/>
                  </a:lnTo>
                  <a:lnTo>
                    <a:pt x="62" y="4"/>
                  </a:lnTo>
                  <a:lnTo>
                    <a:pt x="58" y="4"/>
                  </a:lnTo>
                  <a:lnTo>
                    <a:pt x="55" y="4"/>
                  </a:lnTo>
                  <a:lnTo>
                    <a:pt x="52" y="6"/>
                  </a:lnTo>
                  <a:lnTo>
                    <a:pt x="49" y="6"/>
                  </a:lnTo>
                  <a:lnTo>
                    <a:pt x="46" y="6"/>
                  </a:lnTo>
                  <a:lnTo>
                    <a:pt x="43" y="6"/>
                  </a:lnTo>
                  <a:lnTo>
                    <a:pt x="38" y="6"/>
                  </a:lnTo>
                  <a:lnTo>
                    <a:pt x="35" y="6"/>
                  </a:lnTo>
                  <a:lnTo>
                    <a:pt x="32" y="6"/>
                  </a:lnTo>
                  <a:lnTo>
                    <a:pt x="28" y="7"/>
                  </a:lnTo>
                  <a:lnTo>
                    <a:pt x="23" y="7"/>
                  </a:lnTo>
                  <a:lnTo>
                    <a:pt x="17" y="7"/>
                  </a:lnTo>
                  <a:lnTo>
                    <a:pt x="13" y="7"/>
                  </a:lnTo>
                  <a:lnTo>
                    <a:pt x="8" y="9"/>
                  </a:lnTo>
                  <a:lnTo>
                    <a:pt x="7" y="9"/>
                  </a:lnTo>
                  <a:lnTo>
                    <a:pt x="0" y="10"/>
                  </a:lnTo>
                  <a:lnTo>
                    <a:pt x="0" y="12"/>
                  </a:lnTo>
                  <a:lnTo>
                    <a:pt x="0" y="17"/>
                  </a:lnTo>
                  <a:lnTo>
                    <a:pt x="0" y="20"/>
                  </a:lnTo>
                  <a:lnTo>
                    <a:pt x="0" y="26"/>
                  </a:lnTo>
                  <a:lnTo>
                    <a:pt x="0" y="27"/>
                  </a:lnTo>
                  <a:lnTo>
                    <a:pt x="0" y="30"/>
                  </a:lnTo>
                  <a:lnTo>
                    <a:pt x="0" y="35"/>
                  </a:lnTo>
                  <a:lnTo>
                    <a:pt x="0" y="38"/>
                  </a:lnTo>
                  <a:lnTo>
                    <a:pt x="0" y="41"/>
                  </a:lnTo>
                  <a:lnTo>
                    <a:pt x="0" y="44"/>
                  </a:lnTo>
                  <a:lnTo>
                    <a:pt x="0" y="48"/>
                  </a:lnTo>
                  <a:lnTo>
                    <a:pt x="0" y="51"/>
                  </a:lnTo>
                  <a:lnTo>
                    <a:pt x="0" y="54"/>
                  </a:lnTo>
                  <a:lnTo>
                    <a:pt x="0" y="59"/>
                  </a:lnTo>
                  <a:lnTo>
                    <a:pt x="0" y="62"/>
                  </a:lnTo>
                  <a:lnTo>
                    <a:pt x="0" y="65"/>
                  </a:lnTo>
                  <a:lnTo>
                    <a:pt x="0" y="68"/>
                  </a:lnTo>
                  <a:lnTo>
                    <a:pt x="2" y="71"/>
                  </a:lnTo>
                  <a:lnTo>
                    <a:pt x="2" y="74"/>
                  </a:lnTo>
                  <a:lnTo>
                    <a:pt x="3" y="77"/>
                  </a:lnTo>
                  <a:lnTo>
                    <a:pt x="3" y="83"/>
                  </a:lnTo>
                  <a:lnTo>
                    <a:pt x="3" y="86"/>
                  </a:lnTo>
                  <a:lnTo>
                    <a:pt x="5" y="89"/>
                  </a:lnTo>
                  <a:lnTo>
                    <a:pt x="7" y="91"/>
                  </a:lnTo>
                  <a:lnTo>
                    <a:pt x="10" y="92"/>
                  </a:lnTo>
                  <a:lnTo>
                    <a:pt x="14" y="92"/>
                  </a:lnTo>
                  <a:lnTo>
                    <a:pt x="17" y="92"/>
                  </a:lnTo>
                  <a:lnTo>
                    <a:pt x="19" y="92"/>
                  </a:lnTo>
                  <a:lnTo>
                    <a:pt x="14" y="21"/>
                  </a:lnTo>
                  <a:lnTo>
                    <a:pt x="141" y="12"/>
                  </a:lnTo>
                  <a:lnTo>
                    <a:pt x="146" y="80"/>
                  </a:lnTo>
                  <a:lnTo>
                    <a:pt x="147" y="80"/>
                  </a:lnTo>
                  <a:lnTo>
                    <a:pt x="149" y="82"/>
                  </a:lnTo>
                  <a:lnTo>
                    <a:pt x="152" y="82"/>
                  </a:lnTo>
                  <a:lnTo>
                    <a:pt x="155" y="79"/>
                  </a:lnTo>
                  <a:lnTo>
                    <a:pt x="155" y="75"/>
                  </a:lnTo>
                  <a:lnTo>
                    <a:pt x="155" y="71"/>
                  </a:lnTo>
                  <a:lnTo>
                    <a:pt x="155" y="66"/>
                  </a:lnTo>
                  <a:lnTo>
                    <a:pt x="155" y="63"/>
                  </a:lnTo>
                  <a:lnTo>
                    <a:pt x="155" y="60"/>
                  </a:lnTo>
                  <a:lnTo>
                    <a:pt x="155" y="57"/>
                  </a:lnTo>
                  <a:lnTo>
                    <a:pt x="155" y="53"/>
                  </a:lnTo>
                  <a:lnTo>
                    <a:pt x="155" y="50"/>
                  </a:lnTo>
                  <a:lnTo>
                    <a:pt x="155" y="47"/>
                  </a:lnTo>
                  <a:lnTo>
                    <a:pt x="155" y="44"/>
                  </a:lnTo>
                  <a:lnTo>
                    <a:pt x="155" y="41"/>
                  </a:lnTo>
                  <a:lnTo>
                    <a:pt x="155" y="39"/>
                  </a:lnTo>
                  <a:lnTo>
                    <a:pt x="425" y="63"/>
                  </a:lnTo>
                  <a:lnTo>
                    <a:pt x="416" y="48"/>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96" name="Freeform 749"/>
            <p:cNvSpPr>
              <a:spLocks/>
            </p:cNvSpPr>
            <p:nvPr/>
          </p:nvSpPr>
          <p:spPr bwMode="auto">
            <a:xfrm>
              <a:off x="2557" y="2831"/>
              <a:ext cx="6" cy="40"/>
            </a:xfrm>
            <a:custGeom>
              <a:avLst/>
              <a:gdLst>
                <a:gd name="T0" fmla="*/ 1 w 12"/>
                <a:gd name="T1" fmla="*/ 0 h 79"/>
                <a:gd name="T2" fmla="*/ 1 w 12"/>
                <a:gd name="T3" fmla="*/ 1 h 79"/>
                <a:gd name="T4" fmla="*/ 1 w 12"/>
                <a:gd name="T5" fmla="*/ 1 h 79"/>
                <a:gd name="T6" fmla="*/ 0 w 12"/>
                <a:gd name="T7" fmla="*/ 1 h 79"/>
                <a:gd name="T8" fmla="*/ 0 w 12"/>
                <a:gd name="T9" fmla="*/ 1 h 79"/>
                <a:gd name="T10" fmla="*/ 0 w 12"/>
                <a:gd name="T11" fmla="*/ 1 h 79"/>
                <a:gd name="T12" fmla="*/ 0 w 12"/>
                <a:gd name="T13" fmla="*/ 1 h 79"/>
                <a:gd name="T14" fmla="*/ 0 w 12"/>
                <a:gd name="T15" fmla="*/ 1 h 79"/>
                <a:gd name="T16" fmla="*/ 0 w 12"/>
                <a:gd name="T17" fmla="*/ 1 h 79"/>
                <a:gd name="T18" fmla="*/ 0 w 12"/>
                <a:gd name="T19" fmla="*/ 1 h 79"/>
                <a:gd name="T20" fmla="*/ 0 w 12"/>
                <a:gd name="T21" fmla="*/ 1 h 79"/>
                <a:gd name="T22" fmla="*/ 0 w 12"/>
                <a:gd name="T23" fmla="*/ 1 h 79"/>
                <a:gd name="T24" fmla="*/ 0 w 12"/>
                <a:gd name="T25" fmla="*/ 1 h 79"/>
                <a:gd name="T26" fmla="*/ 0 w 12"/>
                <a:gd name="T27" fmla="*/ 1 h 79"/>
                <a:gd name="T28" fmla="*/ 0 w 12"/>
                <a:gd name="T29" fmla="*/ 1 h 79"/>
                <a:gd name="T30" fmla="*/ 0 w 12"/>
                <a:gd name="T31" fmla="*/ 1 h 79"/>
                <a:gd name="T32" fmla="*/ 0 w 12"/>
                <a:gd name="T33" fmla="*/ 1 h 79"/>
                <a:gd name="T34" fmla="*/ 0 w 12"/>
                <a:gd name="T35" fmla="*/ 1 h 79"/>
                <a:gd name="T36" fmla="*/ 0 w 12"/>
                <a:gd name="T37" fmla="*/ 1 h 79"/>
                <a:gd name="T38" fmla="*/ 0 w 12"/>
                <a:gd name="T39" fmla="*/ 1 h 79"/>
                <a:gd name="T40" fmla="*/ 0 w 12"/>
                <a:gd name="T41" fmla="*/ 1 h 79"/>
                <a:gd name="T42" fmla="*/ 0 w 12"/>
                <a:gd name="T43" fmla="*/ 1 h 79"/>
                <a:gd name="T44" fmla="*/ 1 w 12"/>
                <a:gd name="T45" fmla="*/ 1 h 79"/>
                <a:gd name="T46" fmla="*/ 1 w 12"/>
                <a:gd name="T47" fmla="*/ 1 h 79"/>
                <a:gd name="T48" fmla="*/ 1 w 12"/>
                <a:gd name="T49" fmla="*/ 1 h 79"/>
                <a:gd name="T50" fmla="*/ 1 w 12"/>
                <a:gd name="T51" fmla="*/ 1 h 79"/>
                <a:gd name="T52" fmla="*/ 1 w 12"/>
                <a:gd name="T53" fmla="*/ 1 h 79"/>
                <a:gd name="T54" fmla="*/ 1 w 12"/>
                <a:gd name="T55" fmla="*/ 1 h 79"/>
                <a:gd name="T56" fmla="*/ 1 w 12"/>
                <a:gd name="T57" fmla="*/ 1 h 79"/>
                <a:gd name="T58" fmla="*/ 1 w 12"/>
                <a:gd name="T59" fmla="*/ 1 h 79"/>
                <a:gd name="T60" fmla="*/ 1 w 12"/>
                <a:gd name="T61" fmla="*/ 1 h 79"/>
                <a:gd name="T62" fmla="*/ 1 w 12"/>
                <a:gd name="T63" fmla="*/ 1 h 79"/>
                <a:gd name="T64" fmla="*/ 1 w 12"/>
                <a:gd name="T65" fmla="*/ 1 h 79"/>
                <a:gd name="T66" fmla="*/ 1 w 12"/>
                <a:gd name="T67" fmla="*/ 1 h 79"/>
                <a:gd name="T68" fmla="*/ 1 w 12"/>
                <a:gd name="T69" fmla="*/ 1 h 79"/>
                <a:gd name="T70" fmla="*/ 1 w 12"/>
                <a:gd name="T71" fmla="*/ 1 h 79"/>
                <a:gd name="T72" fmla="*/ 1 w 12"/>
                <a:gd name="T73" fmla="*/ 1 h 79"/>
                <a:gd name="T74" fmla="*/ 1 w 12"/>
                <a:gd name="T75" fmla="*/ 1 h 79"/>
                <a:gd name="T76" fmla="*/ 1 w 12"/>
                <a:gd name="T77" fmla="*/ 1 h 79"/>
                <a:gd name="T78" fmla="*/ 1 w 12"/>
                <a:gd name="T79" fmla="*/ 1 h 79"/>
                <a:gd name="T80" fmla="*/ 1 w 12"/>
                <a:gd name="T81" fmla="*/ 1 h 79"/>
                <a:gd name="T82" fmla="*/ 1 w 12"/>
                <a:gd name="T83" fmla="*/ 1 h 79"/>
                <a:gd name="T84" fmla="*/ 1 w 12"/>
                <a:gd name="T85" fmla="*/ 1 h 79"/>
                <a:gd name="T86" fmla="*/ 1 w 12"/>
                <a:gd name="T87" fmla="*/ 1 h 79"/>
                <a:gd name="T88" fmla="*/ 1 w 12"/>
                <a:gd name="T89" fmla="*/ 1 h 79"/>
                <a:gd name="T90" fmla="*/ 1 w 12"/>
                <a:gd name="T91" fmla="*/ 1 h 79"/>
                <a:gd name="T92" fmla="*/ 1 w 12"/>
                <a:gd name="T93" fmla="*/ 1 h 79"/>
                <a:gd name="T94" fmla="*/ 1 w 12"/>
                <a:gd name="T95" fmla="*/ 1 h 79"/>
                <a:gd name="T96" fmla="*/ 1 w 12"/>
                <a:gd name="T97" fmla="*/ 1 h 79"/>
                <a:gd name="T98" fmla="*/ 1 w 12"/>
                <a:gd name="T99" fmla="*/ 1 h 79"/>
                <a:gd name="T100" fmla="*/ 1 w 12"/>
                <a:gd name="T101" fmla="*/ 1 h 79"/>
                <a:gd name="T102" fmla="*/ 1 w 12"/>
                <a:gd name="T103" fmla="*/ 1 h 79"/>
                <a:gd name="T104" fmla="*/ 1 w 12"/>
                <a:gd name="T105" fmla="*/ 0 h 79"/>
                <a:gd name="T106" fmla="*/ 1 w 12"/>
                <a:gd name="T107" fmla="*/ 0 h 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
                <a:gd name="T163" fmla="*/ 0 h 79"/>
                <a:gd name="T164" fmla="*/ 12 w 12"/>
                <a:gd name="T165" fmla="*/ 79 h 7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 h="79">
                  <a:moveTo>
                    <a:pt x="1" y="0"/>
                  </a:moveTo>
                  <a:lnTo>
                    <a:pt x="1" y="2"/>
                  </a:lnTo>
                  <a:lnTo>
                    <a:pt x="1" y="5"/>
                  </a:lnTo>
                  <a:lnTo>
                    <a:pt x="0" y="9"/>
                  </a:lnTo>
                  <a:lnTo>
                    <a:pt x="0" y="14"/>
                  </a:lnTo>
                  <a:lnTo>
                    <a:pt x="0" y="17"/>
                  </a:lnTo>
                  <a:lnTo>
                    <a:pt x="0" y="20"/>
                  </a:lnTo>
                  <a:lnTo>
                    <a:pt x="0" y="24"/>
                  </a:lnTo>
                  <a:lnTo>
                    <a:pt x="0" y="27"/>
                  </a:lnTo>
                  <a:lnTo>
                    <a:pt x="0" y="30"/>
                  </a:lnTo>
                  <a:lnTo>
                    <a:pt x="0" y="33"/>
                  </a:lnTo>
                  <a:lnTo>
                    <a:pt x="0" y="38"/>
                  </a:lnTo>
                  <a:lnTo>
                    <a:pt x="0" y="41"/>
                  </a:lnTo>
                  <a:lnTo>
                    <a:pt x="0" y="44"/>
                  </a:lnTo>
                  <a:lnTo>
                    <a:pt x="0" y="48"/>
                  </a:lnTo>
                  <a:lnTo>
                    <a:pt x="0" y="51"/>
                  </a:lnTo>
                  <a:lnTo>
                    <a:pt x="0" y="54"/>
                  </a:lnTo>
                  <a:lnTo>
                    <a:pt x="0" y="57"/>
                  </a:lnTo>
                  <a:lnTo>
                    <a:pt x="0" y="60"/>
                  </a:lnTo>
                  <a:lnTo>
                    <a:pt x="0" y="63"/>
                  </a:lnTo>
                  <a:lnTo>
                    <a:pt x="0" y="67"/>
                  </a:lnTo>
                  <a:lnTo>
                    <a:pt x="0" y="71"/>
                  </a:lnTo>
                  <a:lnTo>
                    <a:pt x="1" y="74"/>
                  </a:lnTo>
                  <a:lnTo>
                    <a:pt x="1" y="77"/>
                  </a:lnTo>
                  <a:lnTo>
                    <a:pt x="3" y="77"/>
                  </a:lnTo>
                  <a:lnTo>
                    <a:pt x="6" y="77"/>
                  </a:lnTo>
                  <a:lnTo>
                    <a:pt x="9" y="79"/>
                  </a:lnTo>
                  <a:lnTo>
                    <a:pt x="10" y="79"/>
                  </a:lnTo>
                  <a:lnTo>
                    <a:pt x="10" y="77"/>
                  </a:lnTo>
                  <a:lnTo>
                    <a:pt x="12" y="74"/>
                  </a:lnTo>
                  <a:lnTo>
                    <a:pt x="10" y="71"/>
                  </a:lnTo>
                  <a:lnTo>
                    <a:pt x="10" y="68"/>
                  </a:lnTo>
                  <a:lnTo>
                    <a:pt x="10" y="62"/>
                  </a:lnTo>
                  <a:lnTo>
                    <a:pt x="10" y="59"/>
                  </a:lnTo>
                  <a:lnTo>
                    <a:pt x="10" y="54"/>
                  </a:lnTo>
                  <a:lnTo>
                    <a:pt x="10" y="53"/>
                  </a:lnTo>
                  <a:lnTo>
                    <a:pt x="10" y="48"/>
                  </a:lnTo>
                  <a:lnTo>
                    <a:pt x="10" y="47"/>
                  </a:lnTo>
                  <a:lnTo>
                    <a:pt x="10" y="42"/>
                  </a:lnTo>
                  <a:lnTo>
                    <a:pt x="10" y="39"/>
                  </a:lnTo>
                  <a:lnTo>
                    <a:pt x="10" y="36"/>
                  </a:lnTo>
                  <a:lnTo>
                    <a:pt x="10" y="35"/>
                  </a:lnTo>
                  <a:lnTo>
                    <a:pt x="9" y="30"/>
                  </a:lnTo>
                  <a:lnTo>
                    <a:pt x="9" y="27"/>
                  </a:lnTo>
                  <a:lnTo>
                    <a:pt x="9" y="24"/>
                  </a:lnTo>
                  <a:lnTo>
                    <a:pt x="9" y="21"/>
                  </a:lnTo>
                  <a:lnTo>
                    <a:pt x="9" y="15"/>
                  </a:lnTo>
                  <a:lnTo>
                    <a:pt x="9" y="11"/>
                  </a:lnTo>
                  <a:lnTo>
                    <a:pt x="9" y="6"/>
                  </a:lnTo>
                  <a:lnTo>
                    <a:pt x="9" y="5"/>
                  </a:lnTo>
                  <a:lnTo>
                    <a:pt x="9" y="2"/>
                  </a:lnTo>
                  <a:lnTo>
                    <a:pt x="1" y="0"/>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97" name="Freeform 750"/>
            <p:cNvSpPr>
              <a:spLocks/>
            </p:cNvSpPr>
            <p:nvPr/>
          </p:nvSpPr>
          <p:spPr bwMode="auto">
            <a:xfrm>
              <a:off x="2548" y="2847"/>
              <a:ext cx="6" cy="7"/>
            </a:xfrm>
            <a:custGeom>
              <a:avLst/>
              <a:gdLst>
                <a:gd name="T0" fmla="*/ 1 w 11"/>
                <a:gd name="T1" fmla="*/ 0 h 13"/>
                <a:gd name="T2" fmla="*/ 1 w 11"/>
                <a:gd name="T3" fmla="*/ 1 h 13"/>
                <a:gd name="T4" fmla="*/ 0 w 11"/>
                <a:gd name="T5" fmla="*/ 1 h 13"/>
                <a:gd name="T6" fmla="*/ 0 w 11"/>
                <a:gd name="T7" fmla="*/ 1 h 13"/>
                <a:gd name="T8" fmla="*/ 1 w 11"/>
                <a:gd name="T9" fmla="*/ 1 h 13"/>
                <a:gd name="T10" fmla="*/ 1 w 11"/>
                <a:gd name="T11" fmla="*/ 1 h 13"/>
                <a:gd name="T12" fmla="*/ 1 w 11"/>
                <a:gd name="T13" fmla="*/ 1 h 13"/>
                <a:gd name="T14" fmla="*/ 1 w 11"/>
                <a:gd name="T15" fmla="*/ 1 h 13"/>
                <a:gd name="T16" fmla="*/ 1 w 11"/>
                <a:gd name="T17" fmla="*/ 1 h 13"/>
                <a:gd name="T18" fmla="*/ 1 w 11"/>
                <a:gd name="T19" fmla="*/ 1 h 13"/>
                <a:gd name="T20" fmla="*/ 1 w 11"/>
                <a:gd name="T21" fmla="*/ 0 h 13"/>
                <a:gd name="T22" fmla="*/ 1 w 11"/>
                <a:gd name="T23" fmla="*/ 0 h 13"/>
                <a:gd name="T24" fmla="*/ 1 w 11"/>
                <a:gd name="T25" fmla="*/ 0 h 13"/>
                <a:gd name="T26" fmla="*/ 1 w 11"/>
                <a:gd name="T27" fmla="*/ 0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
                <a:gd name="T43" fmla="*/ 0 h 13"/>
                <a:gd name="T44" fmla="*/ 11 w 11"/>
                <a:gd name="T45" fmla="*/ 13 h 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 h="13">
                  <a:moveTo>
                    <a:pt x="5" y="0"/>
                  </a:moveTo>
                  <a:lnTo>
                    <a:pt x="2" y="3"/>
                  </a:lnTo>
                  <a:lnTo>
                    <a:pt x="0" y="7"/>
                  </a:lnTo>
                  <a:lnTo>
                    <a:pt x="0" y="10"/>
                  </a:lnTo>
                  <a:lnTo>
                    <a:pt x="2" y="13"/>
                  </a:lnTo>
                  <a:lnTo>
                    <a:pt x="7" y="13"/>
                  </a:lnTo>
                  <a:lnTo>
                    <a:pt x="10" y="12"/>
                  </a:lnTo>
                  <a:lnTo>
                    <a:pt x="11" y="7"/>
                  </a:lnTo>
                  <a:lnTo>
                    <a:pt x="11" y="4"/>
                  </a:lnTo>
                  <a:lnTo>
                    <a:pt x="10" y="1"/>
                  </a:lnTo>
                  <a:lnTo>
                    <a:pt x="8" y="0"/>
                  </a:lnTo>
                  <a:lnTo>
                    <a:pt x="7" y="0"/>
                  </a:lnTo>
                  <a:lnTo>
                    <a:pt x="5" y="0"/>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98" name="Freeform 751"/>
            <p:cNvSpPr>
              <a:spLocks/>
            </p:cNvSpPr>
            <p:nvPr/>
          </p:nvSpPr>
          <p:spPr bwMode="auto">
            <a:xfrm>
              <a:off x="2566" y="2847"/>
              <a:ext cx="8" cy="6"/>
            </a:xfrm>
            <a:custGeom>
              <a:avLst/>
              <a:gdLst>
                <a:gd name="T0" fmla="*/ 0 w 17"/>
                <a:gd name="T1" fmla="*/ 0 h 14"/>
                <a:gd name="T2" fmla="*/ 0 w 17"/>
                <a:gd name="T3" fmla="*/ 0 h 14"/>
                <a:gd name="T4" fmla="*/ 0 w 17"/>
                <a:gd name="T5" fmla="*/ 0 h 14"/>
                <a:gd name="T6" fmla="*/ 0 w 17"/>
                <a:gd name="T7" fmla="*/ 0 h 14"/>
                <a:gd name="T8" fmla="*/ 0 w 17"/>
                <a:gd name="T9" fmla="*/ 0 h 14"/>
                <a:gd name="T10" fmla="*/ 0 w 17"/>
                <a:gd name="T11" fmla="*/ 0 h 14"/>
                <a:gd name="T12" fmla="*/ 0 w 17"/>
                <a:gd name="T13" fmla="*/ 0 h 14"/>
                <a:gd name="T14" fmla="*/ 0 w 17"/>
                <a:gd name="T15" fmla="*/ 0 h 14"/>
                <a:gd name="T16" fmla="*/ 0 w 17"/>
                <a:gd name="T17" fmla="*/ 0 h 14"/>
                <a:gd name="T18" fmla="*/ 0 w 17"/>
                <a:gd name="T19" fmla="*/ 0 h 14"/>
                <a:gd name="T20" fmla="*/ 0 w 17"/>
                <a:gd name="T21" fmla="*/ 0 h 14"/>
                <a:gd name="T22" fmla="*/ 0 w 17"/>
                <a:gd name="T23" fmla="*/ 0 h 14"/>
                <a:gd name="T24" fmla="*/ 0 w 17"/>
                <a:gd name="T25" fmla="*/ 0 h 14"/>
                <a:gd name="T26" fmla="*/ 0 w 17"/>
                <a:gd name="T27" fmla="*/ 0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4"/>
                <a:gd name="T44" fmla="*/ 17 w 17"/>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4">
                  <a:moveTo>
                    <a:pt x="5" y="2"/>
                  </a:moveTo>
                  <a:lnTo>
                    <a:pt x="2" y="5"/>
                  </a:lnTo>
                  <a:lnTo>
                    <a:pt x="0" y="8"/>
                  </a:lnTo>
                  <a:lnTo>
                    <a:pt x="0" y="12"/>
                  </a:lnTo>
                  <a:lnTo>
                    <a:pt x="5" y="14"/>
                  </a:lnTo>
                  <a:lnTo>
                    <a:pt x="9" y="14"/>
                  </a:lnTo>
                  <a:lnTo>
                    <a:pt x="14" y="12"/>
                  </a:lnTo>
                  <a:lnTo>
                    <a:pt x="17" y="8"/>
                  </a:lnTo>
                  <a:lnTo>
                    <a:pt x="17" y="5"/>
                  </a:lnTo>
                  <a:lnTo>
                    <a:pt x="15" y="2"/>
                  </a:lnTo>
                  <a:lnTo>
                    <a:pt x="11" y="2"/>
                  </a:lnTo>
                  <a:lnTo>
                    <a:pt x="6" y="0"/>
                  </a:lnTo>
                  <a:lnTo>
                    <a:pt x="5" y="2"/>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199" name="Freeform 752"/>
            <p:cNvSpPr>
              <a:spLocks/>
            </p:cNvSpPr>
            <p:nvPr/>
          </p:nvSpPr>
          <p:spPr bwMode="auto">
            <a:xfrm>
              <a:off x="2520" y="2863"/>
              <a:ext cx="72" cy="11"/>
            </a:xfrm>
            <a:custGeom>
              <a:avLst/>
              <a:gdLst>
                <a:gd name="T0" fmla="*/ 0 w 145"/>
                <a:gd name="T1" fmla="*/ 1 h 22"/>
                <a:gd name="T2" fmla="*/ 0 w 145"/>
                <a:gd name="T3" fmla="*/ 1 h 22"/>
                <a:gd name="T4" fmla="*/ 0 w 145"/>
                <a:gd name="T5" fmla="*/ 0 h 22"/>
                <a:gd name="T6" fmla="*/ 0 w 145"/>
                <a:gd name="T7" fmla="*/ 0 h 22"/>
                <a:gd name="T8" fmla="*/ 0 w 145"/>
                <a:gd name="T9" fmla="*/ 1 h 22"/>
                <a:gd name="T10" fmla="*/ 0 w 145"/>
                <a:gd name="T11" fmla="*/ 1 h 22"/>
                <a:gd name="T12" fmla="*/ 0 w 145"/>
                <a:gd name="T13" fmla="*/ 1 h 22"/>
                <a:gd name="T14" fmla="*/ 0 w 145"/>
                <a:gd name="T15" fmla="*/ 1 h 22"/>
                <a:gd name="T16" fmla="*/ 0 w 145"/>
                <a:gd name="T17" fmla="*/ 1 h 22"/>
                <a:gd name="T18" fmla="*/ 0 w 145"/>
                <a:gd name="T19" fmla="*/ 1 h 22"/>
                <a:gd name="T20" fmla="*/ 0 w 145"/>
                <a:gd name="T21" fmla="*/ 1 h 22"/>
                <a:gd name="T22" fmla="*/ 0 w 145"/>
                <a:gd name="T23" fmla="*/ 1 h 22"/>
                <a:gd name="T24" fmla="*/ 0 w 145"/>
                <a:gd name="T25" fmla="*/ 1 h 22"/>
                <a:gd name="T26" fmla="*/ 0 w 145"/>
                <a:gd name="T27" fmla="*/ 1 h 22"/>
                <a:gd name="T28" fmla="*/ 0 w 145"/>
                <a:gd name="T29" fmla="*/ 1 h 22"/>
                <a:gd name="T30" fmla="*/ 0 w 145"/>
                <a:gd name="T31" fmla="*/ 1 h 22"/>
                <a:gd name="T32" fmla="*/ 0 w 145"/>
                <a:gd name="T33" fmla="*/ 1 h 22"/>
                <a:gd name="T34" fmla="*/ 0 w 145"/>
                <a:gd name="T35" fmla="*/ 1 h 22"/>
                <a:gd name="T36" fmla="*/ 0 w 145"/>
                <a:gd name="T37" fmla="*/ 1 h 22"/>
                <a:gd name="T38" fmla="*/ 0 w 145"/>
                <a:gd name="T39" fmla="*/ 1 h 22"/>
                <a:gd name="T40" fmla="*/ 0 w 145"/>
                <a:gd name="T41" fmla="*/ 1 h 22"/>
                <a:gd name="T42" fmla="*/ 0 w 145"/>
                <a:gd name="T43" fmla="*/ 1 h 22"/>
                <a:gd name="T44" fmla="*/ 0 w 145"/>
                <a:gd name="T45" fmla="*/ 1 h 22"/>
                <a:gd name="T46" fmla="*/ 0 w 145"/>
                <a:gd name="T47" fmla="*/ 1 h 22"/>
                <a:gd name="T48" fmla="*/ 0 w 145"/>
                <a:gd name="T49" fmla="*/ 1 h 22"/>
                <a:gd name="T50" fmla="*/ 0 w 145"/>
                <a:gd name="T51" fmla="*/ 1 h 22"/>
                <a:gd name="T52" fmla="*/ 0 w 145"/>
                <a:gd name="T53" fmla="*/ 1 h 22"/>
                <a:gd name="T54" fmla="*/ 0 w 145"/>
                <a:gd name="T55" fmla="*/ 1 h 22"/>
                <a:gd name="T56" fmla="*/ 0 w 145"/>
                <a:gd name="T57" fmla="*/ 1 h 22"/>
                <a:gd name="T58" fmla="*/ 0 w 145"/>
                <a:gd name="T59" fmla="*/ 1 h 22"/>
                <a:gd name="T60" fmla="*/ 0 w 145"/>
                <a:gd name="T61" fmla="*/ 1 h 22"/>
                <a:gd name="T62" fmla="*/ 0 w 145"/>
                <a:gd name="T63" fmla="*/ 1 h 22"/>
                <a:gd name="T64" fmla="*/ 0 w 145"/>
                <a:gd name="T65" fmla="*/ 1 h 22"/>
                <a:gd name="T66" fmla="*/ 0 w 145"/>
                <a:gd name="T67" fmla="*/ 1 h 22"/>
                <a:gd name="T68" fmla="*/ 0 w 145"/>
                <a:gd name="T69" fmla="*/ 1 h 22"/>
                <a:gd name="T70" fmla="*/ 0 w 145"/>
                <a:gd name="T71" fmla="*/ 1 h 22"/>
                <a:gd name="T72" fmla="*/ 0 w 145"/>
                <a:gd name="T73" fmla="*/ 1 h 22"/>
                <a:gd name="T74" fmla="*/ 0 w 145"/>
                <a:gd name="T75" fmla="*/ 1 h 22"/>
                <a:gd name="T76" fmla="*/ 0 w 145"/>
                <a:gd name="T77" fmla="*/ 1 h 22"/>
                <a:gd name="T78" fmla="*/ 0 w 145"/>
                <a:gd name="T79" fmla="*/ 1 h 22"/>
                <a:gd name="T80" fmla="*/ 0 w 145"/>
                <a:gd name="T81" fmla="*/ 1 h 22"/>
                <a:gd name="T82" fmla="*/ 0 w 145"/>
                <a:gd name="T83" fmla="*/ 1 h 22"/>
                <a:gd name="T84" fmla="*/ 0 w 145"/>
                <a:gd name="T85" fmla="*/ 1 h 22"/>
                <a:gd name="T86" fmla="*/ 0 w 145"/>
                <a:gd name="T87" fmla="*/ 1 h 22"/>
                <a:gd name="T88" fmla="*/ 0 w 145"/>
                <a:gd name="T89" fmla="*/ 1 h 22"/>
                <a:gd name="T90" fmla="*/ 0 w 145"/>
                <a:gd name="T91" fmla="*/ 1 h 22"/>
                <a:gd name="T92" fmla="*/ 0 w 145"/>
                <a:gd name="T93" fmla="*/ 1 h 22"/>
                <a:gd name="T94" fmla="*/ 0 w 145"/>
                <a:gd name="T95" fmla="*/ 1 h 22"/>
                <a:gd name="T96" fmla="*/ 0 w 145"/>
                <a:gd name="T97" fmla="*/ 1 h 22"/>
                <a:gd name="T98" fmla="*/ 0 w 145"/>
                <a:gd name="T99" fmla="*/ 1 h 22"/>
                <a:gd name="T100" fmla="*/ 0 w 145"/>
                <a:gd name="T101" fmla="*/ 1 h 22"/>
                <a:gd name="T102" fmla="*/ 0 w 145"/>
                <a:gd name="T103" fmla="*/ 1 h 2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5"/>
                <a:gd name="T157" fmla="*/ 0 h 22"/>
                <a:gd name="T158" fmla="*/ 145 w 145"/>
                <a:gd name="T159" fmla="*/ 22 h 2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5" h="22">
                  <a:moveTo>
                    <a:pt x="5" y="7"/>
                  </a:moveTo>
                  <a:lnTo>
                    <a:pt x="83" y="14"/>
                  </a:lnTo>
                  <a:lnTo>
                    <a:pt x="144" y="0"/>
                  </a:lnTo>
                  <a:lnTo>
                    <a:pt x="145" y="2"/>
                  </a:lnTo>
                  <a:lnTo>
                    <a:pt x="145" y="5"/>
                  </a:lnTo>
                  <a:lnTo>
                    <a:pt x="145" y="8"/>
                  </a:lnTo>
                  <a:lnTo>
                    <a:pt x="144" y="8"/>
                  </a:lnTo>
                  <a:lnTo>
                    <a:pt x="141" y="10"/>
                  </a:lnTo>
                  <a:lnTo>
                    <a:pt x="138" y="10"/>
                  </a:lnTo>
                  <a:lnTo>
                    <a:pt x="135" y="11"/>
                  </a:lnTo>
                  <a:lnTo>
                    <a:pt x="129" y="13"/>
                  </a:lnTo>
                  <a:lnTo>
                    <a:pt x="124" y="14"/>
                  </a:lnTo>
                  <a:lnTo>
                    <a:pt x="120" y="16"/>
                  </a:lnTo>
                  <a:lnTo>
                    <a:pt x="115" y="17"/>
                  </a:lnTo>
                  <a:lnTo>
                    <a:pt x="109" y="17"/>
                  </a:lnTo>
                  <a:lnTo>
                    <a:pt x="103" y="19"/>
                  </a:lnTo>
                  <a:lnTo>
                    <a:pt x="98" y="19"/>
                  </a:lnTo>
                  <a:lnTo>
                    <a:pt x="94" y="20"/>
                  </a:lnTo>
                  <a:lnTo>
                    <a:pt x="89" y="22"/>
                  </a:lnTo>
                  <a:lnTo>
                    <a:pt x="86" y="22"/>
                  </a:lnTo>
                  <a:lnTo>
                    <a:pt x="85" y="22"/>
                  </a:lnTo>
                  <a:lnTo>
                    <a:pt x="83" y="22"/>
                  </a:lnTo>
                  <a:lnTo>
                    <a:pt x="82" y="22"/>
                  </a:lnTo>
                  <a:lnTo>
                    <a:pt x="79" y="22"/>
                  </a:lnTo>
                  <a:lnTo>
                    <a:pt x="73" y="22"/>
                  </a:lnTo>
                  <a:lnTo>
                    <a:pt x="68" y="22"/>
                  </a:lnTo>
                  <a:lnTo>
                    <a:pt x="65" y="20"/>
                  </a:lnTo>
                  <a:lnTo>
                    <a:pt x="61" y="20"/>
                  </a:lnTo>
                  <a:lnTo>
                    <a:pt x="57" y="20"/>
                  </a:lnTo>
                  <a:lnTo>
                    <a:pt x="54" y="20"/>
                  </a:lnTo>
                  <a:lnTo>
                    <a:pt x="50" y="19"/>
                  </a:lnTo>
                  <a:lnTo>
                    <a:pt x="47" y="19"/>
                  </a:lnTo>
                  <a:lnTo>
                    <a:pt x="44" y="19"/>
                  </a:lnTo>
                  <a:lnTo>
                    <a:pt x="41" y="19"/>
                  </a:lnTo>
                  <a:lnTo>
                    <a:pt x="36" y="19"/>
                  </a:lnTo>
                  <a:lnTo>
                    <a:pt x="32" y="19"/>
                  </a:lnTo>
                  <a:lnTo>
                    <a:pt x="29" y="19"/>
                  </a:lnTo>
                  <a:lnTo>
                    <a:pt x="24" y="19"/>
                  </a:lnTo>
                  <a:lnTo>
                    <a:pt x="21" y="17"/>
                  </a:lnTo>
                  <a:lnTo>
                    <a:pt x="18" y="17"/>
                  </a:lnTo>
                  <a:lnTo>
                    <a:pt x="15" y="17"/>
                  </a:lnTo>
                  <a:lnTo>
                    <a:pt x="12" y="17"/>
                  </a:lnTo>
                  <a:lnTo>
                    <a:pt x="8" y="17"/>
                  </a:lnTo>
                  <a:lnTo>
                    <a:pt x="3" y="16"/>
                  </a:lnTo>
                  <a:lnTo>
                    <a:pt x="2" y="16"/>
                  </a:lnTo>
                  <a:lnTo>
                    <a:pt x="0" y="16"/>
                  </a:lnTo>
                  <a:lnTo>
                    <a:pt x="0" y="14"/>
                  </a:lnTo>
                  <a:lnTo>
                    <a:pt x="2" y="11"/>
                  </a:lnTo>
                  <a:lnTo>
                    <a:pt x="3" y="8"/>
                  </a:lnTo>
                  <a:lnTo>
                    <a:pt x="5" y="7"/>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200" name="Freeform 753"/>
            <p:cNvSpPr>
              <a:spLocks/>
            </p:cNvSpPr>
            <p:nvPr/>
          </p:nvSpPr>
          <p:spPr bwMode="auto">
            <a:xfrm>
              <a:off x="2316" y="2750"/>
              <a:ext cx="91" cy="69"/>
            </a:xfrm>
            <a:custGeom>
              <a:avLst/>
              <a:gdLst>
                <a:gd name="T0" fmla="*/ 1 w 182"/>
                <a:gd name="T1" fmla="*/ 1 h 137"/>
                <a:gd name="T2" fmla="*/ 1 w 182"/>
                <a:gd name="T3" fmla="*/ 1 h 137"/>
                <a:gd name="T4" fmla="*/ 1 w 182"/>
                <a:gd name="T5" fmla="*/ 1 h 137"/>
                <a:gd name="T6" fmla="*/ 1 w 182"/>
                <a:gd name="T7" fmla="*/ 1 h 137"/>
                <a:gd name="T8" fmla="*/ 1 w 182"/>
                <a:gd name="T9" fmla="*/ 1 h 137"/>
                <a:gd name="T10" fmla="*/ 1 w 182"/>
                <a:gd name="T11" fmla="*/ 1 h 137"/>
                <a:gd name="T12" fmla="*/ 1 w 182"/>
                <a:gd name="T13" fmla="*/ 1 h 137"/>
                <a:gd name="T14" fmla="*/ 1 w 182"/>
                <a:gd name="T15" fmla="*/ 1 h 137"/>
                <a:gd name="T16" fmla="*/ 1 w 182"/>
                <a:gd name="T17" fmla="*/ 1 h 137"/>
                <a:gd name="T18" fmla="*/ 1 w 182"/>
                <a:gd name="T19" fmla="*/ 1 h 137"/>
                <a:gd name="T20" fmla="*/ 1 w 182"/>
                <a:gd name="T21" fmla="*/ 1 h 137"/>
                <a:gd name="T22" fmla="*/ 1 w 182"/>
                <a:gd name="T23" fmla="*/ 1 h 137"/>
                <a:gd name="T24" fmla="*/ 1 w 182"/>
                <a:gd name="T25" fmla="*/ 1 h 137"/>
                <a:gd name="T26" fmla="*/ 1 w 182"/>
                <a:gd name="T27" fmla="*/ 1 h 137"/>
                <a:gd name="T28" fmla="*/ 1 w 182"/>
                <a:gd name="T29" fmla="*/ 1 h 137"/>
                <a:gd name="T30" fmla="*/ 1 w 182"/>
                <a:gd name="T31" fmla="*/ 1 h 137"/>
                <a:gd name="T32" fmla="*/ 1 w 182"/>
                <a:gd name="T33" fmla="*/ 1 h 137"/>
                <a:gd name="T34" fmla="*/ 1 w 182"/>
                <a:gd name="T35" fmla="*/ 1 h 137"/>
                <a:gd name="T36" fmla="*/ 1 w 182"/>
                <a:gd name="T37" fmla="*/ 0 h 137"/>
                <a:gd name="T38" fmla="*/ 1 w 182"/>
                <a:gd name="T39" fmla="*/ 0 h 137"/>
                <a:gd name="T40" fmla="*/ 1 w 182"/>
                <a:gd name="T41" fmla="*/ 1 h 137"/>
                <a:gd name="T42" fmla="*/ 1 w 182"/>
                <a:gd name="T43" fmla="*/ 1 h 137"/>
                <a:gd name="T44" fmla="*/ 1 w 182"/>
                <a:gd name="T45" fmla="*/ 1 h 137"/>
                <a:gd name="T46" fmla="*/ 1 w 182"/>
                <a:gd name="T47" fmla="*/ 1 h 137"/>
                <a:gd name="T48" fmla="*/ 1 w 182"/>
                <a:gd name="T49" fmla="*/ 1 h 137"/>
                <a:gd name="T50" fmla="*/ 1 w 182"/>
                <a:gd name="T51" fmla="*/ 1 h 137"/>
                <a:gd name="T52" fmla="*/ 1 w 182"/>
                <a:gd name="T53" fmla="*/ 1 h 137"/>
                <a:gd name="T54" fmla="*/ 1 w 182"/>
                <a:gd name="T55" fmla="*/ 1 h 137"/>
                <a:gd name="T56" fmla="*/ 1 w 182"/>
                <a:gd name="T57" fmla="*/ 1 h 137"/>
                <a:gd name="T58" fmla="*/ 1 w 182"/>
                <a:gd name="T59" fmla="*/ 1 h 137"/>
                <a:gd name="T60" fmla="*/ 1 w 182"/>
                <a:gd name="T61" fmla="*/ 1 h 137"/>
                <a:gd name="T62" fmla="*/ 1 w 182"/>
                <a:gd name="T63" fmla="*/ 1 h 137"/>
                <a:gd name="T64" fmla="*/ 1 w 182"/>
                <a:gd name="T65" fmla="*/ 1 h 137"/>
                <a:gd name="T66" fmla="*/ 1 w 182"/>
                <a:gd name="T67" fmla="*/ 1 h 137"/>
                <a:gd name="T68" fmla="*/ 1 w 182"/>
                <a:gd name="T69" fmla="*/ 1 h 137"/>
                <a:gd name="T70" fmla="*/ 1 w 182"/>
                <a:gd name="T71" fmla="*/ 1 h 137"/>
                <a:gd name="T72" fmla="*/ 1 w 182"/>
                <a:gd name="T73" fmla="*/ 1 h 137"/>
                <a:gd name="T74" fmla="*/ 1 w 182"/>
                <a:gd name="T75" fmla="*/ 1 h 137"/>
                <a:gd name="T76" fmla="*/ 1 w 182"/>
                <a:gd name="T77" fmla="*/ 1 h 137"/>
                <a:gd name="T78" fmla="*/ 1 w 182"/>
                <a:gd name="T79" fmla="*/ 1 h 137"/>
                <a:gd name="T80" fmla="*/ 1 w 182"/>
                <a:gd name="T81" fmla="*/ 1 h 137"/>
                <a:gd name="T82" fmla="*/ 1 w 182"/>
                <a:gd name="T83" fmla="*/ 1 h 137"/>
                <a:gd name="T84" fmla="*/ 1 w 182"/>
                <a:gd name="T85" fmla="*/ 1 h 137"/>
                <a:gd name="T86" fmla="*/ 1 w 182"/>
                <a:gd name="T87" fmla="*/ 1 h 137"/>
                <a:gd name="T88" fmla="*/ 1 w 182"/>
                <a:gd name="T89" fmla="*/ 1 h 137"/>
                <a:gd name="T90" fmla="*/ 1 w 182"/>
                <a:gd name="T91" fmla="*/ 1 h 137"/>
                <a:gd name="T92" fmla="*/ 1 w 182"/>
                <a:gd name="T93" fmla="*/ 1 h 137"/>
                <a:gd name="T94" fmla="*/ 1 w 182"/>
                <a:gd name="T95" fmla="*/ 1 h 137"/>
                <a:gd name="T96" fmla="*/ 1 w 182"/>
                <a:gd name="T97" fmla="*/ 1 h 13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2"/>
                <a:gd name="T148" fmla="*/ 0 h 137"/>
                <a:gd name="T149" fmla="*/ 182 w 182"/>
                <a:gd name="T150" fmla="*/ 137 h 13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2" h="137">
                  <a:moveTo>
                    <a:pt x="29" y="137"/>
                  </a:moveTo>
                  <a:lnTo>
                    <a:pt x="29" y="137"/>
                  </a:lnTo>
                  <a:lnTo>
                    <a:pt x="32" y="136"/>
                  </a:lnTo>
                  <a:lnTo>
                    <a:pt x="35" y="134"/>
                  </a:lnTo>
                  <a:lnTo>
                    <a:pt x="41" y="133"/>
                  </a:lnTo>
                  <a:lnTo>
                    <a:pt x="44" y="128"/>
                  </a:lnTo>
                  <a:lnTo>
                    <a:pt x="49" y="125"/>
                  </a:lnTo>
                  <a:lnTo>
                    <a:pt x="50" y="122"/>
                  </a:lnTo>
                  <a:lnTo>
                    <a:pt x="52" y="119"/>
                  </a:lnTo>
                  <a:lnTo>
                    <a:pt x="53" y="116"/>
                  </a:lnTo>
                  <a:lnTo>
                    <a:pt x="55" y="112"/>
                  </a:lnTo>
                  <a:lnTo>
                    <a:pt x="55" y="109"/>
                  </a:lnTo>
                  <a:lnTo>
                    <a:pt x="55" y="104"/>
                  </a:lnTo>
                  <a:lnTo>
                    <a:pt x="55" y="101"/>
                  </a:lnTo>
                  <a:lnTo>
                    <a:pt x="55" y="96"/>
                  </a:lnTo>
                  <a:lnTo>
                    <a:pt x="55" y="93"/>
                  </a:lnTo>
                  <a:lnTo>
                    <a:pt x="55" y="90"/>
                  </a:lnTo>
                  <a:lnTo>
                    <a:pt x="55" y="86"/>
                  </a:lnTo>
                  <a:lnTo>
                    <a:pt x="55" y="84"/>
                  </a:lnTo>
                  <a:lnTo>
                    <a:pt x="55" y="78"/>
                  </a:lnTo>
                  <a:lnTo>
                    <a:pt x="55" y="75"/>
                  </a:lnTo>
                  <a:lnTo>
                    <a:pt x="55" y="72"/>
                  </a:lnTo>
                  <a:lnTo>
                    <a:pt x="56" y="71"/>
                  </a:lnTo>
                  <a:lnTo>
                    <a:pt x="58" y="69"/>
                  </a:lnTo>
                  <a:lnTo>
                    <a:pt x="62" y="68"/>
                  </a:lnTo>
                  <a:lnTo>
                    <a:pt x="65" y="66"/>
                  </a:lnTo>
                  <a:lnTo>
                    <a:pt x="70" y="65"/>
                  </a:lnTo>
                  <a:lnTo>
                    <a:pt x="74" y="63"/>
                  </a:lnTo>
                  <a:lnTo>
                    <a:pt x="80" y="62"/>
                  </a:lnTo>
                  <a:lnTo>
                    <a:pt x="85" y="59"/>
                  </a:lnTo>
                  <a:lnTo>
                    <a:pt x="91" y="57"/>
                  </a:lnTo>
                  <a:lnTo>
                    <a:pt x="97" y="54"/>
                  </a:lnTo>
                  <a:lnTo>
                    <a:pt x="103" y="53"/>
                  </a:lnTo>
                  <a:lnTo>
                    <a:pt x="108" y="51"/>
                  </a:lnTo>
                  <a:lnTo>
                    <a:pt x="114" y="50"/>
                  </a:lnTo>
                  <a:lnTo>
                    <a:pt x="117" y="50"/>
                  </a:lnTo>
                  <a:lnTo>
                    <a:pt x="123" y="50"/>
                  </a:lnTo>
                  <a:lnTo>
                    <a:pt x="126" y="48"/>
                  </a:lnTo>
                  <a:lnTo>
                    <a:pt x="129" y="50"/>
                  </a:lnTo>
                  <a:lnTo>
                    <a:pt x="132" y="50"/>
                  </a:lnTo>
                  <a:lnTo>
                    <a:pt x="135" y="51"/>
                  </a:lnTo>
                  <a:lnTo>
                    <a:pt x="139" y="54"/>
                  </a:lnTo>
                  <a:lnTo>
                    <a:pt x="144" y="57"/>
                  </a:lnTo>
                  <a:lnTo>
                    <a:pt x="147" y="60"/>
                  </a:lnTo>
                  <a:lnTo>
                    <a:pt x="150" y="63"/>
                  </a:lnTo>
                  <a:lnTo>
                    <a:pt x="153" y="66"/>
                  </a:lnTo>
                  <a:lnTo>
                    <a:pt x="157" y="68"/>
                  </a:lnTo>
                  <a:lnTo>
                    <a:pt x="160" y="66"/>
                  </a:lnTo>
                  <a:lnTo>
                    <a:pt x="165" y="66"/>
                  </a:lnTo>
                  <a:lnTo>
                    <a:pt x="170" y="63"/>
                  </a:lnTo>
                  <a:lnTo>
                    <a:pt x="174" y="63"/>
                  </a:lnTo>
                  <a:lnTo>
                    <a:pt x="177" y="60"/>
                  </a:lnTo>
                  <a:lnTo>
                    <a:pt x="180" y="59"/>
                  </a:lnTo>
                  <a:lnTo>
                    <a:pt x="182" y="56"/>
                  </a:lnTo>
                  <a:lnTo>
                    <a:pt x="182" y="53"/>
                  </a:lnTo>
                  <a:lnTo>
                    <a:pt x="182" y="51"/>
                  </a:lnTo>
                  <a:lnTo>
                    <a:pt x="180" y="48"/>
                  </a:lnTo>
                  <a:lnTo>
                    <a:pt x="177" y="45"/>
                  </a:lnTo>
                  <a:lnTo>
                    <a:pt x="176" y="42"/>
                  </a:lnTo>
                  <a:lnTo>
                    <a:pt x="171" y="39"/>
                  </a:lnTo>
                  <a:lnTo>
                    <a:pt x="168" y="34"/>
                  </a:lnTo>
                  <a:lnTo>
                    <a:pt x="163" y="31"/>
                  </a:lnTo>
                  <a:lnTo>
                    <a:pt x="159" y="27"/>
                  </a:lnTo>
                  <a:lnTo>
                    <a:pt x="154" y="24"/>
                  </a:lnTo>
                  <a:lnTo>
                    <a:pt x="150" y="19"/>
                  </a:lnTo>
                  <a:lnTo>
                    <a:pt x="145" y="16"/>
                  </a:lnTo>
                  <a:lnTo>
                    <a:pt x="142" y="13"/>
                  </a:lnTo>
                  <a:lnTo>
                    <a:pt x="138" y="10"/>
                  </a:lnTo>
                  <a:lnTo>
                    <a:pt x="135" y="7"/>
                  </a:lnTo>
                  <a:lnTo>
                    <a:pt x="132" y="4"/>
                  </a:lnTo>
                  <a:lnTo>
                    <a:pt x="130" y="4"/>
                  </a:lnTo>
                  <a:lnTo>
                    <a:pt x="127" y="1"/>
                  </a:lnTo>
                  <a:lnTo>
                    <a:pt x="123" y="0"/>
                  </a:lnTo>
                  <a:lnTo>
                    <a:pt x="120" y="0"/>
                  </a:lnTo>
                  <a:lnTo>
                    <a:pt x="115" y="0"/>
                  </a:lnTo>
                  <a:lnTo>
                    <a:pt x="111" y="0"/>
                  </a:lnTo>
                  <a:lnTo>
                    <a:pt x="106" y="0"/>
                  </a:lnTo>
                  <a:lnTo>
                    <a:pt x="100" y="0"/>
                  </a:lnTo>
                  <a:lnTo>
                    <a:pt x="95" y="0"/>
                  </a:lnTo>
                  <a:lnTo>
                    <a:pt x="89" y="0"/>
                  </a:lnTo>
                  <a:lnTo>
                    <a:pt x="85" y="1"/>
                  </a:lnTo>
                  <a:lnTo>
                    <a:pt x="80" y="1"/>
                  </a:lnTo>
                  <a:lnTo>
                    <a:pt x="76" y="3"/>
                  </a:lnTo>
                  <a:lnTo>
                    <a:pt x="71" y="4"/>
                  </a:lnTo>
                  <a:lnTo>
                    <a:pt x="68" y="4"/>
                  </a:lnTo>
                  <a:lnTo>
                    <a:pt x="65" y="4"/>
                  </a:lnTo>
                  <a:lnTo>
                    <a:pt x="65" y="6"/>
                  </a:lnTo>
                  <a:lnTo>
                    <a:pt x="61" y="7"/>
                  </a:lnTo>
                  <a:lnTo>
                    <a:pt x="56" y="10"/>
                  </a:lnTo>
                  <a:lnTo>
                    <a:pt x="52" y="15"/>
                  </a:lnTo>
                  <a:lnTo>
                    <a:pt x="47" y="19"/>
                  </a:lnTo>
                  <a:lnTo>
                    <a:pt x="42" y="22"/>
                  </a:lnTo>
                  <a:lnTo>
                    <a:pt x="41" y="25"/>
                  </a:lnTo>
                  <a:lnTo>
                    <a:pt x="39" y="28"/>
                  </a:lnTo>
                  <a:lnTo>
                    <a:pt x="41" y="28"/>
                  </a:lnTo>
                  <a:lnTo>
                    <a:pt x="42" y="27"/>
                  </a:lnTo>
                  <a:lnTo>
                    <a:pt x="46" y="27"/>
                  </a:lnTo>
                  <a:lnTo>
                    <a:pt x="50" y="25"/>
                  </a:lnTo>
                  <a:lnTo>
                    <a:pt x="55" y="24"/>
                  </a:lnTo>
                  <a:lnTo>
                    <a:pt x="59" y="22"/>
                  </a:lnTo>
                  <a:lnTo>
                    <a:pt x="65" y="21"/>
                  </a:lnTo>
                  <a:lnTo>
                    <a:pt x="70" y="19"/>
                  </a:lnTo>
                  <a:lnTo>
                    <a:pt x="73" y="19"/>
                  </a:lnTo>
                  <a:lnTo>
                    <a:pt x="76" y="18"/>
                  </a:lnTo>
                  <a:lnTo>
                    <a:pt x="79" y="18"/>
                  </a:lnTo>
                  <a:lnTo>
                    <a:pt x="82" y="18"/>
                  </a:lnTo>
                  <a:lnTo>
                    <a:pt x="85" y="16"/>
                  </a:lnTo>
                  <a:lnTo>
                    <a:pt x="88" y="16"/>
                  </a:lnTo>
                  <a:lnTo>
                    <a:pt x="91" y="15"/>
                  </a:lnTo>
                  <a:lnTo>
                    <a:pt x="94" y="13"/>
                  </a:lnTo>
                  <a:lnTo>
                    <a:pt x="97" y="13"/>
                  </a:lnTo>
                  <a:lnTo>
                    <a:pt x="100" y="13"/>
                  </a:lnTo>
                  <a:lnTo>
                    <a:pt x="103" y="13"/>
                  </a:lnTo>
                  <a:lnTo>
                    <a:pt x="109" y="12"/>
                  </a:lnTo>
                  <a:lnTo>
                    <a:pt x="115" y="12"/>
                  </a:lnTo>
                  <a:lnTo>
                    <a:pt x="118" y="12"/>
                  </a:lnTo>
                  <a:lnTo>
                    <a:pt x="123" y="12"/>
                  </a:lnTo>
                  <a:lnTo>
                    <a:pt x="126" y="12"/>
                  </a:lnTo>
                  <a:lnTo>
                    <a:pt x="129" y="13"/>
                  </a:lnTo>
                  <a:lnTo>
                    <a:pt x="132" y="16"/>
                  </a:lnTo>
                  <a:lnTo>
                    <a:pt x="136" y="18"/>
                  </a:lnTo>
                  <a:lnTo>
                    <a:pt x="139" y="21"/>
                  </a:lnTo>
                  <a:lnTo>
                    <a:pt x="142" y="24"/>
                  </a:lnTo>
                  <a:lnTo>
                    <a:pt x="147" y="27"/>
                  </a:lnTo>
                  <a:lnTo>
                    <a:pt x="150" y="30"/>
                  </a:lnTo>
                  <a:lnTo>
                    <a:pt x="153" y="33"/>
                  </a:lnTo>
                  <a:lnTo>
                    <a:pt x="156" y="36"/>
                  </a:lnTo>
                  <a:lnTo>
                    <a:pt x="159" y="39"/>
                  </a:lnTo>
                  <a:lnTo>
                    <a:pt x="160" y="42"/>
                  </a:lnTo>
                  <a:lnTo>
                    <a:pt x="163" y="48"/>
                  </a:lnTo>
                  <a:lnTo>
                    <a:pt x="163" y="51"/>
                  </a:lnTo>
                  <a:lnTo>
                    <a:pt x="159" y="54"/>
                  </a:lnTo>
                  <a:lnTo>
                    <a:pt x="154" y="54"/>
                  </a:lnTo>
                  <a:lnTo>
                    <a:pt x="150" y="53"/>
                  </a:lnTo>
                  <a:lnTo>
                    <a:pt x="147" y="48"/>
                  </a:lnTo>
                  <a:lnTo>
                    <a:pt x="144" y="45"/>
                  </a:lnTo>
                  <a:lnTo>
                    <a:pt x="139" y="44"/>
                  </a:lnTo>
                  <a:lnTo>
                    <a:pt x="136" y="42"/>
                  </a:lnTo>
                  <a:lnTo>
                    <a:pt x="132" y="41"/>
                  </a:lnTo>
                  <a:lnTo>
                    <a:pt x="129" y="38"/>
                  </a:lnTo>
                  <a:lnTo>
                    <a:pt x="126" y="38"/>
                  </a:lnTo>
                  <a:lnTo>
                    <a:pt x="123" y="36"/>
                  </a:lnTo>
                  <a:lnTo>
                    <a:pt x="120" y="36"/>
                  </a:lnTo>
                  <a:lnTo>
                    <a:pt x="117" y="36"/>
                  </a:lnTo>
                  <a:lnTo>
                    <a:pt x="114" y="36"/>
                  </a:lnTo>
                  <a:lnTo>
                    <a:pt x="111" y="36"/>
                  </a:lnTo>
                  <a:lnTo>
                    <a:pt x="108" y="36"/>
                  </a:lnTo>
                  <a:lnTo>
                    <a:pt x="105" y="36"/>
                  </a:lnTo>
                  <a:lnTo>
                    <a:pt x="100" y="36"/>
                  </a:lnTo>
                  <a:lnTo>
                    <a:pt x="94" y="38"/>
                  </a:lnTo>
                  <a:lnTo>
                    <a:pt x="89" y="41"/>
                  </a:lnTo>
                  <a:lnTo>
                    <a:pt x="86" y="42"/>
                  </a:lnTo>
                  <a:lnTo>
                    <a:pt x="83" y="42"/>
                  </a:lnTo>
                  <a:lnTo>
                    <a:pt x="79" y="44"/>
                  </a:lnTo>
                  <a:lnTo>
                    <a:pt x="77" y="45"/>
                  </a:lnTo>
                  <a:lnTo>
                    <a:pt x="73" y="47"/>
                  </a:lnTo>
                  <a:lnTo>
                    <a:pt x="71" y="48"/>
                  </a:lnTo>
                  <a:lnTo>
                    <a:pt x="68" y="50"/>
                  </a:lnTo>
                  <a:lnTo>
                    <a:pt x="65" y="51"/>
                  </a:lnTo>
                  <a:lnTo>
                    <a:pt x="62" y="53"/>
                  </a:lnTo>
                  <a:lnTo>
                    <a:pt x="58" y="54"/>
                  </a:lnTo>
                  <a:lnTo>
                    <a:pt x="56" y="56"/>
                  </a:lnTo>
                  <a:lnTo>
                    <a:pt x="53" y="57"/>
                  </a:lnTo>
                  <a:lnTo>
                    <a:pt x="47" y="60"/>
                  </a:lnTo>
                  <a:lnTo>
                    <a:pt x="42" y="62"/>
                  </a:lnTo>
                  <a:lnTo>
                    <a:pt x="39" y="63"/>
                  </a:lnTo>
                  <a:lnTo>
                    <a:pt x="36" y="66"/>
                  </a:lnTo>
                  <a:lnTo>
                    <a:pt x="33" y="66"/>
                  </a:lnTo>
                  <a:lnTo>
                    <a:pt x="33" y="68"/>
                  </a:lnTo>
                  <a:lnTo>
                    <a:pt x="44" y="78"/>
                  </a:lnTo>
                  <a:lnTo>
                    <a:pt x="44" y="81"/>
                  </a:lnTo>
                  <a:lnTo>
                    <a:pt x="42" y="83"/>
                  </a:lnTo>
                  <a:lnTo>
                    <a:pt x="42" y="86"/>
                  </a:lnTo>
                  <a:lnTo>
                    <a:pt x="42" y="89"/>
                  </a:lnTo>
                  <a:lnTo>
                    <a:pt x="42" y="92"/>
                  </a:lnTo>
                  <a:lnTo>
                    <a:pt x="41" y="95"/>
                  </a:lnTo>
                  <a:lnTo>
                    <a:pt x="41" y="98"/>
                  </a:lnTo>
                  <a:lnTo>
                    <a:pt x="39" y="103"/>
                  </a:lnTo>
                  <a:lnTo>
                    <a:pt x="39" y="106"/>
                  </a:lnTo>
                  <a:lnTo>
                    <a:pt x="38" y="109"/>
                  </a:lnTo>
                  <a:lnTo>
                    <a:pt x="36" y="112"/>
                  </a:lnTo>
                  <a:lnTo>
                    <a:pt x="35" y="115"/>
                  </a:lnTo>
                  <a:lnTo>
                    <a:pt x="33" y="118"/>
                  </a:lnTo>
                  <a:lnTo>
                    <a:pt x="29" y="121"/>
                  </a:lnTo>
                  <a:lnTo>
                    <a:pt x="24" y="125"/>
                  </a:lnTo>
                  <a:lnTo>
                    <a:pt x="18" y="128"/>
                  </a:lnTo>
                  <a:lnTo>
                    <a:pt x="14" y="131"/>
                  </a:lnTo>
                  <a:lnTo>
                    <a:pt x="8" y="133"/>
                  </a:lnTo>
                  <a:lnTo>
                    <a:pt x="5" y="134"/>
                  </a:lnTo>
                  <a:lnTo>
                    <a:pt x="2" y="134"/>
                  </a:lnTo>
                  <a:lnTo>
                    <a:pt x="0" y="136"/>
                  </a:lnTo>
                  <a:lnTo>
                    <a:pt x="29" y="137"/>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201" name="Freeform 754"/>
            <p:cNvSpPr>
              <a:spLocks/>
            </p:cNvSpPr>
            <p:nvPr/>
          </p:nvSpPr>
          <p:spPr bwMode="auto">
            <a:xfrm>
              <a:off x="2313" y="2726"/>
              <a:ext cx="97" cy="28"/>
            </a:xfrm>
            <a:custGeom>
              <a:avLst/>
              <a:gdLst>
                <a:gd name="T0" fmla="*/ 1 w 194"/>
                <a:gd name="T1" fmla="*/ 1 h 56"/>
                <a:gd name="T2" fmla="*/ 1 w 194"/>
                <a:gd name="T3" fmla="*/ 1 h 56"/>
                <a:gd name="T4" fmla="*/ 1 w 194"/>
                <a:gd name="T5" fmla="*/ 1 h 56"/>
                <a:gd name="T6" fmla="*/ 1 w 194"/>
                <a:gd name="T7" fmla="*/ 1 h 56"/>
                <a:gd name="T8" fmla="*/ 1 w 194"/>
                <a:gd name="T9" fmla="*/ 1 h 56"/>
                <a:gd name="T10" fmla="*/ 1 w 194"/>
                <a:gd name="T11" fmla="*/ 1 h 56"/>
                <a:gd name="T12" fmla="*/ 1 w 194"/>
                <a:gd name="T13" fmla="*/ 1 h 56"/>
                <a:gd name="T14" fmla="*/ 1 w 194"/>
                <a:gd name="T15" fmla="*/ 1 h 56"/>
                <a:gd name="T16" fmla="*/ 1 w 194"/>
                <a:gd name="T17" fmla="*/ 1 h 56"/>
                <a:gd name="T18" fmla="*/ 1 w 194"/>
                <a:gd name="T19" fmla="*/ 1 h 56"/>
                <a:gd name="T20" fmla="*/ 1 w 194"/>
                <a:gd name="T21" fmla="*/ 1 h 56"/>
                <a:gd name="T22" fmla="*/ 1 w 194"/>
                <a:gd name="T23" fmla="*/ 1 h 56"/>
                <a:gd name="T24" fmla="*/ 1 w 194"/>
                <a:gd name="T25" fmla="*/ 1 h 56"/>
                <a:gd name="T26" fmla="*/ 1 w 194"/>
                <a:gd name="T27" fmla="*/ 0 h 56"/>
                <a:gd name="T28" fmla="*/ 1 w 194"/>
                <a:gd name="T29" fmla="*/ 0 h 56"/>
                <a:gd name="T30" fmla="*/ 1 w 194"/>
                <a:gd name="T31" fmla="*/ 0 h 56"/>
                <a:gd name="T32" fmla="*/ 1 w 194"/>
                <a:gd name="T33" fmla="*/ 1 h 56"/>
                <a:gd name="T34" fmla="*/ 1 w 194"/>
                <a:gd name="T35" fmla="*/ 1 h 56"/>
                <a:gd name="T36" fmla="*/ 1 w 194"/>
                <a:gd name="T37" fmla="*/ 1 h 56"/>
                <a:gd name="T38" fmla="*/ 1 w 194"/>
                <a:gd name="T39" fmla="*/ 1 h 56"/>
                <a:gd name="T40" fmla="*/ 1 w 194"/>
                <a:gd name="T41" fmla="*/ 1 h 56"/>
                <a:gd name="T42" fmla="*/ 1 w 194"/>
                <a:gd name="T43" fmla="*/ 1 h 56"/>
                <a:gd name="T44" fmla="*/ 1 w 194"/>
                <a:gd name="T45" fmla="*/ 1 h 56"/>
                <a:gd name="T46" fmla="*/ 1 w 194"/>
                <a:gd name="T47" fmla="*/ 1 h 56"/>
                <a:gd name="T48" fmla="*/ 1 w 194"/>
                <a:gd name="T49" fmla="*/ 1 h 56"/>
                <a:gd name="T50" fmla="*/ 0 w 194"/>
                <a:gd name="T51" fmla="*/ 1 h 56"/>
                <a:gd name="T52" fmla="*/ 1 w 194"/>
                <a:gd name="T53" fmla="*/ 1 h 56"/>
                <a:gd name="T54" fmla="*/ 1 w 194"/>
                <a:gd name="T55" fmla="*/ 1 h 56"/>
                <a:gd name="T56" fmla="*/ 1 w 194"/>
                <a:gd name="T57" fmla="*/ 1 h 56"/>
                <a:gd name="T58" fmla="*/ 1 w 194"/>
                <a:gd name="T59" fmla="*/ 1 h 56"/>
                <a:gd name="T60" fmla="*/ 1 w 194"/>
                <a:gd name="T61" fmla="*/ 1 h 56"/>
                <a:gd name="T62" fmla="*/ 1 w 194"/>
                <a:gd name="T63" fmla="*/ 1 h 56"/>
                <a:gd name="T64" fmla="*/ 1 w 194"/>
                <a:gd name="T65" fmla="*/ 1 h 56"/>
                <a:gd name="T66" fmla="*/ 1 w 194"/>
                <a:gd name="T67" fmla="*/ 1 h 56"/>
                <a:gd name="T68" fmla="*/ 1 w 194"/>
                <a:gd name="T69" fmla="*/ 1 h 56"/>
                <a:gd name="T70" fmla="*/ 1 w 194"/>
                <a:gd name="T71" fmla="*/ 1 h 56"/>
                <a:gd name="T72" fmla="*/ 1 w 194"/>
                <a:gd name="T73" fmla="*/ 1 h 56"/>
                <a:gd name="T74" fmla="*/ 1 w 194"/>
                <a:gd name="T75" fmla="*/ 1 h 56"/>
                <a:gd name="T76" fmla="*/ 1 w 194"/>
                <a:gd name="T77" fmla="*/ 1 h 56"/>
                <a:gd name="T78" fmla="*/ 1 w 194"/>
                <a:gd name="T79" fmla="*/ 1 h 56"/>
                <a:gd name="T80" fmla="*/ 1 w 194"/>
                <a:gd name="T81" fmla="*/ 1 h 56"/>
                <a:gd name="T82" fmla="*/ 1 w 194"/>
                <a:gd name="T83" fmla="*/ 1 h 56"/>
                <a:gd name="T84" fmla="*/ 1 w 194"/>
                <a:gd name="T85" fmla="*/ 1 h 56"/>
                <a:gd name="T86" fmla="*/ 1 w 194"/>
                <a:gd name="T87" fmla="*/ 1 h 56"/>
                <a:gd name="T88" fmla="*/ 1 w 194"/>
                <a:gd name="T89" fmla="*/ 1 h 56"/>
                <a:gd name="T90" fmla="*/ 1 w 194"/>
                <a:gd name="T91" fmla="*/ 1 h 56"/>
                <a:gd name="T92" fmla="*/ 1 w 194"/>
                <a:gd name="T93" fmla="*/ 1 h 56"/>
                <a:gd name="T94" fmla="*/ 1 w 194"/>
                <a:gd name="T95" fmla="*/ 1 h 56"/>
                <a:gd name="T96" fmla="*/ 1 w 194"/>
                <a:gd name="T97" fmla="*/ 1 h 56"/>
                <a:gd name="T98" fmla="*/ 1 w 194"/>
                <a:gd name="T99" fmla="*/ 1 h 56"/>
                <a:gd name="T100" fmla="*/ 1 w 194"/>
                <a:gd name="T101" fmla="*/ 1 h 56"/>
                <a:gd name="T102" fmla="*/ 1 w 194"/>
                <a:gd name="T103" fmla="*/ 1 h 56"/>
                <a:gd name="T104" fmla="*/ 1 w 194"/>
                <a:gd name="T105" fmla="*/ 1 h 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4"/>
                <a:gd name="T160" fmla="*/ 0 h 56"/>
                <a:gd name="T161" fmla="*/ 194 w 194"/>
                <a:gd name="T162" fmla="*/ 56 h 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4" h="56">
                  <a:moveTo>
                    <a:pt x="121" y="50"/>
                  </a:moveTo>
                  <a:lnTo>
                    <a:pt x="123" y="49"/>
                  </a:lnTo>
                  <a:lnTo>
                    <a:pt x="126" y="49"/>
                  </a:lnTo>
                  <a:lnTo>
                    <a:pt x="129" y="47"/>
                  </a:lnTo>
                  <a:lnTo>
                    <a:pt x="135" y="47"/>
                  </a:lnTo>
                  <a:lnTo>
                    <a:pt x="139" y="47"/>
                  </a:lnTo>
                  <a:lnTo>
                    <a:pt x="145" y="47"/>
                  </a:lnTo>
                  <a:lnTo>
                    <a:pt x="151" y="46"/>
                  </a:lnTo>
                  <a:lnTo>
                    <a:pt x="156" y="47"/>
                  </a:lnTo>
                  <a:lnTo>
                    <a:pt x="160" y="49"/>
                  </a:lnTo>
                  <a:lnTo>
                    <a:pt x="165" y="50"/>
                  </a:lnTo>
                  <a:lnTo>
                    <a:pt x="169" y="52"/>
                  </a:lnTo>
                  <a:lnTo>
                    <a:pt x="176" y="53"/>
                  </a:lnTo>
                  <a:lnTo>
                    <a:pt x="179" y="55"/>
                  </a:lnTo>
                  <a:lnTo>
                    <a:pt x="183" y="55"/>
                  </a:lnTo>
                  <a:lnTo>
                    <a:pt x="186" y="55"/>
                  </a:lnTo>
                  <a:lnTo>
                    <a:pt x="188" y="53"/>
                  </a:lnTo>
                  <a:lnTo>
                    <a:pt x="189" y="50"/>
                  </a:lnTo>
                  <a:lnTo>
                    <a:pt x="191" y="49"/>
                  </a:lnTo>
                  <a:lnTo>
                    <a:pt x="192" y="46"/>
                  </a:lnTo>
                  <a:lnTo>
                    <a:pt x="194" y="43"/>
                  </a:lnTo>
                  <a:lnTo>
                    <a:pt x="192" y="38"/>
                  </a:lnTo>
                  <a:lnTo>
                    <a:pt x="192" y="34"/>
                  </a:lnTo>
                  <a:lnTo>
                    <a:pt x="189" y="29"/>
                  </a:lnTo>
                  <a:lnTo>
                    <a:pt x="188" y="26"/>
                  </a:lnTo>
                  <a:lnTo>
                    <a:pt x="185" y="23"/>
                  </a:lnTo>
                  <a:lnTo>
                    <a:pt x="182" y="21"/>
                  </a:lnTo>
                  <a:lnTo>
                    <a:pt x="179" y="18"/>
                  </a:lnTo>
                  <a:lnTo>
                    <a:pt x="176" y="17"/>
                  </a:lnTo>
                  <a:lnTo>
                    <a:pt x="171" y="15"/>
                  </a:lnTo>
                  <a:lnTo>
                    <a:pt x="168" y="12"/>
                  </a:lnTo>
                  <a:lnTo>
                    <a:pt x="163" y="11"/>
                  </a:lnTo>
                  <a:lnTo>
                    <a:pt x="160" y="9"/>
                  </a:lnTo>
                  <a:lnTo>
                    <a:pt x="156" y="8"/>
                  </a:lnTo>
                  <a:lnTo>
                    <a:pt x="151" y="6"/>
                  </a:lnTo>
                  <a:lnTo>
                    <a:pt x="147" y="5"/>
                  </a:lnTo>
                  <a:lnTo>
                    <a:pt x="142" y="3"/>
                  </a:lnTo>
                  <a:lnTo>
                    <a:pt x="138" y="2"/>
                  </a:lnTo>
                  <a:lnTo>
                    <a:pt x="133" y="2"/>
                  </a:lnTo>
                  <a:lnTo>
                    <a:pt x="129" y="0"/>
                  </a:lnTo>
                  <a:lnTo>
                    <a:pt x="126" y="0"/>
                  </a:lnTo>
                  <a:lnTo>
                    <a:pt x="121" y="0"/>
                  </a:lnTo>
                  <a:lnTo>
                    <a:pt x="117" y="0"/>
                  </a:lnTo>
                  <a:lnTo>
                    <a:pt x="111" y="0"/>
                  </a:lnTo>
                  <a:lnTo>
                    <a:pt x="106" y="0"/>
                  </a:lnTo>
                  <a:lnTo>
                    <a:pt x="101" y="0"/>
                  </a:lnTo>
                  <a:lnTo>
                    <a:pt x="98" y="0"/>
                  </a:lnTo>
                  <a:lnTo>
                    <a:pt x="95" y="0"/>
                  </a:lnTo>
                  <a:lnTo>
                    <a:pt x="92" y="0"/>
                  </a:lnTo>
                  <a:lnTo>
                    <a:pt x="89" y="0"/>
                  </a:lnTo>
                  <a:lnTo>
                    <a:pt x="86" y="2"/>
                  </a:lnTo>
                  <a:lnTo>
                    <a:pt x="83" y="2"/>
                  </a:lnTo>
                  <a:lnTo>
                    <a:pt x="80" y="2"/>
                  </a:lnTo>
                  <a:lnTo>
                    <a:pt x="77" y="2"/>
                  </a:lnTo>
                  <a:lnTo>
                    <a:pt x="74" y="3"/>
                  </a:lnTo>
                  <a:lnTo>
                    <a:pt x="70" y="3"/>
                  </a:lnTo>
                  <a:lnTo>
                    <a:pt x="67" y="5"/>
                  </a:lnTo>
                  <a:lnTo>
                    <a:pt x="64" y="5"/>
                  </a:lnTo>
                  <a:lnTo>
                    <a:pt x="61" y="5"/>
                  </a:lnTo>
                  <a:lnTo>
                    <a:pt x="58" y="5"/>
                  </a:lnTo>
                  <a:lnTo>
                    <a:pt x="55" y="6"/>
                  </a:lnTo>
                  <a:lnTo>
                    <a:pt x="48" y="8"/>
                  </a:lnTo>
                  <a:lnTo>
                    <a:pt x="44" y="9"/>
                  </a:lnTo>
                  <a:lnTo>
                    <a:pt x="39" y="11"/>
                  </a:lnTo>
                  <a:lnTo>
                    <a:pt x="35" y="14"/>
                  </a:lnTo>
                  <a:lnTo>
                    <a:pt x="30" y="15"/>
                  </a:lnTo>
                  <a:lnTo>
                    <a:pt x="27" y="18"/>
                  </a:lnTo>
                  <a:lnTo>
                    <a:pt x="23" y="21"/>
                  </a:lnTo>
                  <a:lnTo>
                    <a:pt x="20" y="25"/>
                  </a:lnTo>
                  <a:lnTo>
                    <a:pt x="15" y="28"/>
                  </a:lnTo>
                  <a:lnTo>
                    <a:pt x="14" y="32"/>
                  </a:lnTo>
                  <a:lnTo>
                    <a:pt x="9" y="37"/>
                  </a:lnTo>
                  <a:lnTo>
                    <a:pt x="8" y="40"/>
                  </a:lnTo>
                  <a:lnTo>
                    <a:pt x="5" y="43"/>
                  </a:lnTo>
                  <a:lnTo>
                    <a:pt x="3" y="47"/>
                  </a:lnTo>
                  <a:lnTo>
                    <a:pt x="2" y="49"/>
                  </a:lnTo>
                  <a:lnTo>
                    <a:pt x="2" y="52"/>
                  </a:lnTo>
                  <a:lnTo>
                    <a:pt x="0" y="55"/>
                  </a:lnTo>
                  <a:lnTo>
                    <a:pt x="2" y="56"/>
                  </a:lnTo>
                  <a:lnTo>
                    <a:pt x="5" y="53"/>
                  </a:lnTo>
                  <a:lnTo>
                    <a:pt x="9" y="50"/>
                  </a:lnTo>
                  <a:lnTo>
                    <a:pt x="11" y="47"/>
                  </a:lnTo>
                  <a:lnTo>
                    <a:pt x="14" y="46"/>
                  </a:lnTo>
                  <a:lnTo>
                    <a:pt x="17" y="43"/>
                  </a:lnTo>
                  <a:lnTo>
                    <a:pt x="20" y="41"/>
                  </a:lnTo>
                  <a:lnTo>
                    <a:pt x="23" y="38"/>
                  </a:lnTo>
                  <a:lnTo>
                    <a:pt x="26" y="37"/>
                  </a:lnTo>
                  <a:lnTo>
                    <a:pt x="29" y="34"/>
                  </a:lnTo>
                  <a:lnTo>
                    <a:pt x="33" y="31"/>
                  </a:lnTo>
                  <a:lnTo>
                    <a:pt x="36" y="29"/>
                  </a:lnTo>
                  <a:lnTo>
                    <a:pt x="39" y="26"/>
                  </a:lnTo>
                  <a:lnTo>
                    <a:pt x="44" y="25"/>
                  </a:lnTo>
                  <a:lnTo>
                    <a:pt x="47" y="25"/>
                  </a:lnTo>
                  <a:lnTo>
                    <a:pt x="52" y="21"/>
                  </a:lnTo>
                  <a:lnTo>
                    <a:pt x="56" y="20"/>
                  </a:lnTo>
                  <a:lnTo>
                    <a:pt x="59" y="18"/>
                  </a:lnTo>
                  <a:lnTo>
                    <a:pt x="65" y="18"/>
                  </a:lnTo>
                  <a:lnTo>
                    <a:pt x="70" y="17"/>
                  </a:lnTo>
                  <a:lnTo>
                    <a:pt x="76" y="14"/>
                  </a:lnTo>
                  <a:lnTo>
                    <a:pt x="79" y="14"/>
                  </a:lnTo>
                  <a:lnTo>
                    <a:pt x="82" y="14"/>
                  </a:lnTo>
                  <a:lnTo>
                    <a:pt x="85" y="12"/>
                  </a:lnTo>
                  <a:lnTo>
                    <a:pt x="88" y="12"/>
                  </a:lnTo>
                  <a:lnTo>
                    <a:pt x="94" y="11"/>
                  </a:lnTo>
                  <a:lnTo>
                    <a:pt x="100" y="9"/>
                  </a:lnTo>
                  <a:lnTo>
                    <a:pt x="104" y="8"/>
                  </a:lnTo>
                  <a:lnTo>
                    <a:pt x="109" y="8"/>
                  </a:lnTo>
                  <a:lnTo>
                    <a:pt x="114" y="8"/>
                  </a:lnTo>
                  <a:lnTo>
                    <a:pt x="118" y="6"/>
                  </a:lnTo>
                  <a:lnTo>
                    <a:pt x="121" y="6"/>
                  </a:lnTo>
                  <a:lnTo>
                    <a:pt x="124" y="8"/>
                  </a:lnTo>
                  <a:lnTo>
                    <a:pt x="126" y="8"/>
                  </a:lnTo>
                  <a:lnTo>
                    <a:pt x="129" y="8"/>
                  </a:lnTo>
                  <a:lnTo>
                    <a:pt x="132" y="8"/>
                  </a:lnTo>
                  <a:lnTo>
                    <a:pt x="136" y="11"/>
                  </a:lnTo>
                  <a:lnTo>
                    <a:pt x="139" y="11"/>
                  </a:lnTo>
                  <a:lnTo>
                    <a:pt x="144" y="12"/>
                  </a:lnTo>
                  <a:lnTo>
                    <a:pt x="148" y="12"/>
                  </a:lnTo>
                  <a:lnTo>
                    <a:pt x="153" y="14"/>
                  </a:lnTo>
                  <a:lnTo>
                    <a:pt x="157" y="15"/>
                  </a:lnTo>
                  <a:lnTo>
                    <a:pt x="162" y="17"/>
                  </a:lnTo>
                  <a:lnTo>
                    <a:pt x="165" y="18"/>
                  </a:lnTo>
                  <a:lnTo>
                    <a:pt x="169" y="20"/>
                  </a:lnTo>
                  <a:lnTo>
                    <a:pt x="173" y="21"/>
                  </a:lnTo>
                  <a:lnTo>
                    <a:pt x="176" y="23"/>
                  </a:lnTo>
                  <a:lnTo>
                    <a:pt x="177" y="25"/>
                  </a:lnTo>
                  <a:lnTo>
                    <a:pt x="180" y="26"/>
                  </a:lnTo>
                  <a:lnTo>
                    <a:pt x="180" y="28"/>
                  </a:lnTo>
                  <a:lnTo>
                    <a:pt x="182" y="31"/>
                  </a:lnTo>
                  <a:lnTo>
                    <a:pt x="183" y="34"/>
                  </a:lnTo>
                  <a:lnTo>
                    <a:pt x="183" y="38"/>
                  </a:lnTo>
                  <a:lnTo>
                    <a:pt x="183" y="41"/>
                  </a:lnTo>
                  <a:lnTo>
                    <a:pt x="183" y="43"/>
                  </a:lnTo>
                  <a:lnTo>
                    <a:pt x="182" y="44"/>
                  </a:lnTo>
                  <a:lnTo>
                    <a:pt x="180" y="44"/>
                  </a:lnTo>
                  <a:lnTo>
                    <a:pt x="176" y="44"/>
                  </a:lnTo>
                  <a:lnTo>
                    <a:pt x="173" y="43"/>
                  </a:lnTo>
                  <a:lnTo>
                    <a:pt x="169" y="41"/>
                  </a:lnTo>
                  <a:lnTo>
                    <a:pt x="166" y="41"/>
                  </a:lnTo>
                  <a:lnTo>
                    <a:pt x="162" y="38"/>
                  </a:lnTo>
                  <a:lnTo>
                    <a:pt x="159" y="38"/>
                  </a:lnTo>
                  <a:lnTo>
                    <a:pt x="154" y="37"/>
                  </a:lnTo>
                  <a:lnTo>
                    <a:pt x="150" y="37"/>
                  </a:lnTo>
                  <a:lnTo>
                    <a:pt x="145" y="37"/>
                  </a:lnTo>
                  <a:lnTo>
                    <a:pt x="142" y="37"/>
                  </a:lnTo>
                  <a:lnTo>
                    <a:pt x="138" y="38"/>
                  </a:lnTo>
                  <a:lnTo>
                    <a:pt x="135" y="40"/>
                  </a:lnTo>
                  <a:lnTo>
                    <a:pt x="129" y="41"/>
                  </a:lnTo>
                  <a:lnTo>
                    <a:pt x="124" y="41"/>
                  </a:lnTo>
                  <a:lnTo>
                    <a:pt x="120" y="43"/>
                  </a:lnTo>
                  <a:lnTo>
                    <a:pt x="115" y="44"/>
                  </a:lnTo>
                  <a:lnTo>
                    <a:pt x="111" y="46"/>
                  </a:lnTo>
                  <a:lnTo>
                    <a:pt x="106" y="47"/>
                  </a:lnTo>
                  <a:lnTo>
                    <a:pt x="101" y="49"/>
                  </a:lnTo>
                  <a:lnTo>
                    <a:pt x="98" y="50"/>
                  </a:lnTo>
                  <a:lnTo>
                    <a:pt x="95" y="50"/>
                  </a:lnTo>
                  <a:lnTo>
                    <a:pt x="92" y="52"/>
                  </a:lnTo>
                  <a:lnTo>
                    <a:pt x="91" y="52"/>
                  </a:lnTo>
                  <a:lnTo>
                    <a:pt x="91" y="53"/>
                  </a:lnTo>
                  <a:lnTo>
                    <a:pt x="121" y="50"/>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202" name="Freeform 755"/>
            <p:cNvSpPr>
              <a:spLocks/>
            </p:cNvSpPr>
            <p:nvPr/>
          </p:nvSpPr>
          <p:spPr bwMode="auto">
            <a:xfrm>
              <a:off x="2278" y="2708"/>
              <a:ext cx="97" cy="103"/>
            </a:xfrm>
            <a:custGeom>
              <a:avLst/>
              <a:gdLst>
                <a:gd name="T0" fmla="*/ 1 w 193"/>
                <a:gd name="T1" fmla="*/ 1 h 205"/>
                <a:gd name="T2" fmla="*/ 1 w 193"/>
                <a:gd name="T3" fmla="*/ 1 h 205"/>
                <a:gd name="T4" fmla="*/ 1 w 193"/>
                <a:gd name="T5" fmla="*/ 1 h 205"/>
                <a:gd name="T6" fmla="*/ 1 w 193"/>
                <a:gd name="T7" fmla="*/ 1 h 205"/>
                <a:gd name="T8" fmla="*/ 1 w 193"/>
                <a:gd name="T9" fmla="*/ 1 h 205"/>
                <a:gd name="T10" fmla="*/ 1 w 193"/>
                <a:gd name="T11" fmla="*/ 1 h 205"/>
                <a:gd name="T12" fmla="*/ 1 w 193"/>
                <a:gd name="T13" fmla="*/ 1 h 205"/>
                <a:gd name="T14" fmla="*/ 1 w 193"/>
                <a:gd name="T15" fmla="*/ 1 h 205"/>
                <a:gd name="T16" fmla="*/ 1 w 193"/>
                <a:gd name="T17" fmla="*/ 1 h 205"/>
                <a:gd name="T18" fmla="*/ 1 w 193"/>
                <a:gd name="T19" fmla="*/ 1 h 205"/>
                <a:gd name="T20" fmla="*/ 1 w 193"/>
                <a:gd name="T21" fmla="*/ 1 h 205"/>
                <a:gd name="T22" fmla="*/ 1 w 193"/>
                <a:gd name="T23" fmla="*/ 1 h 205"/>
                <a:gd name="T24" fmla="*/ 1 w 193"/>
                <a:gd name="T25" fmla="*/ 1 h 205"/>
                <a:gd name="T26" fmla="*/ 1 w 193"/>
                <a:gd name="T27" fmla="*/ 1 h 205"/>
                <a:gd name="T28" fmla="*/ 1 w 193"/>
                <a:gd name="T29" fmla="*/ 1 h 205"/>
                <a:gd name="T30" fmla="*/ 1 w 193"/>
                <a:gd name="T31" fmla="*/ 1 h 205"/>
                <a:gd name="T32" fmla="*/ 1 w 193"/>
                <a:gd name="T33" fmla="*/ 1 h 205"/>
                <a:gd name="T34" fmla="*/ 1 w 193"/>
                <a:gd name="T35" fmla="*/ 1 h 205"/>
                <a:gd name="T36" fmla="*/ 1 w 193"/>
                <a:gd name="T37" fmla="*/ 1 h 205"/>
                <a:gd name="T38" fmla="*/ 1 w 193"/>
                <a:gd name="T39" fmla="*/ 1 h 205"/>
                <a:gd name="T40" fmla="*/ 1 w 193"/>
                <a:gd name="T41" fmla="*/ 1 h 205"/>
                <a:gd name="T42" fmla="*/ 1 w 193"/>
                <a:gd name="T43" fmla="*/ 1 h 205"/>
                <a:gd name="T44" fmla="*/ 1 w 193"/>
                <a:gd name="T45" fmla="*/ 1 h 205"/>
                <a:gd name="T46" fmla="*/ 1 w 193"/>
                <a:gd name="T47" fmla="*/ 1 h 205"/>
                <a:gd name="T48" fmla="*/ 1 w 193"/>
                <a:gd name="T49" fmla="*/ 1 h 205"/>
                <a:gd name="T50" fmla="*/ 1 w 193"/>
                <a:gd name="T51" fmla="*/ 1 h 205"/>
                <a:gd name="T52" fmla="*/ 1 w 193"/>
                <a:gd name="T53" fmla="*/ 1 h 205"/>
                <a:gd name="T54" fmla="*/ 1 w 193"/>
                <a:gd name="T55" fmla="*/ 1 h 205"/>
                <a:gd name="T56" fmla="*/ 1 w 193"/>
                <a:gd name="T57" fmla="*/ 1 h 205"/>
                <a:gd name="T58" fmla="*/ 1 w 193"/>
                <a:gd name="T59" fmla="*/ 1 h 205"/>
                <a:gd name="T60" fmla="*/ 1 w 193"/>
                <a:gd name="T61" fmla="*/ 1 h 205"/>
                <a:gd name="T62" fmla="*/ 1 w 193"/>
                <a:gd name="T63" fmla="*/ 1 h 205"/>
                <a:gd name="T64" fmla="*/ 1 w 193"/>
                <a:gd name="T65" fmla="*/ 1 h 205"/>
                <a:gd name="T66" fmla="*/ 1 w 193"/>
                <a:gd name="T67" fmla="*/ 1 h 205"/>
                <a:gd name="T68" fmla="*/ 1 w 193"/>
                <a:gd name="T69" fmla="*/ 1 h 205"/>
                <a:gd name="T70" fmla="*/ 1 w 193"/>
                <a:gd name="T71" fmla="*/ 1 h 205"/>
                <a:gd name="T72" fmla="*/ 1 w 193"/>
                <a:gd name="T73" fmla="*/ 1 h 205"/>
                <a:gd name="T74" fmla="*/ 1 w 193"/>
                <a:gd name="T75" fmla="*/ 1 h 205"/>
                <a:gd name="T76" fmla="*/ 1 w 193"/>
                <a:gd name="T77" fmla="*/ 1 h 205"/>
                <a:gd name="T78" fmla="*/ 1 w 193"/>
                <a:gd name="T79" fmla="*/ 1 h 205"/>
                <a:gd name="T80" fmla="*/ 1 w 193"/>
                <a:gd name="T81" fmla="*/ 1 h 205"/>
                <a:gd name="T82" fmla="*/ 1 w 193"/>
                <a:gd name="T83" fmla="*/ 1 h 205"/>
                <a:gd name="T84" fmla="*/ 1 w 193"/>
                <a:gd name="T85" fmla="*/ 1 h 205"/>
                <a:gd name="T86" fmla="*/ 1 w 193"/>
                <a:gd name="T87" fmla="*/ 1 h 205"/>
                <a:gd name="T88" fmla="*/ 1 w 193"/>
                <a:gd name="T89" fmla="*/ 1 h 205"/>
                <a:gd name="T90" fmla="*/ 1 w 193"/>
                <a:gd name="T91" fmla="*/ 1 h 205"/>
                <a:gd name="T92" fmla="*/ 1 w 193"/>
                <a:gd name="T93" fmla="*/ 1 h 205"/>
                <a:gd name="T94" fmla="*/ 1 w 193"/>
                <a:gd name="T95" fmla="*/ 1 h 205"/>
                <a:gd name="T96" fmla="*/ 1 w 193"/>
                <a:gd name="T97" fmla="*/ 1 h 205"/>
                <a:gd name="T98" fmla="*/ 1 w 193"/>
                <a:gd name="T99" fmla="*/ 1 h 205"/>
                <a:gd name="T100" fmla="*/ 1 w 193"/>
                <a:gd name="T101" fmla="*/ 1 h 205"/>
                <a:gd name="T102" fmla="*/ 1 w 193"/>
                <a:gd name="T103" fmla="*/ 0 h 205"/>
                <a:gd name="T104" fmla="*/ 1 w 193"/>
                <a:gd name="T105" fmla="*/ 1 h 205"/>
                <a:gd name="T106" fmla="*/ 1 w 193"/>
                <a:gd name="T107" fmla="*/ 1 h 205"/>
                <a:gd name="T108" fmla="*/ 1 w 193"/>
                <a:gd name="T109" fmla="*/ 1 h 205"/>
                <a:gd name="T110" fmla="*/ 1 w 193"/>
                <a:gd name="T111" fmla="*/ 1 h 205"/>
                <a:gd name="T112" fmla="*/ 1 w 193"/>
                <a:gd name="T113" fmla="*/ 1 h 205"/>
                <a:gd name="T114" fmla="*/ 1 w 193"/>
                <a:gd name="T115" fmla="*/ 1 h 205"/>
                <a:gd name="T116" fmla="*/ 1 w 193"/>
                <a:gd name="T117" fmla="*/ 1 h 205"/>
                <a:gd name="T118" fmla="*/ 1 w 193"/>
                <a:gd name="T119" fmla="*/ 1 h 205"/>
                <a:gd name="T120" fmla="*/ 1 w 193"/>
                <a:gd name="T121" fmla="*/ 1 h 205"/>
                <a:gd name="T122" fmla="*/ 1 w 193"/>
                <a:gd name="T123" fmla="*/ 1 h 205"/>
                <a:gd name="T124" fmla="*/ 1 w 193"/>
                <a:gd name="T125" fmla="*/ 1 h 2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3"/>
                <a:gd name="T190" fmla="*/ 0 h 205"/>
                <a:gd name="T191" fmla="*/ 193 w 193"/>
                <a:gd name="T192" fmla="*/ 205 h 2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3" h="205">
                  <a:moveTo>
                    <a:pt x="181" y="36"/>
                  </a:moveTo>
                  <a:lnTo>
                    <a:pt x="181" y="36"/>
                  </a:lnTo>
                  <a:lnTo>
                    <a:pt x="181" y="33"/>
                  </a:lnTo>
                  <a:lnTo>
                    <a:pt x="180" y="30"/>
                  </a:lnTo>
                  <a:lnTo>
                    <a:pt x="178" y="28"/>
                  </a:lnTo>
                  <a:lnTo>
                    <a:pt x="175" y="25"/>
                  </a:lnTo>
                  <a:lnTo>
                    <a:pt x="170" y="22"/>
                  </a:lnTo>
                  <a:lnTo>
                    <a:pt x="164" y="19"/>
                  </a:lnTo>
                  <a:lnTo>
                    <a:pt x="160" y="16"/>
                  </a:lnTo>
                  <a:lnTo>
                    <a:pt x="154" y="13"/>
                  </a:lnTo>
                  <a:lnTo>
                    <a:pt x="148" y="12"/>
                  </a:lnTo>
                  <a:lnTo>
                    <a:pt x="145" y="10"/>
                  </a:lnTo>
                  <a:lnTo>
                    <a:pt x="142" y="10"/>
                  </a:lnTo>
                  <a:lnTo>
                    <a:pt x="139" y="10"/>
                  </a:lnTo>
                  <a:lnTo>
                    <a:pt x="136" y="12"/>
                  </a:lnTo>
                  <a:lnTo>
                    <a:pt x="133" y="12"/>
                  </a:lnTo>
                  <a:lnTo>
                    <a:pt x="128" y="12"/>
                  </a:lnTo>
                  <a:lnTo>
                    <a:pt x="125" y="13"/>
                  </a:lnTo>
                  <a:lnTo>
                    <a:pt x="122" y="16"/>
                  </a:lnTo>
                  <a:lnTo>
                    <a:pt x="116" y="18"/>
                  </a:lnTo>
                  <a:lnTo>
                    <a:pt x="111" y="19"/>
                  </a:lnTo>
                  <a:lnTo>
                    <a:pt x="107" y="24"/>
                  </a:lnTo>
                  <a:lnTo>
                    <a:pt x="102" y="27"/>
                  </a:lnTo>
                  <a:lnTo>
                    <a:pt x="96" y="30"/>
                  </a:lnTo>
                  <a:lnTo>
                    <a:pt x="90" y="33"/>
                  </a:lnTo>
                  <a:lnTo>
                    <a:pt x="84" y="37"/>
                  </a:lnTo>
                  <a:lnTo>
                    <a:pt x="80" y="40"/>
                  </a:lnTo>
                  <a:lnTo>
                    <a:pt x="74" y="45"/>
                  </a:lnTo>
                  <a:lnTo>
                    <a:pt x="69" y="48"/>
                  </a:lnTo>
                  <a:lnTo>
                    <a:pt x="65" y="52"/>
                  </a:lnTo>
                  <a:lnTo>
                    <a:pt x="60" y="55"/>
                  </a:lnTo>
                  <a:lnTo>
                    <a:pt x="54" y="60"/>
                  </a:lnTo>
                  <a:lnTo>
                    <a:pt x="51" y="65"/>
                  </a:lnTo>
                  <a:lnTo>
                    <a:pt x="48" y="68"/>
                  </a:lnTo>
                  <a:lnTo>
                    <a:pt x="46" y="71"/>
                  </a:lnTo>
                  <a:lnTo>
                    <a:pt x="43" y="74"/>
                  </a:lnTo>
                  <a:lnTo>
                    <a:pt x="42" y="78"/>
                  </a:lnTo>
                  <a:lnTo>
                    <a:pt x="40" y="83"/>
                  </a:lnTo>
                  <a:lnTo>
                    <a:pt x="40" y="89"/>
                  </a:lnTo>
                  <a:lnTo>
                    <a:pt x="39" y="95"/>
                  </a:lnTo>
                  <a:lnTo>
                    <a:pt x="39" y="101"/>
                  </a:lnTo>
                  <a:lnTo>
                    <a:pt x="39" y="102"/>
                  </a:lnTo>
                  <a:lnTo>
                    <a:pt x="39" y="107"/>
                  </a:lnTo>
                  <a:lnTo>
                    <a:pt x="39" y="110"/>
                  </a:lnTo>
                  <a:lnTo>
                    <a:pt x="39" y="113"/>
                  </a:lnTo>
                  <a:lnTo>
                    <a:pt x="39" y="119"/>
                  </a:lnTo>
                  <a:lnTo>
                    <a:pt x="39" y="124"/>
                  </a:lnTo>
                  <a:lnTo>
                    <a:pt x="39" y="128"/>
                  </a:lnTo>
                  <a:lnTo>
                    <a:pt x="39" y="133"/>
                  </a:lnTo>
                  <a:lnTo>
                    <a:pt x="39" y="137"/>
                  </a:lnTo>
                  <a:lnTo>
                    <a:pt x="39" y="140"/>
                  </a:lnTo>
                  <a:lnTo>
                    <a:pt x="39" y="142"/>
                  </a:lnTo>
                  <a:lnTo>
                    <a:pt x="40" y="143"/>
                  </a:lnTo>
                  <a:lnTo>
                    <a:pt x="13" y="205"/>
                  </a:lnTo>
                  <a:lnTo>
                    <a:pt x="0" y="202"/>
                  </a:lnTo>
                  <a:lnTo>
                    <a:pt x="33" y="140"/>
                  </a:lnTo>
                  <a:lnTo>
                    <a:pt x="31" y="139"/>
                  </a:lnTo>
                  <a:lnTo>
                    <a:pt x="31" y="137"/>
                  </a:lnTo>
                  <a:lnTo>
                    <a:pt x="31" y="134"/>
                  </a:lnTo>
                  <a:lnTo>
                    <a:pt x="31" y="131"/>
                  </a:lnTo>
                  <a:lnTo>
                    <a:pt x="30" y="127"/>
                  </a:lnTo>
                  <a:lnTo>
                    <a:pt x="30" y="122"/>
                  </a:lnTo>
                  <a:lnTo>
                    <a:pt x="28" y="117"/>
                  </a:lnTo>
                  <a:lnTo>
                    <a:pt x="28" y="111"/>
                  </a:lnTo>
                  <a:lnTo>
                    <a:pt x="27" y="105"/>
                  </a:lnTo>
                  <a:lnTo>
                    <a:pt x="27" y="101"/>
                  </a:lnTo>
                  <a:lnTo>
                    <a:pt x="27" y="95"/>
                  </a:lnTo>
                  <a:lnTo>
                    <a:pt x="27" y="89"/>
                  </a:lnTo>
                  <a:lnTo>
                    <a:pt x="27" y="83"/>
                  </a:lnTo>
                  <a:lnTo>
                    <a:pt x="27" y="78"/>
                  </a:lnTo>
                  <a:lnTo>
                    <a:pt x="28" y="75"/>
                  </a:lnTo>
                  <a:lnTo>
                    <a:pt x="30" y="71"/>
                  </a:lnTo>
                  <a:lnTo>
                    <a:pt x="31" y="66"/>
                  </a:lnTo>
                  <a:lnTo>
                    <a:pt x="34" y="63"/>
                  </a:lnTo>
                  <a:lnTo>
                    <a:pt x="36" y="60"/>
                  </a:lnTo>
                  <a:lnTo>
                    <a:pt x="39" y="59"/>
                  </a:lnTo>
                  <a:lnTo>
                    <a:pt x="42" y="55"/>
                  </a:lnTo>
                  <a:lnTo>
                    <a:pt x="45" y="54"/>
                  </a:lnTo>
                  <a:lnTo>
                    <a:pt x="48" y="51"/>
                  </a:lnTo>
                  <a:lnTo>
                    <a:pt x="51" y="48"/>
                  </a:lnTo>
                  <a:lnTo>
                    <a:pt x="55" y="45"/>
                  </a:lnTo>
                  <a:lnTo>
                    <a:pt x="59" y="42"/>
                  </a:lnTo>
                  <a:lnTo>
                    <a:pt x="63" y="40"/>
                  </a:lnTo>
                  <a:lnTo>
                    <a:pt x="66" y="37"/>
                  </a:lnTo>
                  <a:lnTo>
                    <a:pt x="71" y="34"/>
                  </a:lnTo>
                  <a:lnTo>
                    <a:pt x="75" y="33"/>
                  </a:lnTo>
                  <a:lnTo>
                    <a:pt x="78" y="30"/>
                  </a:lnTo>
                  <a:lnTo>
                    <a:pt x="83" y="27"/>
                  </a:lnTo>
                  <a:lnTo>
                    <a:pt x="86" y="24"/>
                  </a:lnTo>
                  <a:lnTo>
                    <a:pt x="90" y="22"/>
                  </a:lnTo>
                  <a:lnTo>
                    <a:pt x="93" y="19"/>
                  </a:lnTo>
                  <a:lnTo>
                    <a:pt x="98" y="18"/>
                  </a:lnTo>
                  <a:lnTo>
                    <a:pt x="101" y="15"/>
                  </a:lnTo>
                  <a:lnTo>
                    <a:pt x="104" y="13"/>
                  </a:lnTo>
                  <a:lnTo>
                    <a:pt x="107" y="12"/>
                  </a:lnTo>
                  <a:lnTo>
                    <a:pt x="110" y="10"/>
                  </a:lnTo>
                  <a:lnTo>
                    <a:pt x="113" y="9"/>
                  </a:lnTo>
                  <a:lnTo>
                    <a:pt x="116" y="7"/>
                  </a:lnTo>
                  <a:lnTo>
                    <a:pt x="121" y="4"/>
                  </a:lnTo>
                  <a:lnTo>
                    <a:pt x="125" y="3"/>
                  </a:lnTo>
                  <a:lnTo>
                    <a:pt x="127" y="1"/>
                  </a:lnTo>
                  <a:lnTo>
                    <a:pt x="128" y="1"/>
                  </a:lnTo>
                  <a:lnTo>
                    <a:pt x="133" y="0"/>
                  </a:lnTo>
                  <a:lnTo>
                    <a:pt x="136" y="0"/>
                  </a:lnTo>
                  <a:lnTo>
                    <a:pt x="139" y="0"/>
                  </a:lnTo>
                  <a:lnTo>
                    <a:pt x="142" y="1"/>
                  </a:lnTo>
                  <a:lnTo>
                    <a:pt x="145" y="1"/>
                  </a:lnTo>
                  <a:lnTo>
                    <a:pt x="149" y="3"/>
                  </a:lnTo>
                  <a:lnTo>
                    <a:pt x="152" y="4"/>
                  </a:lnTo>
                  <a:lnTo>
                    <a:pt x="155" y="4"/>
                  </a:lnTo>
                  <a:lnTo>
                    <a:pt x="158" y="6"/>
                  </a:lnTo>
                  <a:lnTo>
                    <a:pt x="161" y="7"/>
                  </a:lnTo>
                  <a:lnTo>
                    <a:pt x="164" y="9"/>
                  </a:lnTo>
                  <a:lnTo>
                    <a:pt x="167" y="9"/>
                  </a:lnTo>
                  <a:lnTo>
                    <a:pt x="169" y="10"/>
                  </a:lnTo>
                  <a:lnTo>
                    <a:pt x="172" y="12"/>
                  </a:lnTo>
                  <a:lnTo>
                    <a:pt x="175" y="13"/>
                  </a:lnTo>
                  <a:lnTo>
                    <a:pt x="178" y="18"/>
                  </a:lnTo>
                  <a:lnTo>
                    <a:pt x="183" y="22"/>
                  </a:lnTo>
                  <a:lnTo>
                    <a:pt x="186" y="25"/>
                  </a:lnTo>
                  <a:lnTo>
                    <a:pt x="189" y="30"/>
                  </a:lnTo>
                  <a:lnTo>
                    <a:pt x="192" y="33"/>
                  </a:lnTo>
                  <a:lnTo>
                    <a:pt x="192" y="36"/>
                  </a:lnTo>
                  <a:lnTo>
                    <a:pt x="193" y="36"/>
                  </a:lnTo>
                  <a:lnTo>
                    <a:pt x="181" y="36"/>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203" name="Freeform 756"/>
            <p:cNvSpPr>
              <a:spLocks/>
            </p:cNvSpPr>
            <p:nvPr/>
          </p:nvSpPr>
          <p:spPr bwMode="auto">
            <a:xfrm>
              <a:off x="2206" y="2805"/>
              <a:ext cx="314" cy="178"/>
            </a:xfrm>
            <a:custGeom>
              <a:avLst/>
              <a:gdLst>
                <a:gd name="T0" fmla="*/ 1 w 628"/>
                <a:gd name="T1" fmla="*/ 1 h 355"/>
                <a:gd name="T2" fmla="*/ 1 w 628"/>
                <a:gd name="T3" fmla="*/ 1 h 355"/>
                <a:gd name="T4" fmla="*/ 1 w 628"/>
                <a:gd name="T5" fmla="*/ 1 h 355"/>
                <a:gd name="T6" fmla="*/ 1 w 628"/>
                <a:gd name="T7" fmla="*/ 1 h 355"/>
                <a:gd name="T8" fmla="*/ 1 w 628"/>
                <a:gd name="T9" fmla="*/ 1 h 355"/>
                <a:gd name="T10" fmla="*/ 1 w 628"/>
                <a:gd name="T11" fmla="*/ 1 h 355"/>
                <a:gd name="T12" fmla="*/ 1 w 628"/>
                <a:gd name="T13" fmla="*/ 1 h 355"/>
                <a:gd name="T14" fmla="*/ 1 w 628"/>
                <a:gd name="T15" fmla="*/ 1 h 355"/>
                <a:gd name="T16" fmla="*/ 1 w 628"/>
                <a:gd name="T17" fmla="*/ 1 h 355"/>
                <a:gd name="T18" fmla="*/ 1 w 628"/>
                <a:gd name="T19" fmla="*/ 1 h 355"/>
                <a:gd name="T20" fmla="*/ 1 w 628"/>
                <a:gd name="T21" fmla="*/ 1 h 355"/>
                <a:gd name="T22" fmla="*/ 1 w 628"/>
                <a:gd name="T23" fmla="*/ 1 h 355"/>
                <a:gd name="T24" fmla="*/ 1 w 628"/>
                <a:gd name="T25" fmla="*/ 1 h 355"/>
                <a:gd name="T26" fmla="*/ 1 w 628"/>
                <a:gd name="T27" fmla="*/ 1 h 355"/>
                <a:gd name="T28" fmla="*/ 1 w 628"/>
                <a:gd name="T29" fmla="*/ 1 h 355"/>
                <a:gd name="T30" fmla="*/ 1 w 628"/>
                <a:gd name="T31" fmla="*/ 1 h 355"/>
                <a:gd name="T32" fmla="*/ 1 w 628"/>
                <a:gd name="T33" fmla="*/ 1 h 355"/>
                <a:gd name="T34" fmla="*/ 1 w 628"/>
                <a:gd name="T35" fmla="*/ 1 h 355"/>
                <a:gd name="T36" fmla="*/ 1 w 628"/>
                <a:gd name="T37" fmla="*/ 1 h 355"/>
                <a:gd name="T38" fmla="*/ 1 w 628"/>
                <a:gd name="T39" fmla="*/ 1 h 355"/>
                <a:gd name="T40" fmla="*/ 1 w 628"/>
                <a:gd name="T41" fmla="*/ 1 h 355"/>
                <a:gd name="T42" fmla="*/ 1 w 628"/>
                <a:gd name="T43" fmla="*/ 1 h 355"/>
                <a:gd name="T44" fmla="*/ 1 w 628"/>
                <a:gd name="T45" fmla="*/ 1 h 355"/>
                <a:gd name="T46" fmla="*/ 1 w 628"/>
                <a:gd name="T47" fmla="*/ 1 h 355"/>
                <a:gd name="T48" fmla="*/ 1 w 628"/>
                <a:gd name="T49" fmla="*/ 1 h 355"/>
                <a:gd name="T50" fmla="*/ 1 w 628"/>
                <a:gd name="T51" fmla="*/ 1 h 355"/>
                <a:gd name="T52" fmla="*/ 1 w 628"/>
                <a:gd name="T53" fmla="*/ 1 h 355"/>
                <a:gd name="T54" fmla="*/ 1 w 628"/>
                <a:gd name="T55" fmla="*/ 1 h 355"/>
                <a:gd name="T56" fmla="*/ 1 w 628"/>
                <a:gd name="T57" fmla="*/ 1 h 355"/>
                <a:gd name="T58" fmla="*/ 1 w 628"/>
                <a:gd name="T59" fmla="*/ 1 h 355"/>
                <a:gd name="T60" fmla="*/ 1 w 628"/>
                <a:gd name="T61" fmla="*/ 1 h 355"/>
                <a:gd name="T62" fmla="*/ 1 w 628"/>
                <a:gd name="T63" fmla="*/ 1 h 355"/>
                <a:gd name="T64" fmla="*/ 1 w 628"/>
                <a:gd name="T65" fmla="*/ 1 h 355"/>
                <a:gd name="T66" fmla="*/ 1 w 628"/>
                <a:gd name="T67" fmla="*/ 1 h 355"/>
                <a:gd name="T68" fmla="*/ 1 w 628"/>
                <a:gd name="T69" fmla="*/ 1 h 355"/>
                <a:gd name="T70" fmla="*/ 1 w 628"/>
                <a:gd name="T71" fmla="*/ 1 h 355"/>
                <a:gd name="T72" fmla="*/ 1 w 628"/>
                <a:gd name="T73" fmla="*/ 1 h 355"/>
                <a:gd name="T74" fmla="*/ 1 w 628"/>
                <a:gd name="T75" fmla="*/ 1 h 355"/>
                <a:gd name="T76" fmla="*/ 1 w 628"/>
                <a:gd name="T77" fmla="*/ 1 h 355"/>
                <a:gd name="T78" fmla="*/ 1 w 628"/>
                <a:gd name="T79" fmla="*/ 1 h 355"/>
                <a:gd name="T80" fmla="*/ 1 w 628"/>
                <a:gd name="T81" fmla="*/ 1 h 355"/>
                <a:gd name="T82" fmla="*/ 1 w 628"/>
                <a:gd name="T83" fmla="*/ 1 h 355"/>
                <a:gd name="T84" fmla="*/ 1 w 628"/>
                <a:gd name="T85" fmla="*/ 1 h 355"/>
                <a:gd name="T86" fmla="*/ 1 w 628"/>
                <a:gd name="T87" fmla="*/ 1 h 355"/>
                <a:gd name="T88" fmla="*/ 1 w 628"/>
                <a:gd name="T89" fmla="*/ 1 h 355"/>
                <a:gd name="T90" fmla="*/ 1 w 628"/>
                <a:gd name="T91" fmla="*/ 1 h 355"/>
                <a:gd name="T92" fmla="*/ 1 w 628"/>
                <a:gd name="T93" fmla="*/ 1 h 355"/>
                <a:gd name="T94" fmla="*/ 1 w 628"/>
                <a:gd name="T95" fmla="*/ 1 h 355"/>
                <a:gd name="T96" fmla="*/ 1 w 628"/>
                <a:gd name="T97" fmla="*/ 1 h 355"/>
                <a:gd name="T98" fmla="*/ 1 w 628"/>
                <a:gd name="T99" fmla="*/ 1 h 355"/>
                <a:gd name="T100" fmla="*/ 1 w 628"/>
                <a:gd name="T101" fmla="*/ 1 h 355"/>
                <a:gd name="T102" fmla="*/ 1 w 628"/>
                <a:gd name="T103" fmla="*/ 1 h 355"/>
                <a:gd name="T104" fmla="*/ 1 w 628"/>
                <a:gd name="T105" fmla="*/ 1 h 355"/>
                <a:gd name="T106" fmla="*/ 1 w 628"/>
                <a:gd name="T107" fmla="*/ 1 h 355"/>
                <a:gd name="T108" fmla="*/ 1 w 628"/>
                <a:gd name="T109" fmla="*/ 1 h 355"/>
                <a:gd name="T110" fmla="*/ 1 w 628"/>
                <a:gd name="T111" fmla="*/ 1 h 355"/>
                <a:gd name="T112" fmla="*/ 0 w 628"/>
                <a:gd name="T113" fmla="*/ 1 h 355"/>
                <a:gd name="T114" fmla="*/ 1 w 628"/>
                <a:gd name="T115" fmla="*/ 1 h 355"/>
                <a:gd name="T116" fmla="*/ 1 w 628"/>
                <a:gd name="T117" fmla="*/ 1 h 355"/>
                <a:gd name="T118" fmla="*/ 1 w 628"/>
                <a:gd name="T119" fmla="*/ 1 h 355"/>
                <a:gd name="T120" fmla="*/ 1 w 628"/>
                <a:gd name="T121" fmla="*/ 1 h 355"/>
                <a:gd name="T122" fmla="*/ 1 w 628"/>
                <a:gd name="T123" fmla="*/ 1 h 355"/>
                <a:gd name="T124" fmla="*/ 1 w 628"/>
                <a:gd name="T125" fmla="*/ 0 h 3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28"/>
                <a:gd name="T190" fmla="*/ 0 h 355"/>
                <a:gd name="T191" fmla="*/ 628 w 628"/>
                <a:gd name="T192" fmla="*/ 355 h 35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28" h="355">
                  <a:moveTo>
                    <a:pt x="150" y="0"/>
                  </a:moveTo>
                  <a:lnTo>
                    <a:pt x="282" y="32"/>
                  </a:lnTo>
                  <a:lnTo>
                    <a:pt x="280" y="32"/>
                  </a:lnTo>
                  <a:lnTo>
                    <a:pt x="277" y="35"/>
                  </a:lnTo>
                  <a:lnTo>
                    <a:pt x="273" y="38"/>
                  </a:lnTo>
                  <a:lnTo>
                    <a:pt x="268" y="42"/>
                  </a:lnTo>
                  <a:lnTo>
                    <a:pt x="263" y="45"/>
                  </a:lnTo>
                  <a:lnTo>
                    <a:pt x="260" y="48"/>
                  </a:lnTo>
                  <a:lnTo>
                    <a:pt x="257" y="53"/>
                  </a:lnTo>
                  <a:lnTo>
                    <a:pt x="254" y="58"/>
                  </a:lnTo>
                  <a:lnTo>
                    <a:pt x="250" y="61"/>
                  </a:lnTo>
                  <a:lnTo>
                    <a:pt x="247" y="65"/>
                  </a:lnTo>
                  <a:lnTo>
                    <a:pt x="242" y="70"/>
                  </a:lnTo>
                  <a:lnTo>
                    <a:pt x="239" y="74"/>
                  </a:lnTo>
                  <a:lnTo>
                    <a:pt x="236" y="79"/>
                  </a:lnTo>
                  <a:lnTo>
                    <a:pt x="232" y="83"/>
                  </a:lnTo>
                  <a:lnTo>
                    <a:pt x="229" y="89"/>
                  </a:lnTo>
                  <a:lnTo>
                    <a:pt x="226" y="94"/>
                  </a:lnTo>
                  <a:lnTo>
                    <a:pt x="223" y="100"/>
                  </a:lnTo>
                  <a:lnTo>
                    <a:pt x="221" y="104"/>
                  </a:lnTo>
                  <a:lnTo>
                    <a:pt x="218" y="110"/>
                  </a:lnTo>
                  <a:lnTo>
                    <a:pt x="217" y="115"/>
                  </a:lnTo>
                  <a:lnTo>
                    <a:pt x="215" y="121"/>
                  </a:lnTo>
                  <a:lnTo>
                    <a:pt x="215" y="127"/>
                  </a:lnTo>
                  <a:lnTo>
                    <a:pt x="214" y="132"/>
                  </a:lnTo>
                  <a:lnTo>
                    <a:pt x="214" y="138"/>
                  </a:lnTo>
                  <a:lnTo>
                    <a:pt x="214" y="144"/>
                  </a:lnTo>
                  <a:lnTo>
                    <a:pt x="215" y="148"/>
                  </a:lnTo>
                  <a:lnTo>
                    <a:pt x="217" y="154"/>
                  </a:lnTo>
                  <a:lnTo>
                    <a:pt x="220" y="160"/>
                  </a:lnTo>
                  <a:lnTo>
                    <a:pt x="223" y="165"/>
                  </a:lnTo>
                  <a:lnTo>
                    <a:pt x="226" y="169"/>
                  </a:lnTo>
                  <a:lnTo>
                    <a:pt x="230" y="174"/>
                  </a:lnTo>
                  <a:lnTo>
                    <a:pt x="236" y="178"/>
                  </a:lnTo>
                  <a:lnTo>
                    <a:pt x="238" y="180"/>
                  </a:lnTo>
                  <a:lnTo>
                    <a:pt x="241" y="181"/>
                  </a:lnTo>
                  <a:lnTo>
                    <a:pt x="244" y="183"/>
                  </a:lnTo>
                  <a:lnTo>
                    <a:pt x="247" y="185"/>
                  </a:lnTo>
                  <a:lnTo>
                    <a:pt x="250" y="186"/>
                  </a:lnTo>
                  <a:lnTo>
                    <a:pt x="253" y="188"/>
                  </a:lnTo>
                  <a:lnTo>
                    <a:pt x="256" y="189"/>
                  </a:lnTo>
                  <a:lnTo>
                    <a:pt x="259" y="191"/>
                  </a:lnTo>
                  <a:lnTo>
                    <a:pt x="262" y="191"/>
                  </a:lnTo>
                  <a:lnTo>
                    <a:pt x="267" y="192"/>
                  </a:lnTo>
                  <a:lnTo>
                    <a:pt x="270" y="194"/>
                  </a:lnTo>
                  <a:lnTo>
                    <a:pt x="273" y="194"/>
                  </a:lnTo>
                  <a:lnTo>
                    <a:pt x="277" y="195"/>
                  </a:lnTo>
                  <a:lnTo>
                    <a:pt x="280" y="195"/>
                  </a:lnTo>
                  <a:lnTo>
                    <a:pt x="285" y="197"/>
                  </a:lnTo>
                  <a:lnTo>
                    <a:pt x="289" y="197"/>
                  </a:lnTo>
                  <a:lnTo>
                    <a:pt x="292" y="197"/>
                  </a:lnTo>
                  <a:lnTo>
                    <a:pt x="297" y="198"/>
                  </a:lnTo>
                  <a:lnTo>
                    <a:pt x="300" y="198"/>
                  </a:lnTo>
                  <a:lnTo>
                    <a:pt x="304" y="198"/>
                  </a:lnTo>
                  <a:lnTo>
                    <a:pt x="309" y="198"/>
                  </a:lnTo>
                  <a:lnTo>
                    <a:pt x="313" y="198"/>
                  </a:lnTo>
                  <a:lnTo>
                    <a:pt x="316" y="198"/>
                  </a:lnTo>
                  <a:lnTo>
                    <a:pt x="322" y="200"/>
                  </a:lnTo>
                  <a:lnTo>
                    <a:pt x="326" y="198"/>
                  </a:lnTo>
                  <a:lnTo>
                    <a:pt x="330" y="198"/>
                  </a:lnTo>
                  <a:lnTo>
                    <a:pt x="335" y="198"/>
                  </a:lnTo>
                  <a:lnTo>
                    <a:pt x="338" y="198"/>
                  </a:lnTo>
                  <a:lnTo>
                    <a:pt x="342" y="197"/>
                  </a:lnTo>
                  <a:lnTo>
                    <a:pt x="347" y="197"/>
                  </a:lnTo>
                  <a:lnTo>
                    <a:pt x="351" y="197"/>
                  </a:lnTo>
                  <a:lnTo>
                    <a:pt x="356" y="197"/>
                  </a:lnTo>
                  <a:lnTo>
                    <a:pt x="360" y="195"/>
                  </a:lnTo>
                  <a:lnTo>
                    <a:pt x="365" y="194"/>
                  </a:lnTo>
                  <a:lnTo>
                    <a:pt x="368" y="194"/>
                  </a:lnTo>
                  <a:lnTo>
                    <a:pt x="372" y="192"/>
                  </a:lnTo>
                  <a:lnTo>
                    <a:pt x="377" y="192"/>
                  </a:lnTo>
                  <a:lnTo>
                    <a:pt x="381" y="191"/>
                  </a:lnTo>
                  <a:lnTo>
                    <a:pt x="386" y="189"/>
                  </a:lnTo>
                  <a:lnTo>
                    <a:pt x="391" y="189"/>
                  </a:lnTo>
                  <a:lnTo>
                    <a:pt x="394" y="188"/>
                  </a:lnTo>
                  <a:lnTo>
                    <a:pt x="398" y="186"/>
                  </a:lnTo>
                  <a:lnTo>
                    <a:pt x="401" y="185"/>
                  </a:lnTo>
                  <a:lnTo>
                    <a:pt x="406" y="183"/>
                  </a:lnTo>
                  <a:lnTo>
                    <a:pt x="409" y="181"/>
                  </a:lnTo>
                  <a:lnTo>
                    <a:pt x="413" y="180"/>
                  </a:lnTo>
                  <a:lnTo>
                    <a:pt x="416" y="178"/>
                  </a:lnTo>
                  <a:lnTo>
                    <a:pt x="421" y="178"/>
                  </a:lnTo>
                  <a:lnTo>
                    <a:pt x="424" y="175"/>
                  </a:lnTo>
                  <a:lnTo>
                    <a:pt x="427" y="174"/>
                  </a:lnTo>
                  <a:lnTo>
                    <a:pt x="431" y="172"/>
                  </a:lnTo>
                  <a:lnTo>
                    <a:pt x="434" y="171"/>
                  </a:lnTo>
                  <a:lnTo>
                    <a:pt x="437" y="169"/>
                  </a:lnTo>
                  <a:lnTo>
                    <a:pt x="440" y="168"/>
                  </a:lnTo>
                  <a:lnTo>
                    <a:pt x="443" y="166"/>
                  </a:lnTo>
                  <a:lnTo>
                    <a:pt x="447" y="163"/>
                  </a:lnTo>
                  <a:lnTo>
                    <a:pt x="453" y="160"/>
                  </a:lnTo>
                  <a:lnTo>
                    <a:pt x="459" y="156"/>
                  </a:lnTo>
                  <a:lnTo>
                    <a:pt x="460" y="154"/>
                  </a:lnTo>
                  <a:lnTo>
                    <a:pt x="463" y="151"/>
                  </a:lnTo>
                  <a:lnTo>
                    <a:pt x="466" y="150"/>
                  </a:lnTo>
                  <a:lnTo>
                    <a:pt x="471" y="148"/>
                  </a:lnTo>
                  <a:lnTo>
                    <a:pt x="475" y="144"/>
                  </a:lnTo>
                  <a:lnTo>
                    <a:pt x="481" y="139"/>
                  </a:lnTo>
                  <a:lnTo>
                    <a:pt x="484" y="138"/>
                  </a:lnTo>
                  <a:lnTo>
                    <a:pt x="489" y="136"/>
                  </a:lnTo>
                  <a:lnTo>
                    <a:pt x="492" y="135"/>
                  </a:lnTo>
                  <a:lnTo>
                    <a:pt x="495" y="133"/>
                  </a:lnTo>
                  <a:lnTo>
                    <a:pt x="498" y="132"/>
                  </a:lnTo>
                  <a:lnTo>
                    <a:pt x="501" y="130"/>
                  </a:lnTo>
                  <a:lnTo>
                    <a:pt x="504" y="127"/>
                  </a:lnTo>
                  <a:lnTo>
                    <a:pt x="507" y="126"/>
                  </a:lnTo>
                  <a:lnTo>
                    <a:pt x="510" y="124"/>
                  </a:lnTo>
                  <a:lnTo>
                    <a:pt x="513" y="123"/>
                  </a:lnTo>
                  <a:lnTo>
                    <a:pt x="516" y="121"/>
                  </a:lnTo>
                  <a:lnTo>
                    <a:pt x="519" y="120"/>
                  </a:lnTo>
                  <a:lnTo>
                    <a:pt x="522" y="118"/>
                  </a:lnTo>
                  <a:lnTo>
                    <a:pt x="525" y="116"/>
                  </a:lnTo>
                  <a:lnTo>
                    <a:pt x="528" y="115"/>
                  </a:lnTo>
                  <a:lnTo>
                    <a:pt x="531" y="113"/>
                  </a:lnTo>
                  <a:lnTo>
                    <a:pt x="534" y="112"/>
                  </a:lnTo>
                  <a:lnTo>
                    <a:pt x="537" y="110"/>
                  </a:lnTo>
                  <a:lnTo>
                    <a:pt x="540" y="109"/>
                  </a:lnTo>
                  <a:lnTo>
                    <a:pt x="545" y="107"/>
                  </a:lnTo>
                  <a:lnTo>
                    <a:pt x="549" y="104"/>
                  </a:lnTo>
                  <a:lnTo>
                    <a:pt x="555" y="101"/>
                  </a:lnTo>
                  <a:lnTo>
                    <a:pt x="560" y="100"/>
                  </a:lnTo>
                  <a:lnTo>
                    <a:pt x="566" y="97"/>
                  </a:lnTo>
                  <a:lnTo>
                    <a:pt x="572" y="95"/>
                  </a:lnTo>
                  <a:lnTo>
                    <a:pt x="577" y="92"/>
                  </a:lnTo>
                  <a:lnTo>
                    <a:pt x="583" y="91"/>
                  </a:lnTo>
                  <a:lnTo>
                    <a:pt x="587" y="89"/>
                  </a:lnTo>
                  <a:lnTo>
                    <a:pt x="592" y="88"/>
                  </a:lnTo>
                  <a:lnTo>
                    <a:pt x="596" y="85"/>
                  </a:lnTo>
                  <a:lnTo>
                    <a:pt x="601" y="85"/>
                  </a:lnTo>
                  <a:lnTo>
                    <a:pt x="605" y="83"/>
                  </a:lnTo>
                  <a:lnTo>
                    <a:pt x="608" y="82"/>
                  </a:lnTo>
                  <a:lnTo>
                    <a:pt x="611" y="82"/>
                  </a:lnTo>
                  <a:lnTo>
                    <a:pt x="614" y="80"/>
                  </a:lnTo>
                  <a:lnTo>
                    <a:pt x="619" y="80"/>
                  </a:lnTo>
                  <a:lnTo>
                    <a:pt x="628" y="95"/>
                  </a:lnTo>
                  <a:lnTo>
                    <a:pt x="627" y="95"/>
                  </a:lnTo>
                  <a:lnTo>
                    <a:pt x="623" y="97"/>
                  </a:lnTo>
                  <a:lnTo>
                    <a:pt x="620" y="97"/>
                  </a:lnTo>
                  <a:lnTo>
                    <a:pt x="619" y="98"/>
                  </a:lnTo>
                  <a:lnTo>
                    <a:pt x="614" y="100"/>
                  </a:lnTo>
                  <a:lnTo>
                    <a:pt x="611" y="101"/>
                  </a:lnTo>
                  <a:lnTo>
                    <a:pt x="607" y="101"/>
                  </a:lnTo>
                  <a:lnTo>
                    <a:pt x="604" y="103"/>
                  </a:lnTo>
                  <a:lnTo>
                    <a:pt x="598" y="106"/>
                  </a:lnTo>
                  <a:lnTo>
                    <a:pt x="593" y="107"/>
                  </a:lnTo>
                  <a:lnTo>
                    <a:pt x="587" y="109"/>
                  </a:lnTo>
                  <a:lnTo>
                    <a:pt x="583" y="112"/>
                  </a:lnTo>
                  <a:lnTo>
                    <a:pt x="577" y="113"/>
                  </a:lnTo>
                  <a:lnTo>
                    <a:pt x="571" y="118"/>
                  </a:lnTo>
                  <a:lnTo>
                    <a:pt x="566" y="118"/>
                  </a:lnTo>
                  <a:lnTo>
                    <a:pt x="563" y="120"/>
                  </a:lnTo>
                  <a:lnTo>
                    <a:pt x="560" y="121"/>
                  </a:lnTo>
                  <a:lnTo>
                    <a:pt x="557" y="123"/>
                  </a:lnTo>
                  <a:lnTo>
                    <a:pt x="552" y="124"/>
                  </a:lnTo>
                  <a:lnTo>
                    <a:pt x="549" y="126"/>
                  </a:lnTo>
                  <a:lnTo>
                    <a:pt x="546" y="127"/>
                  </a:lnTo>
                  <a:lnTo>
                    <a:pt x="543" y="129"/>
                  </a:lnTo>
                  <a:lnTo>
                    <a:pt x="539" y="130"/>
                  </a:lnTo>
                  <a:lnTo>
                    <a:pt x="536" y="132"/>
                  </a:lnTo>
                  <a:lnTo>
                    <a:pt x="531" y="133"/>
                  </a:lnTo>
                  <a:lnTo>
                    <a:pt x="528" y="135"/>
                  </a:lnTo>
                  <a:lnTo>
                    <a:pt x="524" y="138"/>
                  </a:lnTo>
                  <a:lnTo>
                    <a:pt x="521" y="139"/>
                  </a:lnTo>
                  <a:lnTo>
                    <a:pt x="516" y="141"/>
                  </a:lnTo>
                  <a:lnTo>
                    <a:pt x="513" y="144"/>
                  </a:lnTo>
                  <a:lnTo>
                    <a:pt x="509" y="145"/>
                  </a:lnTo>
                  <a:lnTo>
                    <a:pt x="504" y="147"/>
                  </a:lnTo>
                  <a:lnTo>
                    <a:pt x="501" y="148"/>
                  </a:lnTo>
                  <a:lnTo>
                    <a:pt x="496" y="151"/>
                  </a:lnTo>
                  <a:lnTo>
                    <a:pt x="492" y="153"/>
                  </a:lnTo>
                  <a:lnTo>
                    <a:pt x="489" y="154"/>
                  </a:lnTo>
                  <a:lnTo>
                    <a:pt x="484" y="157"/>
                  </a:lnTo>
                  <a:lnTo>
                    <a:pt x="481" y="160"/>
                  </a:lnTo>
                  <a:lnTo>
                    <a:pt x="477" y="162"/>
                  </a:lnTo>
                  <a:lnTo>
                    <a:pt x="472" y="163"/>
                  </a:lnTo>
                  <a:lnTo>
                    <a:pt x="469" y="166"/>
                  </a:lnTo>
                  <a:lnTo>
                    <a:pt x="465" y="169"/>
                  </a:lnTo>
                  <a:lnTo>
                    <a:pt x="460" y="171"/>
                  </a:lnTo>
                  <a:lnTo>
                    <a:pt x="457" y="174"/>
                  </a:lnTo>
                  <a:lnTo>
                    <a:pt x="453" y="175"/>
                  </a:lnTo>
                  <a:lnTo>
                    <a:pt x="450" y="180"/>
                  </a:lnTo>
                  <a:lnTo>
                    <a:pt x="445" y="181"/>
                  </a:lnTo>
                  <a:lnTo>
                    <a:pt x="440" y="183"/>
                  </a:lnTo>
                  <a:lnTo>
                    <a:pt x="436" y="186"/>
                  </a:lnTo>
                  <a:lnTo>
                    <a:pt x="433" y="188"/>
                  </a:lnTo>
                  <a:lnTo>
                    <a:pt x="427" y="189"/>
                  </a:lnTo>
                  <a:lnTo>
                    <a:pt x="422" y="192"/>
                  </a:lnTo>
                  <a:lnTo>
                    <a:pt x="418" y="194"/>
                  </a:lnTo>
                  <a:lnTo>
                    <a:pt x="415" y="195"/>
                  </a:lnTo>
                  <a:lnTo>
                    <a:pt x="409" y="197"/>
                  </a:lnTo>
                  <a:lnTo>
                    <a:pt x="404" y="198"/>
                  </a:lnTo>
                  <a:lnTo>
                    <a:pt x="400" y="200"/>
                  </a:lnTo>
                  <a:lnTo>
                    <a:pt x="395" y="201"/>
                  </a:lnTo>
                  <a:lnTo>
                    <a:pt x="391" y="203"/>
                  </a:lnTo>
                  <a:lnTo>
                    <a:pt x="386" y="204"/>
                  </a:lnTo>
                  <a:lnTo>
                    <a:pt x="380" y="204"/>
                  </a:lnTo>
                  <a:lnTo>
                    <a:pt x="377" y="206"/>
                  </a:lnTo>
                  <a:lnTo>
                    <a:pt x="371" y="207"/>
                  </a:lnTo>
                  <a:lnTo>
                    <a:pt x="366" y="207"/>
                  </a:lnTo>
                  <a:lnTo>
                    <a:pt x="360" y="209"/>
                  </a:lnTo>
                  <a:lnTo>
                    <a:pt x="356" y="209"/>
                  </a:lnTo>
                  <a:lnTo>
                    <a:pt x="351" y="209"/>
                  </a:lnTo>
                  <a:lnTo>
                    <a:pt x="347" y="210"/>
                  </a:lnTo>
                  <a:lnTo>
                    <a:pt x="341" y="210"/>
                  </a:lnTo>
                  <a:lnTo>
                    <a:pt x="336" y="210"/>
                  </a:lnTo>
                  <a:lnTo>
                    <a:pt x="332" y="210"/>
                  </a:lnTo>
                  <a:lnTo>
                    <a:pt x="327" y="210"/>
                  </a:lnTo>
                  <a:lnTo>
                    <a:pt x="321" y="210"/>
                  </a:lnTo>
                  <a:lnTo>
                    <a:pt x="316" y="210"/>
                  </a:lnTo>
                  <a:lnTo>
                    <a:pt x="312" y="210"/>
                  </a:lnTo>
                  <a:lnTo>
                    <a:pt x="306" y="210"/>
                  </a:lnTo>
                  <a:lnTo>
                    <a:pt x="301" y="210"/>
                  </a:lnTo>
                  <a:lnTo>
                    <a:pt x="297" y="210"/>
                  </a:lnTo>
                  <a:lnTo>
                    <a:pt x="292" y="209"/>
                  </a:lnTo>
                  <a:lnTo>
                    <a:pt x="288" y="209"/>
                  </a:lnTo>
                  <a:lnTo>
                    <a:pt x="283" y="207"/>
                  </a:lnTo>
                  <a:lnTo>
                    <a:pt x="279" y="207"/>
                  </a:lnTo>
                  <a:lnTo>
                    <a:pt x="274" y="206"/>
                  </a:lnTo>
                  <a:lnTo>
                    <a:pt x="270" y="204"/>
                  </a:lnTo>
                  <a:lnTo>
                    <a:pt x="265" y="204"/>
                  </a:lnTo>
                  <a:lnTo>
                    <a:pt x="260" y="203"/>
                  </a:lnTo>
                  <a:lnTo>
                    <a:pt x="256" y="201"/>
                  </a:lnTo>
                  <a:lnTo>
                    <a:pt x="253" y="200"/>
                  </a:lnTo>
                  <a:lnTo>
                    <a:pt x="248" y="198"/>
                  </a:lnTo>
                  <a:lnTo>
                    <a:pt x="245" y="198"/>
                  </a:lnTo>
                  <a:lnTo>
                    <a:pt x="241" y="197"/>
                  </a:lnTo>
                  <a:lnTo>
                    <a:pt x="238" y="194"/>
                  </a:lnTo>
                  <a:lnTo>
                    <a:pt x="235" y="192"/>
                  </a:lnTo>
                  <a:lnTo>
                    <a:pt x="230" y="191"/>
                  </a:lnTo>
                  <a:lnTo>
                    <a:pt x="227" y="189"/>
                  </a:lnTo>
                  <a:lnTo>
                    <a:pt x="224" y="186"/>
                  </a:lnTo>
                  <a:lnTo>
                    <a:pt x="221" y="185"/>
                  </a:lnTo>
                  <a:lnTo>
                    <a:pt x="218" y="183"/>
                  </a:lnTo>
                  <a:lnTo>
                    <a:pt x="214" y="178"/>
                  </a:lnTo>
                  <a:lnTo>
                    <a:pt x="209" y="174"/>
                  </a:lnTo>
                  <a:lnTo>
                    <a:pt x="205" y="168"/>
                  </a:lnTo>
                  <a:lnTo>
                    <a:pt x="201" y="162"/>
                  </a:lnTo>
                  <a:lnTo>
                    <a:pt x="198" y="156"/>
                  </a:lnTo>
                  <a:lnTo>
                    <a:pt x="197" y="151"/>
                  </a:lnTo>
                  <a:lnTo>
                    <a:pt x="197" y="148"/>
                  </a:lnTo>
                  <a:lnTo>
                    <a:pt x="195" y="144"/>
                  </a:lnTo>
                  <a:lnTo>
                    <a:pt x="194" y="141"/>
                  </a:lnTo>
                  <a:lnTo>
                    <a:pt x="194" y="138"/>
                  </a:lnTo>
                  <a:lnTo>
                    <a:pt x="194" y="132"/>
                  </a:lnTo>
                  <a:lnTo>
                    <a:pt x="194" y="126"/>
                  </a:lnTo>
                  <a:lnTo>
                    <a:pt x="194" y="120"/>
                  </a:lnTo>
                  <a:lnTo>
                    <a:pt x="194" y="115"/>
                  </a:lnTo>
                  <a:lnTo>
                    <a:pt x="195" y="109"/>
                  </a:lnTo>
                  <a:lnTo>
                    <a:pt x="197" y="104"/>
                  </a:lnTo>
                  <a:lnTo>
                    <a:pt x="198" y="100"/>
                  </a:lnTo>
                  <a:lnTo>
                    <a:pt x="200" y="94"/>
                  </a:lnTo>
                  <a:lnTo>
                    <a:pt x="201" y="89"/>
                  </a:lnTo>
                  <a:lnTo>
                    <a:pt x="205" y="85"/>
                  </a:lnTo>
                  <a:lnTo>
                    <a:pt x="206" y="80"/>
                  </a:lnTo>
                  <a:lnTo>
                    <a:pt x="209" y="77"/>
                  </a:lnTo>
                  <a:lnTo>
                    <a:pt x="211" y="73"/>
                  </a:lnTo>
                  <a:lnTo>
                    <a:pt x="214" y="70"/>
                  </a:lnTo>
                  <a:lnTo>
                    <a:pt x="215" y="65"/>
                  </a:lnTo>
                  <a:lnTo>
                    <a:pt x="218" y="61"/>
                  </a:lnTo>
                  <a:lnTo>
                    <a:pt x="220" y="58"/>
                  </a:lnTo>
                  <a:lnTo>
                    <a:pt x="223" y="55"/>
                  </a:lnTo>
                  <a:lnTo>
                    <a:pt x="227" y="50"/>
                  </a:lnTo>
                  <a:lnTo>
                    <a:pt x="232" y="45"/>
                  </a:lnTo>
                  <a:lnTo>
                    <a:pt x="236" y="41"/>
                  </a:lnTo>
                  <a:lnTo>
                    <a:pt x="239" y="39"/>
                  </a:lnTo>
                  <a:lnTo>
                    <a:pt x="241" y="36"/>
                  </a:lnTo>
                  <a:lnTo>
                    <a:pt x="242" y="36"/>
                  </a:lnTo>
                  <a:lnTo>
                    <a:pt x="133" y="17"/>
                  </a:lnTo>
                  <a:lnTo>
                    <a:pt x="130" y="17"/>
                  </a:lnTo>
                  <a:lnTo>
                    <a:pt x="126" y="21"/>
                  </a:lnTo>
                  <a:lnTo>
                    <a:pt x="123" y="24"/>
                  </a:lnTo>
                  <a:lnTo>
                    <a:pt x="120" y="27"/>
                  </a:lnTo>
                  <a:lnTo>
                    <a:pt x="115" y="32"/>
                  </a:lnTo>
                  <a:lnTo>
                    <a:pt x="111" y="36"/>
                  </a:lnTo>
                  <a:lnTo>
                    <a:pt x="108" y="39"/>
                  </a:lnTo>
                  <a:lnTo>
                    <a:pt x="105" y="41"/>
                  </a:lnTo>
                  <a:lnTo>
                    <a:pt x="103" y="44"/>
                  </a:lnTo>
                  <a:lnTo>
                    <a:pt x="100" y="47"/>
                  </a:lnTo>
                  <a:lnTo>
                    <a:pt x="97" y="50"/>
                  </a:lnTo>
                  <a:lnTo>
                    <a:pt x="94" y="53"/>
                  </a:lnTo>
                  <a:lnTo>
                    <a:pt x="91" y="58"/>
                  </a:lnTo>
                  <a:lnTo>
                    <a:pt x="88" y="61"/>
                  </a:lnTo>
                  <a:lnTo>
                    <a:pt x="85" y="64"/>
                  </a:lnTo>
                  <a:lnTo>
                    <a:pt x="82" y="68"/>
                  </a:lnTo>
                  <a:lnTo>
                    <a:pt x="80" y="71"/>
                  </a:lnTo>
                  <a:lnTo>
                    <a:pt x="77" y="76"/>
                  </a:lnTo>
                  <a:lnTo>
                    <a:pt x="74" y="79"/>
                  </a:lnTo>
                  <a:lnTo>
                    <a:pt x="71" y="83"/>
                  </a:lnTo>
                  <a:lnTo>
                    <a:pt x="68" y="88"/>
                  </a:lnTo>
                  <a:lnTo>
                    <a:pt x="65" y="92"/>
                  </a:lnTo>
                  <a:lnTo>
                    <a:pt x="62" y="97"/>
                  </a:lnTo>
                  <a:lnTo>
                    <a:pt x="59" y="101"/>
                  </a:lnTo>
                  <a:lnTo>
                    <a:pt x="56" y="106"/>
                  </a:lnTo>
                  <a:lnTo>
                    <a:pt x="55" y="112"/>
                  </a:lnTo>
                  <a:lnTo>
                    <a:pt x="50" y="115"/>
                  </a:lnTo>
                  <a:lnTo>
                    <a:pt x="49" y="121"/>
                  </a:lnTo>
                  <a:lnTo>
                    <a:pt x="46" y="126"/>
                  </a:lnTo>
                  <a:lnTo>
                    <a:pt x="44" y="132"/>
                  </a:lnTo>
                  <a:lnTo>
                    <a:pt x="41" y="136"/>
                  </a:lnTo>
                  <a:lnTo>
                    <a:pt x="40" y="141"/>
                  </a:lnTo>
                  <a:lnTo>
                    <a:pt x="37" y="147"/>
                  </a:lnTo>
                  <a:lnTo>
                    <a:pt x="35" y="151"/>
                  </a:lnTo>
                  <a:lnTo>
                    <a:pt x="34" y="157"/>
                  </a:lnTo>
                  <a:lnTo>
                    <a:pt x="32" y="163"/>
                  </a:lnTo>
                  <a:lnTo>
                    <a:pt x="31" y="169"/>
                  </a:lnTo>
                  <a:lnTo>
                    <a:pt x="29" y="175"/>
                  </a:lnTo>
                  <a:lnTo>
                    <a:pt x="28" y="180"/>
                  </a:lnTo>
                  <a:lnTo>
                    <a:pt x="26" y="186"/>
                  </a:lnTo>
                  <a:lnTo>
                    <a:pt x="26" y="192"/>
                  </a:lnTo>
                  <a:lnTo>
                    <a:pt x="25" y="198"/>
                  </a:lnTo>
                  <a:lnTo>
                    <a:pt x="25" y="204"/>
                  </a:lnTo>
                  <a:lnTo>
                    <a:pt x="25" y="210"/>
                  </a:lnTo>
                  <a:lnTo>
                    <a:pt x="25" y="216"/>
                  </a:lnTo>
                  <a:lnTo>
                    <a:pt x="25" y="222"/>
                  </a:lnTo>
                  <a:lnTo>
                    <a:pt x="25" y="228"/>
                  </a:lnTo>
                  <a:lnTo>
                    <a:pt x="25" y="234"/>
                  </a:lnTo>
                  <a:lnTo>
                    <a:pt x="26" y="240"/>
                  </a:lnTo>
                  <a:lnTo>
                    <a:pt x="28" y="248"/>
                  </a:lnTo>
                  <a:lnTo>
                    <a:pt x="29" y="254"/>
                  </a:lnTo>
                  <a:lnTo>
                    <a:pt x="31" y="260"/>
                  </a:lnTo>
                  <a:lnTo>
                    <a:pt x="32" y="268"/>
                  </a:lnTo>
                  <a:lnTo>
                    <a:pt x="35" y="274"/>
                  </a:lnTo>
                  <a:lnTo>
                    <a:pt x="37" y="280"/>
                  </a:lnTo>
                  <a:lnTo>
                    <a:pt x="40" y="286"/>
                  </a:lnTo>
                  <a:lnTo>
                    <a:pt x="43" y="290"/>
                  </a:lnTo>
                  <a:lnTo>
                    <a:pt x="47" y="296"/>
                  </a:lnTo>
                  <a:lnTo>
                    <a:pt x="52" y="301"/>
                  </a:lnTo>
                  <a:lnTo>
                    <a:pt x="56" y="305"/>
                  </a:lnTo>
                  <a:lnTo>
                    <a:pt x="61" y="310"/>
                  </a:lnTo>
                  <a:lnTo>
                    <a:pt x="67" y="315"/>
                  </a:lnTo>
                  <a:lnTo>
                    <a:pt x="71" y="318"/>
                  </a:lnTo>
                  <a:lnTo>
                    <a:pt x="79" y="321"/>
                  </a:lnTo>
                  <a:lnTo>
                    <a:pt x="85" y="324"/>
                  </a:lnTo>
                  <a:lnTo>
                    <a:pt x="93" y="327"/>
                  </a:lnTo>
                  <a:lnTo>
                    <a:pt x="99" y="328"/>
                  </a:lnTo>
                  <a:lnTo>
                    <a:pt x="106" y="331"/>
                  </a:lnTo>
                  <a:lnTo>
                    <a:pt x="114" y="333"/>
                  </a:lnTo>
                  <a:lnTo>
                    <a:pt x="123" y="336"/>
                  </a:lnTo>
                  <a:lnTo>
                    <a:pt x="130" y="336"/>
                  </a:lnTo>
                  <a:lnTo>
                    <a:pt x="138" y="337"/>
                  </a:lnTo>
                  <a:lnTo>
                    <a:pt x="147" y="337"/>
                  </a:lnTo>
                  <a:lnTo>
                    <a:pt x="156" y="339"/>
                  </a:lnTo>
                  <a:lnTo>
                    <a:pt x="164" y="339"/>
                  </a:lnTo>
                  <a:lnTo>
                    <a:pt x="174" y="340"/>
                  </a:lnTo>
                  <a:lnTo>
                    <a:pt x="183" y="340"/>
                  </a:lnTo>
                  <a:lnTo>
                    <a:pt x="192" y="340"/>
                  </a:lnTo>
                  <a:lnTo>
                    <a:pt x="201" y="340"/>
                  </a:lnTo>
                  <a:lnTo>
                    <a:pt x="211" y="340"/>
                  </a:lnTo>
                  <a:lnTo>
                    <a:pt x="221" y="339"/>
                  </a:lnTo>
                  <a:lnTo>
                    <a:pt x="230" y="339"/>
                  </a:lnTo>
                  <a:lnTo>
                    <a:pt x="241" y="337"/>
                  </a:lnTo>
                  <a:lnTo>
                    <a:pt x="250" y="337"/>
                  </a:lnTo>
                  <a:lnTo>
                    <a:pt x="260" y="336"/>
                  </a:lnTo>
                  <a:lnTo>
                    <a:pt x="270" y="336"/>
                  </a:lnTo>
                  <a:lnTo>
                    <a:pt x="279" y="334"/>
                  </a:lnTo>
                  <a:lnTo>
                    <a:pt x="289" y="333"/>
                  </a:lnTo>
                  <a:lnTo>
                    <a:pt x="298" y="331"/>
                  </a:lnTo>
                  <a:lnTo>
                    <a:pt x="307" y="330"/>
                  </a:lnTo>
                  <a:lnTo>
                    <a:pt x="316" y="328"/>
                  </a:lnTo>
                  <a:lnTo>
                    <a:pt x="326" y="327"/>
                  </a:lnTo>
                  <a:lnTo>
                    <a:pt x="335" y="325"/>
                  </a:lnTo>
                  <a:lnTo>
                    <a:pt x="344" y="324"/>
                  </a:lnTo>
                  <a:lnTo>
                    <a:pt x="351" y="322"/>
                  </a:lnTo>
                  <a:lnTo>
                    <a:pt x="360" y="321"/>
                  </a:lnTo>
                  <a:lnTo>
                    <a:pt x="368" y="319"/>
                  </a:lnTo>
                  <a:lnTo>
                    <a:pt x="377" y="318"/>
                  </a:lnTo>
                  <a:lnTo>
                    <a:pt x="384" y="315"/>
                  </a:lnTo>
                  <a:lnTo>
                    <a:pt x="392" y="313"/>
                  </a:lnTo>
                  <a:lnTo>
                    <a:pt x="400" y="312"/>
                  </a:lnTo>
                  <a:lnTo>
                    <a:pt x="407" y="310"/>
                  </a:lnTo>
                  <a:lnTo>
                    <a:pt x="413" y="308"/>
                  </a:lnTo>
                  <a:lnTo>
                    <a:pt x="421" y="307"/>
                  </a:lnTo>
                  <a:lnTo>
                    <a:pt x="427" y="305"/>
                  </a:lnTo>
                  <a:lnTo>
                    <a:pt x="433" y="304"/>
                  </a:lnTo>
                  <a:lnTo>
                    <a:pt x="437" y="302"/>
                  </a:lnTo>
                  <a:lnTo>
                    <a:pt x="442" y="301"/>
                  </a:lnTo>
                  <a:lnTo>
                    <a:pt x="447" y="299"/>
                  </a:lnTo>
                  <a:lnTo>
                    <a:pt x="451" y="299"/>
                  </a:lnTo>
                  <a:lnTo>
                    <a:pt x="454" y="296"/>
                  </a:lnTo>
                  <a:lnTo>
                    <a:pt x="459" y="296"/>
                  </a:lnTo>
                  <a:lnTo>
                    <a:pt x="462" y="295"/>
                  </a:lnTo>
                  <a:lnTo>
                    <a:pt x="465" y="295"/>
                  </a:lnTo>
                  <a:lnTo>
                    <a:pt x="466" y="295"/>
                  </a:lnTo>
                  <a:lnTo>
                    <a:pt x="469" y="295"/>
                  </a:lnTo>
                  <a:lnTo>
                    <a:pt x="460" y="316"/>
                  </a:lnTo>
                  <a:lnTo>
                    <a:pt x="459" y="316"/>
                  </a:lnTo>
                  <a:lnTo>
                    <a:pt x="457" y="318"/>
                  </a:lnTo>
                  <a:lnTo>
                    <a:pt x="454" y="318"/>
                  </a:lnTo>
                  <a:lnTo>
                    <a:pt x="451" y="318"/>
                  </a:lnTo>
                  <a:lnTo>
                    <a:pt x="447" y="319"/>
                  </a:lnTo>
                  <a:lnTo>
                    <a:pt x="443" y="321"/>
                  </a:lnTo>
                  <a:lnTo>
                    <a:pt x="439" y="321"/>
                  </a:lnTo>
                  <a:lnTo>
                    <a:pt x="434" y="322"/>
                  </a:lnTo>
                  <a:lnTo>
                    <a:pt x="430" y="322"/>
                  </a:lnTo>
                  <a:lnTo>
                    <a:pt x="424" y="324"/>
                  </a:lnTo>
                  <a:lnTo>
                    <a:pt x="418" y="325"/>
                  </a:lnTo>
                  <a:lnTo>
                    <a:pt x="413" y="327"/>
                  </a:lnTo>
                  <a:lnTo>
                    <a:pt x="406" y="328"/>
                  </a:lnTo>
                  <a:lnTo>
                    <a:pt x="401" y="330"/>
                  </a:lnTo>
                  <a:lnTo>
                    <a:pt x="392" y="331"/>
                  </a:lnTo>
                  <a:lnTo>
                    <a:pt x="386" y="333"/>
                  </a:lnTo>
                  <a:lnTo>
                    <a:pt x="378" y="334"/>
                  </a:lnTo>
                  <a:lnTo>
                    <a:pt x="371" y="336"/>
                  </a:lnTo>
                  <a:lnTo>
                    <a:pt x="362" y="337"/>
                  </a:lnTo>
                  <a:lnTo>
                    <a:pt x="354" y="339"/>
                  </a:lnTo>
                  <a:lnTo>
                    <a:pt x="345" y="340"/>
                  </a:lnTo>
                  <a:lnTo>
                    <a:pt x="336" y="342"/>
                  </a:lnTo>
                  <a:lnTo>
                    <a:pt x="327" y="343"/>
                  </a:lnTo>
                  <a:lnTo>
                    <a:pt x="318" y="343"/>
                  </a:lnTo>
                  <a:lnTo>
                    <a:pt x="309" y="345"/>
                  </a:lnTo>
                  <a:lnTo>
                    <a:pt x="300" y="346"/>
                  </a:lnTo>
                  <a:lnTo>
                    <a:pt x="291" y="348"/>
                  </a:lnTo>
                  <a:lnTo>
                    <a:pt x="282" y="349"/>
                  </a:lnTo>
                  <a:lnTo>
                    <a:pt x="273" y="349"/>
                  </a:lnTo>
                  <a:lnTo>
                    <a:pt x="262" y="351"/>
                  </a:lnTo>
                  <a:lnTo>
                    <a:pt x="253" y="352"/>
                  </a:lnTo>
                  <a:lnTo>
                    <a:pt x="242" y="352"/>
                  </a:lnTo>
                  <a:lnTo>
                    <a:pt x="233" y="354"/>
                  </a:lnTo>
                  <a:lnTo>
                    <a:pt x="224" y="354"/>
                  </a:lnTo>
                  <a:lnTo>
                    <a:pt x="214" y="354"/>
                  </a:lnTo>
                  <a:lnTo>
                    <a:pt x="205" y="354"/>
                  </a:lnTo>
                  <a:lnTo>
                    <a:pt x="194" y="354"/>
                  </a:lnTo>
                  <a:lnTo>
                    <a:pt x="185" y="355"/>
                  </a:lnTo>
                  <a:lnTo>
                    <a:pt x="176" y="354"/>
                  </a:lnTo>
                  <a:lnTo>
                    <a:pt x="165" y="354"/>
                  </a:lnTo>
                  <a:lnTo>
                    <a:pt x="156" y="354"/>
                  </a:lnTo>
                  <a:lnTo>
                    <a:pt x="147" y="352"/>
                  </a:lnTo>
                  <a:lnTo>
                    <a:pt x="138" y="351"/>
                  </a:lnTo>
                  <a:lnTo>
                    <a:pt x="129" y="351"/>
                  </a:lnTo>
                  <a:lnTo>
                    <a:pt x="121" y="349"/>
                  </a:lnTo>
                  <a:lnTo>
                    <a:pt x="112" y="348"/>
                  </a:lnTo>
                  <a:lnTo>
                    <a:pt x="105" y="346"/>
                  </a:lnTo>
                  <a:lnTo>
                    <a:pt x="96" y="343"/>
                  </a:lnTo>
                  <a:lnTo>
                    <a:pt x="88" y="342"/>
                  </a:lnTo>
                  <a:lnTo>
                    <a:pt x="80" y="339"/>
                  </a:lnTo>
                  <a:lnTo>
                    <a:pt x="73" y="336"/>
                  </a:lnTo>
                  <a:lnTo>
                    <a:pt x="67" y="333"/>
                  </a:lnTo>
                  <a:lnTo>
                    <a:pt x="59" y="330"/>
                  </a:lnTo>
                  <a:lnTo>
                    <a:pt x="53" y="327"/>
                  </a:lnTo>
                  <a:lnTo>
                    <a:pt x="47" y="322"/>
                  </a:lnTo>
                  <a:lnTo>
                    <a:pt x="41" y="318"/>
                  </a:lnTo>
                  <a:lnTo>
                    <a:pt x="37" y="313"/>
                  </a:lnTo>
                  <a:lnTo>
                    <a:pt x="31" y="308"/>
                  </a:lnTo>
                  <a:lnTo>
                    <a:pt x="26" y="304"/>
                  </a:lnTo>
                  <a:lnTo>
                    <a:pt x="23" y="298"/>
                  </a:lnTo>
                  <a:lnTo>
                    <a:pt x="18" y="292"/>
                  </a:lnTo>
                  <a:lnTo>
                    <a:pt x="15" y="287"/>
                  </a:lnTo>
                  <a:lnTo>
                    <a:pt x="12" y="280"/>
                  </a:lnTo>
                  <a:lnTo>
                    <a:pt x="9" y="274"/>
                  </a:lnTo>
                  <a:lnTo>
                    <a:pt x="6" y="266"/>
                  </a:lnTo>
                  <a:lnTo>
                    <a:pt x="5" y="260"/>
                  </a:lnTo>
                  <a:lnTo>
                    <a:pt x="3" y="254"/>
                  </a:lnTo>
                  <a:lnTo>
                    <a:pt x="2" y="248"/>
                  </a:lnTo>
                  <a:lnTo>
                    <a:pt x="0" y="242"/>
                  </a:lnTo>
                  <a:lnTo>
                    <a:pt x="0" y="236"/>
                  </a:lnTo>
                  <a:lnTo>
                    <a:pt x="0" y="228"/>
                  </a:lnTo>
                  <a:lnTo>
                    <a:pt x="0" y="222"/>
                  </a:lnTo>
                  <a:lnTo>
                    <a:pt x="0" y="216"/>
                  </a:lnTo>
                  <a:lnTo>
                    <a:pt x="0" y="210"/>
                  </a:lnTo>
                  <a:lnTo>
                    <a:pt x="2" y="204"/>
                  </a:lnTo>
                  <a:lnTo>
                    <a:pt x="2" y="198"/>
                  </a:lnTo>
                  <a:lnTo>
                    <a:pt x="3" y="192"/>
                  </a:lnTo>
                  <a:lnTo>
                    <a:pt x="6" y="186"/>
                  </a:lnTo>
                  <a:lnTo>
                    <a:pt x="6" y="178"/>
                  </a:lnTo>
                  <a:lnTo>
                    <a:pt x="8" y="172"/>
                  </a:lnTo>
                  <a:lnTo>
                    <a:pt x="11" y="166"/>
                  </a:lnTo>
                  <a:lnTo>
                    <a:pt x="12" y="160"/>
                  </a:lnTo>
                  <a:lnTo>
                    <a:pt x="15" y="154"/>
                  </a:lnTo>
                  <a:lnTo>
                    <a:pt x="18" y="148"/>
                  </a:lnTo>
                  <a:lnTo>
                    <a:pt x="20" y="142"/>
                  </a:lnTo>
                  <a:lnTo>
                    <a:pt x="25" y="136"/>
                  </a:lnTo>
                  <a:lnTo>
                    <a:pt x="26" y="130"/>
                  </a:lnTo>
                  <a:lnTo>
                    <a:pt x="31" y="126"/>
                  </a:lnTo>
                  <a:lnTo>
                    <a:pt x="34" y="120"/>
                  </a:lnTo>
                  <a:lnTo>
                    <a:pt x="37" y="113"/>
                  </a:lnTo>
                  <a:lnTo>
                    <a:pt x="40" y="109"/>
                  </a:lnTo>
                  <a:lnTo>
                    <a:pt x="44" y="103"/>
                  </a:lnTo>
                  <a:lnTo>
                    <a:pt x="47" y="98"/>
                  </a:lnTo>
                  <a:lnTo>
                    <a:pt x="52" y="92"/>
                  </a:lnTo>
                  <a:lnTo>
                    <a:pt x="55" y="88"/>
                  </a:lnTo>
                  <a:lnTo>
                    <a:pt x="58" y="83"/>
                  </a:lnTo>
                  <a:lnTo>
                    <a:pt x="62" y="77"/>
                  </a:lnTo>
                  <a:lnTo>
                    <a:pt x="67" y="73"/>
                  </a:lnTo>
                  <a:lnTo>
                    <a:pt x="70" y="68"/>
                  </a:lnTo>
                  <a:lnTo>
                    <a:pt x="73" y="64"/>
                  </a:lnTo>
                  <a:lnTo>
                    <a:pt x="77" y="59"/>
                  </a:lnTo>
                  <a:lnTo>
                    <a:pt x="80" y="55"/>
                  </a:lnTo>
                  <a:lnTo>
                    <a:pt x="83" y="50"/>
                  </a:lnTo>
                  <a:lnTo>
                    <a:pt x="88" y="47"/>
                  </a:lnTo>
                  <a:lnTo>
                    <a:pt x="93" y="42"/>
                  </a:lnTo>
                  <a:lnTo>
                    <a:pt x="96" y="39"/>
                  </a:lnTo>
                  <a:lnTo>
                    <a:pt x="99" y="35"/>
                  </a:lnTo>
                  <a:lnTo>
                    <a:pt x="103" y="32"/>
                  </a:lnTo>
                  <a:lnTo>
                    <a:pt x="106" y="29"/>
                  </a:lnTo>
                  <a:lnTo>
                    <a:pt x="109" y="26"/>
                  </a:lnTo>
                  <a:lnTo>
                    <a:pt x="112" y="23"/>
                  </a:lnTo>
                  <a:lnTo>
                    <a:pt x="115" y="18"/>
                  </a:lnTo>
                  <a:lnTo>
                    <a:pt x="118" y="17"/>
                  </a:lnTo>
                  <a:lnTo>
                    <a:pt x="120" y="14"/>
                  </a:lnTo>
                  <a:lnTo>
                    <a:pt x="126" y="9"/>
                  </a:lnTo>
                  <a:lnTo>
                    <a:pt x="130" y="6"/>
                  </a:lnTo>
                  <a:lnTo>
                    <a:pt x="133" y="3"/>
                  </a:lnTo>
                  <a:lnTo>
                    <a:pt x="136" y="2"/>
                  </a:lnTo>
                  <a:lnTo>
                    <a:pt x="138" y="0"/>
                  </a:lnTo>
                  <a:lnTo>
                    <a:pt x="150" y="0"/>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204" name="Freeform 757"/>
            <p:cNvSpPr>
              <a:spLocks/>
            </p:cNvSpPr>
            <p:nvPr/>
          </p:nvSpPr>
          <p:spPr bwMode="auto">
            <a:xfrm>
              <a:off x="2626" y="2867"/>
              <a:ext cx="139" cy="293"/>
            </a:xfrm>
            <a:custGeom>
              <a:avLst/>
              <a:gdLst>
                <a:gd name="T0" fmla="*/ 1 w 277"/>
                <a:gd name="T1" fmla="*/ 0 h 587"/>
                <a:gd name="T2" fmla="*/ 1 w 277"/>
                <a:gd name="T3" fmla="*/ 0 h 587"/>
                <a:gd name="T4" fmla="*/ 1 w 277"/>
                <a:gd name="T5" fmla="*/ 0 h 587"/>
                <a:gd name="T6" fmla="*/ 1 w 277"/>
                <a:gd name="T7" fmla="*/ 0 h 587"/>
                <a:gd name="T8" fmla="*/ 1 w 277"/>
                <a:gd name="T9" fmla="*/ 0 h 587"/>
                <a:gd name="T10" fmla="*/ 1 w 277"/>
                <a:gd name="T11" fmla="*/ 0 h 587"/>
                <a:gd name="T12" fmla="*/ 1 w 277"/>
                <a:gd name="T13" fmla="*/ 0 h 587"/>
                <a:gd name="T14" fmla="*/ 1 w 277"/>
                <a:gd name="T15" fmla="*/ 0 h 587"/>
                <a:gd name="T16" fmla="*/ 1 w 277"/>
                <a:gd name="T17" fmla="*/ 0 h 587"/>
                <a:gd name="T18" fmla="*/ 1 w 277"/>
                <a:gd name="T19" fmla="*/ 0 h 587"/>
                <a:gd name="T20" fmla="*/ 1 w 277"/>
                <a:gd name="T21" fmla="*/ 0 h 587"/>
                <a:gd name="T22" fmla="*/ 1 w 277"/>
                <a:gd name="T23" fmla="*/ 0 h 587"/>
                <a:gd name="T24" fmla="*/ 1 w 277"/>
                <a:gd name="T25" fmla="*/ 0 h 587"/>
                <a:gd name="T26" fmla="*/ 1 w 277"/>
                <a:gd name="T27" fmla="*/ 0 h 587"/>
                <a:gd name="T28" fmla="*/ 1 w 277"/>
                <a:gd name="T29" fmla="*/ 0 h 587"/>
                <a:gd name="T30" fmla="*/ 1 w 277"/>
                <a:gd name="T31" fmla="*/ 0 h 587"/>
                <a:gd name="T32" fmla="*/ 1 w 277"/>
                <a:gd name="T33" fmla="*/ 0 h 587"/>
                <a:gd name="T34" fmla="*/ 1 w 277"/>
                <a:gd name="T35" fmla="*/ 0 h 587"/>
                <a:gd name="T36" fmla="*/ 1 w 277"/>
                <a:gd name="T37" fmla="*/ 0 h 587"/>
                <a:gd name="T38" fmla="*/ 1 w 277"/>
                <a:gd name="T39" fmla="*/ 0 h 587"/>
                <a:gd name="T40" fmla="*/ 1 w 277"/>
                <a:gd name="T41" fmla="*/ 0 h 587"/>
                <a:gd name="T42" fmla="*/ 1 w 277"/>
                <a:gd name="T43" fmla="*/ 0 h 587"/>
                <a:gd name="T44" fmla="*/ 1 w 277"/>
                <a:gd name="T45" fmla="*/ 0 h 587"/>
                <a:gd name="T46" fmla="*/ 1 w 277"/>
                <a:gd name="T47" fmla="*/ 0 h 587"/>
                <a:gd name="T48" fmla="*/ 1 w 277"/>
                <a:gd name="T49" fmla="*/ 0 h 587"/>
                <a:gd name="T50" fmla="*/ 1 w 277"/>
                <a:gd name="T51" fmla="*/ 0 h 587"/>
                <a:gd name="T52" fmla="*/ 1 w 277"/>
                <a:gd name="T53" fmla="*/ 0 h 587"/>
                <a:gd name="T54" fmla="*/ 1 w 277"/>
                <a:gd name="T55" fmla="*/ 0 h 587"/>
                <a:gd name="T56" fmla="*/ 1 w 277"/>
                <a:gd name="T57" fmla="*/ 0 h 587"/>
                <a:gd name="T58" fmla="*/ 1 w 277"/>
                <a:gd name="T59" fmla="*/ 0 h 587"/>
                <a:gd name="T60" fmla="*/ 1 w 277"/>
                <a:gd name="T61" fmla="*/ 0 h 587"/>
                <a:gd name="T62" fmla="*/ 1 w 277"/>
                <a:gd name="T63" fmla="*/ 0 h 587"/>
                <a:gd name="T64" fmla="*/ 1 w 277"/>
                <a:gd name="T65" fmla="*/ 0 h 587"/>
                <a:gd name="T66" fmla="*/ 1 w 277"/>
                <a:gd name="T67" fmla="*/ 0 h 587"/>
                <a:gd name="T68" fmla="*/ 1 w 277"/>
                <a:gd name="T69" fmla="*/ 0 h 587"/>
                <a:gd name="T70" fmla="*/ 1 w 277"/>
                <a:gd name="T71" fmla="*/ 0 h 587"/>
                <a:gd name="T72" fmla="*/ 1 w 277"/>
                <a:gd name="T73" fmla="*/ 0 h 587"/>
                <a:gd name="T74" fmla="*/ 1 w 277"/>
                <a:gd name="T75" fmla="*/ 0 h 587"/>
                <a:gd name="T76" fmla="*/ 1 w 277"/>
                <a:gd name="T77" fmla="*/ 0 h 587"/>
                <a:gd name="T78" fmla="*/ 1 w 277"/>
                <a:gd name="T79" fmla="*/ 0 h 587"/>
                <a:gd name="T80" fmla="*/ 1 w 277"/>
                <a:gd name="T81" fmla="*/ 0 h 587"/>
                <a:gd name="T82" fmla="*/ 1 w 277"/>
                <a:gd name="T83" fmla="*/ 0 h 587"/>
                <a:gd name="T84" fmla="*/ 1 w 277"/>
                <a:gd name="T85" fmla="*/ 0 h 587"/>
                <a:gd name="T86" fmla="*/ 1 w 277"/>
                <a:gd name="T87" fmla="*/ 0 h 587"/>
                <a:gd name="T88" fmla="*/ 1 w 277"/>
                <a:gd name="T89" fmla="*/ 0 h 587"/>
                <a:gd name="T90" fmla="*/ 1 w 277"/>
                <a:gd name="T91" fmla="*/ 0 h 587"/>
                <a:gd name="T92" fmla="*/ 1 w 277"/>
                <a:gd name="T93" fmla="*/ 0 h 587"/>
                <a:gd name="T94" fmla="*/ 1 w 277"/>
                <a:gd name="T95" fmla="*/ 0 h 587"/>
                <a:gd name="T96" fmla="*/ 1 w 277"/>
                <a:gd name="T97" fmla="*/ 0 h 587"/>
                <a:gd name="T98" fmla="*/ 1 w 277"/>
                <a:gd name="T99" fmla="*/ 0 h 587"/>
                <a:gd name="T100" fmla="*/ 1 w 277"/>
                <a:gd name="T101" fmla="*/ 0 h 587"/>
                <a:gd name="T102" fmla="*/ 1 w 277"/>
                <a:gd name="T103" fmla="*/ 0 h 587"/>
                <a:gd name="T104" fmla="*/ 1 w 277"/>
                <a:gd name="T105" fmla="*/ 0 h 587"/>
                <a:gd name="T106" fmla="*/ 1 w 277"/>
                <a:gd name="T107" fmla="*/ 0 h 587"/>
                <a:gd name="T108" fmla="*/ 1 w 277"/>
                <a:gd name="T109" fmla="*/ 0 h 587"/>
                <a:gd name="T110" fmla="*/ 1 w 277"/>
                <a:gd name="T111" fmla="*/ 0 h 587"/>
                <a:gd name="T112" fmla="*/ 1 w 277"/>
                <a:gd name="T113" fmla="*/ 0 h 587"/>
                <a:gd name="T114" fmla="*/ 1 w 277"/>
                <a:gd name="T115" fmla="*/ 0 h 587"/>
                <a:gd name="T116" fmla="*/ 1 w 277"/>
                <a:gd name="T117" fmla="*/ 0 h 587"/>
                <a:gd name="T118" fmla="*/ 1 w 277"/>
                <a:gd name="T119" fmla="*/ 0 h 5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7"/>
                <a:gd name="T181" fmla="*/ 0 h 587"/>
                <a:gd name="T182" fmla="*/ 277 w 277"/>
                <a:gd name="T183" fmla="*/ 587 h 58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7" h="587">
                  <a:moveTo>
                    <a:pt x="15" y="0"/>
                  </a:moveTo>
                  <a:lnTo>
                    <a:pt x="17" y="0"/>
                  </a:lnTo>
                  <a:lnTo>
                    <a:pt x="20" y="5"/>
                  </a:lnTo>
                  <a:lnTo>
                    <a:pt x="21" y="6"/>
                  </a:lnTo>
                  <a:lnTo>
                    <a:pt x="26" y="11"/>
                  </a:lnTo>
                  <a:lnTo>
                    <a:pt x="29" y="15"/>
                  </a:lnTo>
                  <a:lnTo>
                    <a:pt x="32" y="20"/>
                  </a:lnTo>
                  <a:lnTo>
                    <a:pt x="34" y="23"/>
                  </a:lnTo>
                  <a:lnTo>
                    <a:pt x="37" y="26"/>
                  </a:lnTo>
                  <a:lnTo>
                    <a:pt x="38" y="30"/>
                  </a:lnTo>
                  <a:lnTo>
                    <a:pt x="40" y="33"/>
                  </a:lnTo>
                  <a:lnTo>
                    <a:pt x="41" y="36"/>
                  </a:lnTo>
                  <a:lnTo>
                    <a:pt x="44" y="42"/>
                  </a:lnTo>
                  <a:lnTo>
                    <a:pt x="46" y="45"/>
                  </a:lnTo>
                  <a:lnTo>
                    <a:pt x="47" y="51"/>
                  </a:lnTo>
                  <a:lnTo>
                    <a:pt x="49" y="56"/>
                  </a:lnTo>
                  <a:lnTo>
                    <a:pt x="50" y="62"/>
                  </a:lnTo>
                  <a:lnTo>
                    <a:pt x="52" y="68"/>
                  </a:lnTo>
                  <a:lnTo>
                    <a:pt x="55" y="74"/>
                  </a:lnTo>
                  <a:lnTo>
                    <a:pt x="56" y="80"/>
                  </a:lnTo>
                  <a:lnTo>
                    <a:pt x="58" y="88"/>
                  </a:lnTo>
                  <a:lnTo>
                    <a:pt x="59" y="94"/>
                  </a:lnTo>
                  <a:lnTo>
                    <a:pt x="61" y="103"/>
                  </a:lnTo>
                  <a:lnTo>
                    <a:pt x="62" y="109"/>
                  </a:lnTo>
                  <a:lnTo>
                    <a:pt x="62" y="118"/>
                  </a:lnTo>
                  <a:lnTo>
                    <a:pt x="64" y="126"/>
                  </a:lnTo>
                  <a:lnTo>
                    <a:pt x="65" y="135"/>
                  </a:lnTo>
                  <a:lnTo>
                    <a:pt x="65" y="144"/>
                  </a:lnTo>
                  <a:lnTo>
                    <a:pt x="65" y="154"/>
                  </a:lnTo>
                  <a:lnTo>
                    <a:pt x="67" y="163"/>
                  </a:lnTo>
                  <a:lnTo>
                    <a:pt x="67" y="175"/>
                  </a:lnTo>
                  <a:lnTo>
                    <a:pt x="67" y="184"/>
                  </a:lnTo>
                  <a:lnTo>
                    <a:pt x="67" y="197"/>
                  </a:lnTo>
                  <a:lnTo>
                    <a:pt x="65" y="209"/>
                  </a:lnTo>
                  <a:lnTo>
                    <a:pt x="65" y="221"/>
                  </a:lnTo>
                  <a:lnTo>
                    <a:pt x="65" y="233"/>
                  </a:lnTo>
                  <a:lnTo>
                    <a:pt x="64" y="246"/>
                  </a:lnTo>
                  <a:lnTo>
                    <a:pt x="64" y="260"/>
                  </a:lnTo>
                  <a:lnTo>
                    <a:pt x="62" y="274"/>
                  </a:lnTo>
                  <a:lnTo>
                    <a:pt x="59" y="287"/>
                  </a:lnTo>
                  <a:lnTo>
                    <a:pt x="58" y="304"/>
                  </a:lnTo>
                  <a:lnTo>
                    <a:pt x="56" y="318"/>
                  </a:lnTo>
                  <a:lnTo>
                    <a:pt x="53" y="334"/>
                  </a:lnTo>
                  <a:lnTo>
                    <a:pt x="50" y="351"/>
                  </a:lnTo>
                  <a:lnTo>
                    <a:pt x="47" y="367"/>
                  </a:lnTo>
                  <a:lnTo>
                    <a:pt x="44" y="386"/>
                  </a:lnTo>
                  <a:lnTo>
                    <a:pt x="41" y="404"/>
                  </a:lnTo>
                  <a:lnTo>
                    <a:pt x="37" y="422"/>
                  </a:lnTo>
                  <a:lnTo>
                    <a:pt x="32" y="440"/>
                  </a:lnTo>
                  <a:lnTo>
                    <a:pt x="28" y="460"/>
                  </a:lnTo>
                  <a:lnTo>
                    <a:pt x="23" y="481"/>
                  </a:lnTo>
                  <a:lnTo>
                    <a:pt x="18" y="500"/>
                  </a:lnTo>
                  <a:lnTo>
                    <a:pt x="12" y="522"/>
                  </a:lnTo>
                  <a:lnTo>
                    <a:pt x="6" y="544"/>
                  </a:lnTo>
                  <a:lnTo>
                    <a:pt x="0" y="567"/>
                  </a:lnTo>
                  <a:lnTo>
                    <a:pt x="17" y="587"/>
                  </a:lnTo>
                  <a:lnTo>
                    <a:pt x="17" y="585"/>
                  </a:lnTo>
                  <a:lnTo>
                    <a:pt x="17" y="582"/>
                  </a:lnTo>
                  <a:lnTo>
                    <a:pt x="17" y="581"/>
                  </a:lnTo>
                  <a:lnTo>
                    <a:pt x="18" y="578"/>
                  </a:lnTo>
                  <a:lnTo>
                    <a:pt x="18" y="575"/>
                  </a:lnTo>
                  <a:lnTo>
                    <a:pt x="20" y="570"/>
                  </a:lnTo>
                  <a:lnTo>
                    <a:pt x="21" y="565"/>
                  </a:lnTo>
                  <a:lnTo>
                    <a:pt x="21" y="561"/>
                  </a:lnTo>
                  <a:lnTo>
                    <a:pt x="23" y="556"/>
                  </a:lnTo>
                  <a:lnTo>
                    <a:pt x="24" y="550"/>
                  </a:lnTo>
                  <a:lnTo>
                    <a:pt x="26" y="544"/>
                  </a:lnTo>
                  <a:lnTo>
                    <a:pt x="28" y="540"/>
                  </a:lnTo>
                  <a:lnTo>
                    <a:pt x="31" y="532"/>
                  </a:lnTo>
                  <a:lnTo>
                    <a:pt x="32" y="526"/>
                  </a:lnTo>
                  <a:lnTo>
                    <a:pt x="34" y="519"/>
                  </a:lnTo>
                  <a:lnTo>
                    <a:pt x="35" y="511"/>
                  </a:lnTo>
                  <a:lnTo>
                    <a:pt x="37" y="504"/>
                  </a:lnTo>
                  <a:lnTo>
                    <a:pt x="38" y="496"/>
                  </a:lnTo>
                  <a:lnTo>
                    <a:pt x="40" y="487"/>
                  </a:lnTo>
                  <a:lnTo>
                    <a:pt x="43" y="478"/>
                  </a:lnTo>
                  <a:lnTo>
                    <a:pt x="44" y="469"/>
                  </a:lnTo>
                  <a:lnTo>
                    <a:pt x="46" y="461"/>
                  </a:lnTo>
                  <a:lnTo>
                    <a:pt x="47" y="452"/>
                  </a:lnTo>
                  <a:lnTo>
                    <a:pt x="50" y="442"/>
                  </a:lnTo>
                  <a:lnTo>
                    <a:pt x="52" y="432"/>
                  </a:lnTo>
                  <a:lnTo>
                    <a:pt x="53" y="423"/>
                  </a:lnTo>
                  <a:lnTo>
                    <a:pt x="56" y="413"/>
                  </a:lnTo>
                  <a:lnTo>
                    <a:pt x="58" y="402"/>
                  </a:lnTo>
                  <a:lnTo>
                    <a:pt x="59" y="393"/>
                  </a:lnTo>
                  <a:lnTo>
                    <a:pt x="62" y="383"/>
                  </a:lnTo>
                  <a:lnTo>
                    <a:pt x="64" y="372"/>
                  </a:lnTo>
                  <a:lnTo>
                    <a:pt x="65" y="361"/>
                  </a:lnTo>
                  <a:lnTo>
                    <a:pt x="67" y="351"/>
                  </a:lnTo>
                  <a:lnTo>
                    <a:pt x="68" y="340"/>
                  </a:lnTo>
                  <a:lnTo>
                    <a:pt x="70" y="328"/>
                  </a:lnTo>
                  <a:lnTo>
                    <a:pt x="71" y="318"/>
                  </a:lnTo>
                  <a:lnTo>
                    <a:pt x="74" y="308"/>
                  </a:lnTo>
                  <a:lnTo>
                    <a:pt x="76" y="298"/>
                  </a:lnTo>
                  <a:lnTo>
                    <a:pt x="76" y="286"/>
                  </a:lnTo>
                  <a:lnTo>
                    <a:pt x="77" y="275"/>
                  </a:lnTo>
                  <a:lnTo>
                    <a:pt x="79" y="265"/>
                  </a:lnTo>
                  <a:lnTo>
                    <a:pt x="80" y="254"/>
                  </a:lnTo>
                  <a:lnTo>
                    <a:pt x="80" y="243"/>
                  </a:lnTo>
                  <a:lnTo>
                    <a:pt x="82" y="233"/>
                  </a:lnTo>
                  <a:lnTo>
                    <a:pt x="82" y="224"/>
                  </a:lnTo>
                  <a:lnTo>
                    <a:pt x="83" y="213"/>
                  </a:lnTo>
                  <a:lnTo>
                    <a:pt x="83" y="203"/>
                  </a:lnTo>
                  <a:lnTo>
                    <a:pt x="83" y="194"/>
                  </a:lnTo>
                  <a:lnTo>
                    <a:pt x="83" y="183"/>
                  </a:lnTo>
                  <a:lnTo>
                    <a:pt x="85" y="174"/>
                  </a:lnTo>
                  <a:lnTo>
                    <a:pt x="83" y="163"/>
                  </a:lnTo>
                  <a:lnTo>
                    <a:pt x="83" y="154"/>
                  </a:lnTo>
                  <a:lnTo>
                    <a:pt x="83" y="145"/>
                  </a:lnTo>
                  <a:lnTo>
                    <a:pt x="83" y="138"/>
                  </a:lnTo>
                  <a:lnTo>
                    <a:pt x="82" y="129"/>
                  </a:lnTo>
                  <a:lnTo>
                    <a:pt x="82" y="121"/>
                  </a:lnTo>
                  <a:lnTo>
                    <a:pt x="80" y="112"/>
                  </a:lnTo>
                  <a:lnTo>
                    <a:pt x="80" y="104"/>
                  </a:lnTo>
                  <a:lnTo>
                    <a:pt x="77" y="97"/>
                  </a:lnTo>
                  <a:lnTo>
                    <a:pt x="76" y="89"/>
                  </a:lnTo>
                  <a:lnTo>
                    <a:pt x="74" y="83"/>
                  </a:lnTo>
                  <a:lnTo>
                    <a:pt x="73" y="77"/>
                  </a:lnTo>
                  <a:lnTo>
                    <a:pt x="74" y="77"/>
                  </a:lnTo>
                  <a:lnTo>
                    <a:pt x="77" y="79"/>
                  </a:lnTo>
                  <a:lnTo>
                    <a:pt x="79" y="80"/>
                  </a:lnTo>
                  <a:lnTo>
                    <a:pt x="82" y="82"/>
                  </a:lnTo>
                  <a:lnTo>
                    <a:pt x="85" y="85"/>
                  </a:lnTo>
                  <a:lnTo>
                    <a:pt x="90" y="86"/>
                  </a:lnTo>
                  <a:lnTo>
                    <a:pt x="94" y="88"/>
                  </a:lnTo>
                  <a:lnTo>
                    <a:pt x="100" y="91"/>
                  </a:lnTo>
                  <a:lnTo>
                    <a:pt x="105" y="92"/>
                  </a:lnTo>
                  <a:lnTo>
                    <a:pt x="111" y="97"/>
                  </a:lnTo>
                  <a:lnTo>
                    <a:pt x="114" y="97"/>
                  </a:lnTo>
                  <a:lnTo>
                    <a:pt x="117" y="98"/>
                  </a:lnTo>
                  <a:lnTo>
                    <a:pt x="120" y="100"/>
                  </a:lnTo>
                  <a:lnTo>
                    <a:pt x="123" y="101"/>
                  </a:lnTo>
                  <a:lnTo>
                    <a:pt x="126" y="103"/>
                  </a:lnTo>
                  <a:lnTo>
                    <a:pt x="129" y="104"/>
                  </a:lnTo>
                  <a:lnTo>
                    <a:pt x="133" y="106"/>
                  </a:lnTo>
                  <a:lnTo>
                    <a:pt x="136" y="107"/>
                  </a:lnTo>
                  <a:lnTo>
                    <a:pt x="139" y="109"/>
                  </a:lnTo>
                  <a:lnTo>
                    <a:pt x="144" y="110"/>
                  </a:lnTo>
                  <a:lnTo>
                    <a:pt x="147" y="110"/>
                  </a:lnTo>
                  <a:lnTo>
                    <a:pt x="152" y="112"/>
                  </a:lnTo>
                  <a:lnTo>
                    <a:pt x="155" y="113"/>
                  </a:lnTo>
                  <a:lnTo>
                    <a:pt x="159" y="115"/>
                  </a:lnTo>
                  <a:lnTo>
                    <a:pt x="162" y="116"/>
                  </a:lnTo>
                  <a:lnTo>
                    <a:pt x="167" y="118"/>
                  </a:lnTo>
                  <a:lnTo>
                    <a:pt x="171" y="119"/>
                  </a:lnTo>
                  <a:lnTo>
                    <a:pt x="176" y="121"/>
                  </a:lnTo>
                  <a:lnTo>
                    <a:pt x="179" y="121"/>
                  </a:lnTo>
                  <a:lnTo>
                    <a:pt x="183" y="123"/>
                  </a:lnTo>
                  <a:lnTo>
                    <a:pt x="188" y="124"/>
                  </a:lnTo>
                  <a:lnTo>
                    <a:pt x="192" y="124"/>
                  </a:lnTo>
                  <a:lnTo>
                    <a:pt x="197" y="126"/>
                  </a:lnTo>
                  <a:lnTo>
                    <a:pt x="201" y="127"/>
                  </a:lnTo>
                  <a:lnTo>
                    <a:pt x="206" y="127"/>
                  </a:lnTo>
                  <a:lnTo>
                    <a:pt x="211" y="129"/>
                  </a:lnTo>
                  <a:lnTo>
                    <a:pt x="215" y="129"/>
                  </a:lnTo>
                  <a:lnTo>
                    <a:pt x="220" y="130"/>
                  </a:lnTo>
                  <a:lnTo>
                    <a:pt x="224" y="130"/>
                  </a:lnTo>
                  <a:lnTo>
                    <a:pt x="229" y="130"/>
                  </a:lnTo>
                  <a:lnTo>
                    <a:pt x="233" y="132"/>
                  </a:lnTo>
                  <a:lnTo>
                    <a:pt x="238" y="132"/>
                  </a:lnTo>
                  <a:lnTo>
                    <a:pt x="242" y="132"/>
                  </a:lnTo>
                  <a:lnTo>
                    <a:pt x="248" y="132"/>
                  </a:lnTo>
                  <a:lnTo>
                    <a:pt x="253" y="132"/>
                  </a:lnTo>
                  <a:lnTo>
                    <a:pt x="257" y="132"/>
                  </a:lnTo>
                  <a:lnTo>
                    <a:pt x="262" y="132"/>
                  </a:lnTo>
                  <a:lnTo>
                    <a:pt x="266" y="132"/>
                  </a:lnTo>
                  <a:lnTo>
                    <a:pt x="273" y="132"/>
                  </a:lnTo>
                  <a:lnTo>
                    <a:pt x="277" y="132"/>
                  </a:lnTo>
                  <a:lnTo>
                    <a:pt x="266" y="115"/>
                  </a:lnTo>
                  <a:lnTo>
                    <a:pt x="265" y="113"/>
                  </a:lnTo>
                  <a:lnTo>
                    <a:pt x="262" y="113"/>
                  </a:lnTo>
                  <a:lnTo>
                    <a:pt x="259" y="113"/>
                  </a:lnTo>
                  <a:lnTo>
                    <a:pt x="256" y="113"/>
                  </a:lnTo>
                  <a:lnTo>
                    <a:pt x="251" y="113"/>
                  </a:lnTo>
                  <a:lnTo>
                    <a:pt x="248" y="113"/>
                  </a:lnTo>
                  <a:lnTo>
                    <a:pt x="244" y="113"/>
                  </a:lnTo>
                  <a:lnTo>
                    <a:pt x="238" y="112"/>
                  </a:lnTo>
                  <a:lnTo>
                    <a:pt x="233" y="112"/>
                  </a:lnTo>
                  <a:lnTo>
                    <a:pt x="227" y="112"/>
                  </a:lnTo>
                  <a:lnTo>
                    <a:pt x="224" y="110"/>
                  </a:lnTo>
                  <a:lnTo>
                    <a:pt x="221" y="110"/>
                  </a:lnTo>
                  <a:lnTo>
                    <a:pt x="218" y="110"/>
                  </a:lnTo>
                  <a:lnTo>
                    <a:pt x="215" y="110"/>
                  </a:lnTo>
                  <a:lnTo>
                    <a:pt x="212" y="109"/>
                  </a:lnTo>
                  <a:lnTo>
                    <a:pt x="208" y="109"/>
                  </a:lnTo>
                  <a:lnTo>
                    <a:pt x="204" y="109"/>
                  </a:lnTo>
                  <a:lnTo>
                    <a:pt x="201" y="109"/>
                  </a:lnTo>
                  <a:lnTo>
                    <a:pt x="197" y="107"/>
                  </a:lnTo>
                  <a:lnTo>
                    <a:pt x="194" y="106"/>
                  </a:lnTo>
                  <a:lnTo>
                    <a:pt x="189" y="104"/>
                  </a:lnTo>
                  <a:lnTo>
                    <a:pt x="186" y="104"/>
                  </a:lnTo>
                  <a:lnTo>
                    <a:pt x="182" y="103"/>
                  </a:lnTo>
                  <a:lnTo>
                    <a:pt x="177" y="103"/>
                  </a:lnTo>
                  <a:lnTo>
                    <a:pt x="174" y="101"/>
                  </a:lnTo>
                  <a:lnTo>
                    <a:pt x="170" y="101"/>
                  </a:lnTo>
                  <a:lnTo>
                    <a:pt x="165" y="100"/>
                  </a:lnTo>
                  <a:lnTo>
                    <a:pt x="161" y="98"/>
                  </a:lnTo>
                  <a:lnTo>
                    <a:pt x="156" y="97"/>
                  </a:lnTo>
                  <a:lnTo>
                    <a:pt x="153" y="95"/>
                  </a:lnTo>
                  <a:lnTo>
                    <a:pt x="149" y="94"/>
                  </a:lnTo>
                  <a:lnTo>
                    <a:pt x="144" y="92"/>
                  </a:lnTo>
                  <a:lnTo>
                    <a:pt x="139" y="92"/>
                  </a:lnTo>
                  <a:lnTo>
                    <a:pt x="136" y="91"/>
                  </a:lnTo>
                  <a:lnTo>
                    <a:pt x="130" y="89"/>
                  </a:lnTo>
                  <a:lnTo>
                    <a:pt x="126" y="86"/>
                  </a:lnTo>
                  <a:lnTo>
                    <a:pt x="121" y="85"/>
                  </a:lnTo>
                  <a:lnTo>
                    <a:pt x="118" y="83"/>
                  </a:lnTo>
                  <a:lnTo>
                    <a:pt x="112" y="82"/>
                  </a:lnTo>
                  <a:lnTo>
                    <a:pt x="108" y="79"/>
                  </a:lnTo>
                  <a:lnTo>
                    <a:pt x="105" y="77"/>
                  </a:lnTo>
                  <a:lnTo>
                    <a:pt x="100" y="76"/>
                  </a:lnTo>
                  <a:lnTo>
                    <a:pt x="94" y="73"/>
                  </a:lnTo>
                  <a:lnTo>
                    <a:pt x="90" y="70"/>
                  </a:lnTo>
                  <a:lnTo>
                    <a:pt x="85" y="68"/>
                  </a:lnTo>
                  <a:lnTo>
                    <a:pt x="80" y="67"/>
                  </a:lnTo>
                  <a:lnTo>
                    <a:pt x="76" y="64"/>
                  </a:lnTo>
                  <a:lnTo>
                    <a:pt x="71" y="61"/>
                  </a:lnTo>
                  <a:lnTo>
                    <a:pt x="67" y="57"/>
                  </a:lnTo>
                  <a:lnTo>
                    <a:pt x="62" y="56"/>
                  </a:lnTo>
                  <a:lnTo>
                    <a:pt x="62" y="54"/>
                  </a:lnTo>
                  <a:lnTo>
                    <a:pt x="59" y="50"/>
                  </a:lnTo>
                  <a:lnTo>
                    <a:pt x="58" y="45"/>
                  </a:lnTo>
                  <a:lnTo>
                    <a:pt x="56" y="44"/>
                  </a:lnTo>
                  <a:lnTo>
                    <a:pt x="55" y="39"/>
                  </a:lnTo>
                  <a:lnTo>
                    <a:pt x="53" y="36"/>
                  </a:lnTo>
                  <a:lnTo>
                    <a:pt x="52" y="33"/>
                  </a:lnTo>
                  <a:lnTo>
                    <a:pt x="50" y="29"/>
                  </a:lnTo>
                  <a:lnTo>
                    <a:pt x="47" y="26"/>
                  </a:lnTo>
                  <a:lnTo>
                    <a:pt x="46" y="21"/>
                  </a:lnTo>
                  <a:lnTo>
                    <a:pt x="44" y="18"/>
                  </a:lnTo>
                  <a:lnTo>
                    <a:pt x="43" y="15"/>
                  </a:lnTo>
                  <a:lnTo>
                    <a:pt x="41" y="12"/>
                  </a:lnTo>
                  <a:lnTo>
                    <a:pt x="40" y="11"/>
                  </a:lnTo>
                  <a:lnTo>
                    <a:pt x="37" y="6"/>
                  </a:lnTo>
                  <a:lnTo>
                    <a:pt x="34" y="3"/>
                  </a:lnTo>
                  <a:lnTo>
                    <a:pt x="29" y="2"/>
                  </a:lnTo>
                  <a:lnTo>
                    <a:pt x="24" y="0"/>
                  </a:lnTo>
                  <a:lnTo>
                    <a:pt x="21" y="0"/>
                  </a:lnTo>
                  <a:lnTo>
                    <a:pt x="18" y="0"/>
                  </a:lnTo>
                  <a:lnTo>
                    <a:pt x="15" y="0"/>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205" name="Freeform 758"/>
            <p:cNvSpPr>
              <a:spLocks/>
            </p:cNvSpPr>
            <p:nvPr/>
          </p:nvSpPr>
          <p:spPr bwMode="auto">
            <a:xfrm>
              <a:off x="2464" y="2890"/>
              <a:ext cx="189" cy="152"/>
            </a:xfrm>
            <a:custGeom>
              <a:avLst/>
              <a:gdLst>
                <a:gd name="T0" fmla="*/ 1 w 378"/>
                <a:gd name="T1" fmla="*/ 0 h 306"/>
                <a:gd name="T2" fmla="*/ 1 w 378"/>
                <a:gd name="T3" fmla="*/ 0 h 306"/>
                <a:gd name="T4" fmla="*/ 1 w 378"/>
                <a:gd name="T5" fmla="*/ 0 h 306"/>
                <a:gd name="T6" fmla="*/ 1 w 378"/>
                <a:gd name="T7" fmla="*/ 0 h 306"/>
                <a:gd name="T8" fmla="*/ 1 w 378"/>
                <a:gd name="T9" fmla="*/ 0 h 306"/>
                <a:gd name="T10" fmla="*/ 1 w 378"/>
                <a:gd name="T11" fmla="*/ 0 h 306"/>
                <a:gd name="T12" fmla="*/ 1 w 378"/>
                <a:gd name="T13" fmla="*/ 0 h 306"/>
                <a:gd name="T14" fmla="*/ 1 w 378"/>
                <a:gd name="T15" fmla="*/ 0 h 306"/>
                <a:gd name="T16" fmla="*/ 1 w 378"/>
                <a:gd name="T17" fmla="*/ 0 h 306"/>
                <a:gd name="T18" fmla="*/ 1 w 378"/>
                <a:gd name="T19" fmla="*/ 0 h 306"/>
                <a:gd name="T20" fmla="*/ 1 w 378"/>
                <a:gd name="T21" fmla="*/ 0 h 306"/>
                <a:gd name="T22" fmla="*/ 1 w 378"/>
                <a:gd name="T23" fmla="*/ 0 h 306"/>
                <a:gd name="T24" fmla="*/ 1 w 378"/>
                <a:gd name="T25" fmla="*/ 0 h 306"/>
                <a:gd name="T26" fmla="*/ 0 w 378"/>
                <a:gd name="T27" fmla="*/ 0 h 306"/>
                <a:gd name="T28" fmla="*/ 1 w 378"/>
                <a:gd name="T29" fmla="*/ 0 h 306"/>
                <a:gd name="T30" fmla="*/ 1 w 378"/>
                <a:gd name="T31" fmla="*/ 0 h 306"/>
                <a:gd name="T32" fmla="*/ 1 w 378"/>
                <a:gd name="T33" fmla="*/ 0 h 306"/>
                <a:gd name="T34" fmla="*/ 1 w 378"/>
                <a:gd name="T35" fmla="*/ 0 h 306"/>
                <a:gd name="T36" fmla="*/ 1 w 378"/>
                <a:gd name="T37" fmla="*/ 0 h 306"/>
                <a:gd name="T38" fmla="*/ 1 w 378"/>
                <a:gd name="T39" fmla="*/ 0 h 306"/>
                <a:gd name="T40" fmla="*/ 1 w 378"/>
                <a:gd name="T41" fmla="*/ 0 h 306"/>
                <a:gd name="T42" fmla="*/ 1 w 378"/>
                <a:gd name="T43" fmla="*/ 0 h 306"/>
                <a:gd name="T44" fmla="*/ 1 w 378"/>
                <a:gd name="T45" fmla="*/ 0 h 306"/>
                <a:gd name="T46" fmla="*/ 1 w 378"/>
                <a:gd name="T47" fmla="*/ 0 h 306"/>
                <a:gd name="T48" fmla="*/ 1 w 378"/>
                <a:gd name="T49" fmla="*/ 0 h 306"/>
                <a:gd name="T50" fmla="*/ 1 w 378"/>
                <a:gd name="T51" fmla="*/ 0 h 306"/>
                <a:gd name="T52" fmla="*/ 1 w 378"/>
                <a:gd name="T53" fmla="*/ 0 h 306"/>
                <a:gd name="T54" fmla="*/ 1 w 378"/>
                <a:gd name="T55" fmla="*/ 0 h 306"/>
                <a:gd name="T56" fmla="*/ 1 w 378"/>
                <a:gd name="T57" fmla="*/ 0 h 306"/>
                <a:gd name="T58" fmla="*/ 1 w 378"/>
                <a:gd name="T59" fmla="*/ 0 h 306"/>
                <a:gd name="T60" fmla="*/ 1 w 378"/>
                <a:gd name="T61" fmla="*/ 0 h 306"/>
                <a:gd name="T62" fmla="*/ 1 w 378"/>
                <a:gd name="T63" fmla="*/ 0 h 306"/>
                <a:gd name="T64" fmla="*/ 1 w 378"/>
                <a:gd name="T65" fmla="*/ 0 h 306"/>
                <a:gd name="T66" fmla="*/ 1 w 378"/>
                <a:gd name="T67" fmla="*/ 0 h 306"/>
                <a:gd name="T68" fmla="*/ 1 w 378"/>
                <a:gd name="T69" fmla="*/ 0 h 306"/>
                <a:gd name="T70" fmla="*/ 1 w 378"/>
                <a:gd name="T71" fmla="*/ 0 h 306"/>
                <a:gd name="T72" fmla="*/ 1 w 378"/>
                <a:gd name="T73" fmla="*/ 0 h 306"/>
                <a:gd name="T74" fmla="*/ 1 w 378"/>
                <a:gd name="T75" fmla="*/ 0 h 306"/>
                <a:gd name="T76" fmla="*/ 1 w 378"/>
                <a:gd name="T77" fmla="*/ 0 h 306"/>
                <a:gd name="T78" fmla="*/ 1 w 378"/>
                <a:gd name="T79" fmla="*/ 0 h 306"/>
                <a:gd name="T80" fmla="*/ 1 w 378"/>
                <a:gd name="T81" fmla="*/ 0 h 306"/>
                <a:gd name="T82" fmla="*/ 1 w 378"/>
                <a:gd name="T83" fmla="*/ 0 h 306"/>
                <a:gd name="T84" fmla="*/ 1 w 378"/>
                <a:gd name="T85" fmla="*/ 0 h 306"/>
                <a:gd name="T86" fmla="*/ 1 w 378"/>
                <a:gd name="T87" fmla="*/ 0 h 306"/>
                <a:gd name="T88" fmla="*/ 1 w 378"/>
                <a:gd name="T89" fmla="*/ 0 h 306"/>
                <a:gd name="T90" fmla="*/ 1 w 378"/>
                <a:gd name="T91" fmla="*/ 0 h 306"/>
                <a:gd name="T92" fmla="*/ 1 w 378"/>
                <a:gd name="T93" fmla="*/ 0 h 306"/>
                <a:gd name="T94" fmla="*/ 1 w 378"/>
                <a:gd name="T95" fmla="*/ 0 h 306"/>
                <a:gd name="T96" fmla="*/ 1 w 378"/>
                <a:gd name="T97" fmla="*/ 0 h 306"/>
                <a:gd name="T98" fmla="*/ 1 w 378"/>
                <a:gd name="T99" fmla="*/ 0 h 306"/>
                <a:gd name="T100" fmla="*/ 1 w 378"/>
                <a:gd name="T101" fmla="*/ 0 h 306"/>
                <a:gd name="T102" fmla="*/ 1 w 378"/>
                <a:gd name="T103" fmla="*/ 0 h 306"/>
                <a:gd name="T104" fmla="*/ 1 w 378"/>
                <a:gd name="T105" fmla="*/ 0 h 306"/>
                <a:gd name="T106" fmla="*/ 1 w 378"/>
                <a:gd name="T107" fmla="*/ 0 h 306"/>
                <a:gd name="T108" fmla="*/ 1 w 378"/>
                <a:gd name="T109" fmla="*/ 0 h 306"/>
                <a:gd name="T110" fmla="*/ 1 w 378"/>
                <a:gd name="T111" fmla="*/ 0 h 30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8"/>
                <a:gd name="T169" fmla="*/ 0 h 306"/>
                <a:gd name="T170" fmla="*/ 378 w 378"/>
                <a:gd name="T171" fmla="*/ 306 h 30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8" h="306">
                  <a:moveTo>
                    <a:pt x="373" y="0"/>
                  </a:moveTo>
                  <a:lnTo>
                    <a:pt x="372" y="0"/>
                  </a:lnTo>
                  <a:lnTo>
                    <a:pt x="367" y="3"/>
                  </a:lnTo>
                  <a:lnTo>
                    <a:pt x="363" y="3"/>
                  </a:lnTo>
                  <a:lnTo>
                    <a:pt x="360" y="5"/>
                  </a:lnTo>
                  <a:lnTo>
                    <a:pt x="355" y="6"/>
                  </a:lnTo>
                  <a:lnTo>
                    <a:pt x="349" y="9"/>
                  </a:lnTo>
                  <a:lnTo>
                    <a:pt x="346" y="9"/>
                  </a:lnTo>
                  <a:lnTo>
                    <a:pt x="343" y="11"/>
                  </a:lnTo>
                  <a:lnTo>
                    <a:pt x="340" y="12"/>
                  </a:lnTo>
                  <a:lnTo>
                    <a:pt x="337" y="12"/>
                  </a:lnTo>
                  <a:lnTo>
                    <a:pt x="332" y="14"/>
                  </a:lnTo>
                  <a:lnTo>
                    <a:pt x="328" y="16"/>
                  </a:lnTo>
                  <a:lnTo>
                    <a:pt x="325" y="17"/>
                  </a:lnTo>
                  <a:lnTo>
                    <a:pt x="320" y="19"/>
                  </a:lnTo>
                  <a:lnTo>
                    <a:pt x="316" y="20"/>
                  </a:lnTo>
                  <a:lnTo>
                    <a:pt x="311" y="22"/>
                  </a:lnTo>
                  <a:lnTo>
                    <a:pt x="305" y="22"/>
                  </a:lnTo>
                  <a:lnTo>
                    <a:pt x="301" y="23"/>
                  </a:lnTo>
                  <a:lnTo>
                    <a:pt x="296" y="25"/>
                  </a:lnTo>
                  <a:lnTo>
                    <a:pt x="292" y="26"/>
                  </a:lnTo>
                  <a:lnTo>
                    <a:pt x="285" y="28"/>
                  </a:lnTo>
                  <a:lnTo>
                    <a:pt x="279" y="29"/>
                  </a:lnTo>
                  <a:lnTo>
                    <a:pt x="273" y="31"/>
                  </a:lnTo>
                  <a:lnTo>
                    <a:pt x="267" y="32"/>
                  </a:lnTo>
                  <a:lnTo>
                    <a:pt x="261" y="34"/>
                  </a:lnTo>
                  <a:lnTo>
                    <a:pt x="255" y="35"/>
                  </a:lnTo>
                  <a:lnTo>
                    <a:pt x="248" y="35"/>
                  </a:lnTo>
                  <a:lnTo>
                    <a:pt x="242" y="37"/>
                  </a:lnTo>
                  <a:lnTo>
                    <a:pt x="234" y="38"/>
                  </a:lnTo>
                  <a:lnTo>
                    <a:pt x="226" y="40"/>
                  </a:lnTo>
                  <a:lnTo>
                    <a:pt x="219" y="41"/>
                  </a:lnTo>
                  <a:lnTo>
                    <a:pt x="211" y="43"/>
                  </a:lnTo>
                  <a:lnTo>
                    <a:pt x="204" y="44"/>
                  </a:lnTo>
                  <a:lnTo>
                    <a:pt x="196" y="44"/>
                  </a:lnTo>
                  <a:lnTo>
                    <a:pt x="187" y="46"/>
                  </a:lnTo>
                  <a:lnTo>
                    <a:pt x="180" y="47"/>
                  </a:lnTo>
                  <a:lnTo>
                    <a:pt x="171" y="47"/>
                  </a:lnTo>
                  <a:lnTo>
                    <a:pt x="163" y="49"/>
                  </a:lnTo>
                  <a:lnTo>
                    <a:pt x="152" y="50"/>
                  </a:lnTo>
                  <a:lnTo>
                    <a:pt x="143" y="52"/>
                  </a:lnTo>
                  <a:lnTo>
                    <a:pt x="134" y="52"/>
                  </a:lnTo>
                  <a:lnTo>
                    <a:pt x="125" y="53"/>
                  </a:lnTo>
                  <a:lnTo>
                    <a:pt x="116" y="53"/>
                  </a:lnTo>
                  <a:lnTo>
                    <a:pt x="105" y="55"/>
                  </a:lnTo>
                  <a:lnTo>
                    <a:pt x="96" y="55"/>
                  </a:lnTo>
                  <a:lnTo>
                    <a:pt x="87" y="56"/>
                  </a:lnTo>
                  <a:lnTo>
                    <a:pt x="75" y="56"/>
                  </a:lnTo>
                  <a:lnTo>
                    <a:pt x="65" y="58"/>
                  </a:lnTo>
                  <a:lnTo>
                    <a:pt x="54" y="58"/>
                  </a:lnTo>
                  <a:lnTo>
                    <a:pt x="43" y="59"/>
                  </a:lnTo>
                  <a:lnTo>
                    <a:pt x="33" y="59"/>
                  </a:lnTo>
                  <a:lnTo>
                    <a:pt x="22" y="59"/>
                  </a:lnTo>
                  <a:lnTo>
                    <a:pt x="10" y="59"/>
                  </a:lnTo>
                  <a:lnTo>
                    <a:pt x="0" y="61"/>
                  </a:lnTo>
                  <a:lnTo>
                    <a:pt x="0" y="67"/>
                  </a:lnTo>
                  <a:lnTo>
                    <a:pt x="0" y="70"/>
                  </a:lnTo>
                  <a:lnTo>
                    <a:pt x="0" y="74"/>
                  </a:lnTo>
                  <a:lnTo>
                    <a:pt x="1" y="79"/>
                  </a:lnTo>
                  <a:lnTo>
                    <a:pt x="1" y="85"/>
                  </a:lnTo>
                  <a:lnTo>
                    <a:pt x="1" y="88"/>
                  </a:lnTo>
                  <a:lnTo>
                    <a:pt x="1" y="90"/>
                  </a:lnTo>
                  <a:lnTo>
                    <a:pt x="1" y="94"/>
                  </a:lnTo>
                  <a:lnTo>
                    <a:pt x="3" y="97"/>
                  </a:lnTo>
                  <a:lnTo>
                    <a:pt x="3" y="100"/>
                  </a:lnTo>
                  <a:lnTo>
                    <a:pt x="3" y="103"/>
                  </a:lnTo>
                  <a:lnTo>
                    <a:pt x="3" y="108"/>
                  </a:lnTo>
                  <a:lnTo>
                    <a:pt x="4" y="112"/>
                  </a:lnTo>
                  <a:lnTo>
                    <a:pt x="4" y="115"/>
                  </a:lnTo>
                  <a:lnTo>
                    <a:pt x="4" y="120"/>
                  </a:lnTo>
                  <a:lnTo>
                    <a:pt x="6" y="123"/>
                  </a:lnTo>
                  <a:lnTo>
                    <a:pt x="6" y="127"/>
                  </a:lnTo>
                  <a:lnTo>
                    <a:pt x="7" y="132"/>
                  </a:lnTo>
                  <a:lnTo>
                    <a:pt x="7" y="136"/>
                  </a:lnTo>
                  <a:lnTo>
                    <a:pt x="9" y="141"/>
                  </a:lnTo>
                  <a:lnTo>
                    <a:pt x="9" y="146"/>
                  </a:lnTo>
                  <a:lnTo>
                    <a:pt x="9" y="150"/>
                  </a:lnTo>
                  <a:lnTo>
                    <a:pt x="10" y="155"/>
                  </a:lnTo>
                  <a:lnTo>
                    <a:pt x="10" y="159"/>
                  </a:lnTo>
                  <a:lnTo>
                    <a:pt x="12" y="164"/>
                  </a:lnTo>
                  <a:lnTo>
                    <a:pt x="12" y="170"/>
                  </a:lnTo>
                  <a:lnTo>
                    <a:pt x="13" y="174"/>
                  </a:lnTo>
                  <a:lnTo>
                    <a:pt x="13" y="179"/>
                  </a:lnTo>
                  <a:lnTo>
                    <a:pt x="15" y="185"/>
                  </a:lnTo>
                  <a:lnTo>
                    <a:pt x="16" y="189"/>
                  </a:lnTo>
                  <a:lnTo>
                    <a:pt x="16" y="194"/>
                  </a:lnTo>
                  <a:lnTo>
                    <a:pt x="18" y="198"/>
                  </a:lnTo>
                  <a:lnTo>
                    <a:pt x="19" y="205"/>
                  </a:lnTo>
                  <a:lnTo>
                    <a:pt x="21" y="209"/>
                  </a:lnTo>
                  <a:lnTo>
                    <a:pt x="21" y="215"/>
                  </a:lnTo>
                  <a:lnTo>
                    <a:pt x="22" y="220"/>
                  </a:lnTo>
                  <a:lnTo>
                    <a:pt x="24" y="226"/>
                  </a:lnTo>
                  <a:lnTo>
                    <a:pt x="25" y="230"/>
                  </a:lnTo>
                  <a:lnTo>
                    <a:pt x="27" y="235"/>
                  </a:lnTo>
                  <a:lnTo>
                    <a:pt x="27" y="241"/>
                  </a:lnTo>
                  <a:lnTo>
                    <a:pt x="28" y="245"/>
                  </a:lnTo>
                  <a:lnTo>
                    <a:pt x="30" y="251"/>
                  </a:lnTo>
                  <a:lnTo>
                    <a:pt x="31" y="256"/>
                  </a:lnTo>
                  <a:lnTo>
                    <a:pt x="33" y="260"/>
                  </a:lnTo>
                  <a:lnTo>
                    <a:pt x="34" y="266"/>
                  </a:lnTo>
                  <a:lnTo>
                    <a:pt x="36" y="271"/>
                  </a:lnTo>
                  <a:lnTo>
                    <a:pt x="37" y="276"/>
                  </a:lnTo>
                  <a:lnTo>
                    <a:pt x="39" y="280"/>
                  </a:lnTo>
                  <a:lnTo>
                    <a:pt x="40" y="285"/>
                  </a:lnTo>
                  <a:lnTo>
                    <a:pt x="42" y="291"/>
                  </a:lnTo>
                  <a:lnTo>
                    <a:pt x="45" y="295"/>
                  </a:lnTo>
                  <a:lnTo>
                    <a:pt x="46" y="300"/>
                  </a:lnTo>
                  <a:lnTo>
                    <a:pt x="48" y="306"/>
                  </a:lnTo>
                  <a:lnTo>
                    <a:pt x="46" y="300"/>
                  </a:lnTo>
                  <a:lnTo>
                    <a:pt x="46" y="297"/>
                  </a:lnTo>
                  <a:lnTo>
                    <a:pt x="45" y="291"/>
                  </a:lnTo>
                  <a:lnTo>
                    <a:pt x="43" y="286"/>
                  </a:lnTo>
                  <a:lnTo>
                    <a:pt x="43" y="283"/>
                  </a:lnTo>
                  <a:lnTo>
                    <a:pt x="42" y="279"/>
                  </a:lnTo>
                  <a:lnTo>
                    <a:pt x="42" y="276"/>
                  </a:lnTo>
                  <a:lnTo>
                    <a:pt x="42" y="273"/>
                  </a:lnTo>
                  <a:lnTo>
                    <a:pt x="40" y="270"/>
                  </a:lnTo>
                  <a:lnTo>
                    <a:pt x="40" y="265"/>
                  </a:lnTo>
                  <a:lnTo>
                    <a:pt x="39" y="262"/>
                  </a:lnTo>
                  <a:lnTo>
                    <a:pt x="39" y="257"/>
                  </a:lnTo>
                  <a:lnTo>
                    <a:pt x="37" y="253"/>
                  </a:lnTo>
                  <a:lnTo>
                    <a:pt x="37" y="248"/>
                  </a:lnTo>
                  <a:lnTo>
                    <a:pt x="36" y="244"/>
                  </a:lnTo>
                  <a:lnTo>
                    <a:pt x="36" y="239"/>
                  </a:lnTo>
                  <a:lnTo>
                    <a:pt x="34" y="235"/>
                  </a:lnTo>
                  <a:lnTo>
                    <a:pt x="34" y="230"/>
                  </a:lnTo>
                  <a:lnTo>
                    <a:pt x="33" y="226"/>
                  </a:lnTo>
                  <a:lnTo>
                    <a:pt x="33" y="221"/>
                  </a:lnTo>
                  <a:lnTo>
                    <a:pt x="31" y="215"/>
                  </a:lnTo>
                  <a:lnTo>
                    <a:pt x="31" y="211"/>
                  </a:lnTo>
                  <a:lnTo>
                    <a:pt x="30" y="206"/>
                  </a:lnTo>
                  <a:lnTo>
                    <a:pt x="30" y="201"/>
                  </a:lnTo>
                  <a:lnTo>
                    <a:pt x="28" y="195"/>
                  </a:lnTo>
                  <a:lnTo>
                    <a:pt x="27" y="191"/>
                  </a:lnTo>
                  <a:lnTo>
                    <a:pt x="27" y="185"/>
                  </a:lnTo>
                  <a:lnTo>
                    <a:pt x="25" y="180"/>
                  </a:lnTo>
                  <a:lnTo>
                    <a:pt x="25" y="174"/>
                  </a:lnTo>
                  <a:lnTo>
                    <a:pt x="24" y="170"/>
                  </a:lnTo>
                  <a:lnTo>
                    <a:pt x="22" y="165"/>
                  </a:lnTo>
                  <a:lnTo>
                    <a:pt x="22" y="161"/>
                  </a:lnTo>
                  <a:lnTo>
                    <a:pt x="21" y="155"/>
                  </a:lnTo>
                  <a:lnTo>
                    <a:pt x="21" y="150"/>
                  </a:lnTo>
                  <a:lnTo>
                    <a:pt x="19" y="146"/>
                  </a:lnTo>
                  <a:lnTo>
                    <a:pt x="19" y="139"/>
                  </a:lnTo>
                  <a:lnTo>
                    <a:pt x="18" y="135"/>
                  </a:lnTo>
                  <a:lnTo>
                    <a:pt x="18" y="130"/>
                  </a:lnTo>
                  <a:lnTo>
                    <a:pt x="16" y="126"/>
                  </a:lnTo>
                  <a:lnTo>
                    <a:pt x="16" y="121"/>
                  </a:lnTo>
                  <a:lnTo>
                    <a:pt x="15" y="117"/>
                  </a:lnTo>
                  <a:lnTo>
                    <a:pt x="15" y="112"/>
                  </a:lnTo>
                  <a:lnTo>
                    <a:pt x="13" y="108"/>
                  </a:lnTo>
                  <a:lnTo>
                    <a:pt x="13" y="105"/>
                  </a:lnTo>
                  <a:lnTo>
                    <a:pt x="13" y="100"/>
                  </a:lnTo>
                  <a:lnTo>
                    <a:pt x="12" y="97"/>
                  </a:lnTo>
                  <a:lnTo>
                    <a:pt x="12" y="94"/>
                  </a:lnTo>
                  <a:lnTo>
                    <a:pt x="12" y="91"/>
                  </a:lnTo>
                  <a:lnTo>
                    <a:pt x="10" y="88"/>
                  </a:lnTo>
                  <a:lnTo>
                    <a:pt x="10" y="84"/>
                  </a:lnTo>
                  <a:lnTo>
                    <a:pt x="10" y="82"/>
                  </a:lnTo>
                  <a:lnTo>
                    <a:pt x="10" y="79"/>
                  </a:lnTo>
                  <a:lnTo>
                    <a:pt x="10" y="74"/>
                  </a:lnTo>
                  <a:lnTo>
                    <a:pt x="10" y="71"/>
                  </a:lnTo>
                  <a:lnTo>
                    <a:pt x="13" y="71"/>
                  </a:lnTo>
                  <a:lnTo>
                    <a:pt x="16" y="71"/>
                  </a:lnTo>
                  <a:lnTo>
                    <a:pt x="21" y="71"/>
                  </a:lnTo>
                  <a:lnTo>
                    <a:pt x="22" y="71"/>
                  </a:lnTo>
                  <a:lnTo>
                    <a:pt x="27" y="71"/>
                  </a:lnTo>
                  <a:lnTo>
                    <a:pt x="30" y="71"/>
                  </a:lnTo>
                  <a:lnTo>
                    <a:pt x="33" y="71"/>
                  </a:lnTo>
                  <a:lnTo>
                    <a:pt x="37" y="71"/>
                  </a:lnTo>
                  <a:lnTo>
                    <a:pt x="42" y="71"/>
                  </a:lnTo>
                  <a:lnTo>
                    <a:pt x="46" y="71"/>
                  </a:lnTo>
                  <a:lnTo>
                    <a:pt x="51" y="71"/>
                  </a:lnTo>
                  <a:lnTo>
                    <a:pt x="56" y="70"/>
                  </a:lnTo>
                  <a:lnTo>
                    <a:pt x="60" y="70"/>
                  </a:lnTo>
                  <a:lnTo>
                    <a:pt x="66" y="70"/>
                  </a:lnTo>
                  <a:lnTo>
                    <a:pt x="72" y="70"/>
                  </a:lnTo>
                  <a:lnTo>
                    <a:pt x="77" y="70"/>
                  </a:lnTo>
                  <a:lnTo>
                    <a:pt x="83" y="70"/>
                  </a:lnTo>
                  <a:lnTo>
                    <a:pt x="89" y="68"/>
                  </a:lnTo>
                  <a:lnTo>
                    <a:pt x="96" y="68"/>
                  </a:lnTo>
                  <a:lnTo>
                    <a:pt x="102" y="68"/>
                  </a:lnTo>
                  <a:lnTo>
                    <a:pt x="109" y="67"/>
                  </a:lnTo>
                  <a:lnTo>
                    <a:pt x="115" y="67"/>
                  </a:lnTo>
                  <a:lnTo>
                    <a:pt x="122" y="67"/>
                  </a:lnTo>
                  <a:lnTo>
                    <a:pt x="128" y="67"/>
                  </a:lnTo>
                  <a:lnTo>
                    <a:pt x="137" y="65"/>
                  </a:lnTo>
                  <a:lnTo>
                    <a:pt x="143" y="65"/>
                  </a:lnTo>
                  <a:lnTo>
                    <a:pt x="151" y="65"/>
                  </a:lnTo>
                  <a:lnTo>
                    <a:pt x="158" y="64"/>
                  </a:lnTo>
                  <a:lnTo>
                    <a:pt x="166" y="64"/>
                  </a:lnTo>
                  <a:lnTo>
                    <a:pt x="174" y="62"/>
                  </a:lnTo>
                  <a:lnTo>
                    <a:pt x="181" y="62"/>
                  </a:lnTo>
                  <a:lnTo>
                    <a:pt x="187" y="61"/>
                  </a:lnTo>
                  <a:lnTo>
                    <a:pt x="196" y="61"/>
                  </a:lnTo>
                  <a:lnTo>
                    <a:pt x="202" y="59"/>
                  </a:lnTo>
                  <a:lnTo>
                    <a:pt x="211" y="59"/>
                  </a:lnTo>
                  <a:lnTo>
                    <a:pt x="219" y="58"/>
                  </a:lnTo>
                  <a:lnTo>
                    <a:pt x="226" y="56"/>
                  </a:lnTo>
                  <a:lnTo>
                    <a:pt x="234" y="55"/>
                  </a:lnTo>
                  <a:lnTo>
                    <a:pt x="242" y="55"/>
                  </a:lnTo>
                  <a:lnTo>
                    <a:pt x="249" y="53"/>
                  </a:lnTo>
                  <a:lnTo>
                    <a:pt x="257" y="52"/>
                  </a:lnTo>
                  <a:lnTo>
                    <a:pt x="264" y="52"/>
                  </a:lnTo>
                  <a:lnTo>
                    <a:pt x="273" y="50"/>
                  </a:lnTo>
                  <a:lnTo>
                    <a:pt x="279" y="49"/>
                  </a:lnTo>
                  <a:lnTo>
                    <a:pt x="287" y="47"/>
                  </a:lnTo>
                  <a:lnTo>
                    <a:pt x="295" y="46"/>
                  </a:lnTo>
                  <a:lnTo>
                    <a:pt x="302" y="44"/>
                  </a:lnTo>
                  <a:lnTo>
                    <a:pt x="308" y="41"/>
                  </a:lnTo>
                  <a:lnTo>
                    <a:pt x="316" y="40"/>
                  </a:lnTo>
                  <a:lnTo>
                    <a:pt x="322" y="38"/>
                  </a:lnTo>
                  <a:lnTo>
                    <a:pt x="329" y="37"/>
                  </a:lnTo>
                  <a:lnTo>
                    <a:pt x="335" y="34"/>
                  </a:lnTo>
                  <a:lnTo>
                    <a:pt x="341" y="32"/>
                  </a:lnTo>
                  <a:lnTo>
                    <a:pt x="349" y="29"/>
                  </a:lnTo>
                  <a:lnTo>
                    <a:pt x="355" y="28"/>
                  </a:lnTo>
                  <a:lnTo>
                    <a:pt x="361" y="25"/>
                  </a:lnTo>
                  <a:lnTo>
                    <a:pt x="367" y="23"/>
                  </a:lnTo>
                  <a:lnTo>
                    <a:pt x="372" y="20"/>
                  </a:lnTo>
                  <a:lnTo>
                    <a:pt x="378" y="19"/>
                  </a:lnTo>
                  <a:lnTo>
                    <a:pt x="373" y="0"/>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206" name="Freeform 759"/>
            <p:cNvSpPr>
              <a:spLocks/>
            </p:cNvSpPr>
            <p:nvPr/>
          </p:nvSpPr>
          <p:spPr bwMode="auto">
            <a:xfrm>
              <a:off x="2583" y="2914"/>
              <a:ext cx="69" cy="26"/>
            </a:xfrm>
            <a:custGeom>
              <a:avLst/>
              <a:gdLst>
                <a:gd name="T0" fmla="*/ 0 w 138"/>
                <a:gd name="T1" fmla="*/ 0 h 53"/>
                <a:gd name="T2" fmla="*/ 1 w 138"/>
                <a:gd name="T3" fmla="*/ 0 h 53"/>
                <a:gd name="T4" fmla="*/ 1 w 138"/>
                <a:gd name="T5" fmla="*/ 0 h 53"/>
                <a:gd name="T6" fmla="*/ 1 w 138"/>
                <a:gd name="T7" fmla="*/ 0 h 53"/>
                <a:gd name="T8" fmla="*/ 1 w 138"/>
                <a:gd name="T9" fmla="*/ 0 h 53"/>
                <a:gd name="T10" fmla="*/ 1 w 138"/>
                <a:gd name="T11" fmla="*/ 0 h 53"/>
                <a:gd name="T12" fmla="*/ 1 w 138"/>
                <a:gd name="T13" fmla="*/ 0 h 53"/>
                <a:gd name="T14" fmla="*/ 1 w 138"/>
                <a:gd name="T15" fmla="*/ 0 h 53"/>
                <a:gd name="T16" fmla="*/ 1 w 138"/>
                <a:gd name="T17" fmla="*/ 0 h 53"/>
                <a:gd name="T18" fmla="*/ 1 w 138"/>
                <a:gd name="T19" fmla="*/ 0 h 53"/>
                <a:gd name="T20" fmla="*/ 1 w 138"/>
                <a:gd name="T21" fmla="*/ 0 h 53"/>
                <a:gd name="T22" fmla="*/ 1 w 138"/>
                <a:gd name="T23" fmla="*/ 0 h 53"/>
                <a:gd name="T24" fmla="*/ 1 w 138"/>
                <a:gd name="T25" fmla="*/ 0 h 53"/>
                <a:gd name="T26" fmla="*/ 1 w 138"/>
                <a:gd name="T27" fmla="*/ 0 h 53"/>
                <a:gd name="T28" fmla="*/ 1 w 138"/>
                <a:gd name="T29" fmla="*/ 0 h 53"/>
                <a:gd name="T30" fmla="*/ 1 w 138"/>
                <a:gd name="T31" fmla="*/ 0 h 53"/>
                <a:gd name="T32" fmla="*/ 1 w 138"/>
                <a:gd name="T33" fmla="*/ 0 h 53"/>
                <a:gd name="T34" fmla="*/ 1 w 138"/>
                <a:gd name="T35" fmla="*/ 0 h 53"/>
                <a:gd name="T36" fmla="*/ 1 w 138"/>
                <a:gd name="T37" fmla="*/ 0 h 53"/>
                <a:gd name="T38" fmla="*/ 1 w 138"/>
                <a:gd name="T39" fmla="*/ 0 h 53"/>
                <a:gd name="T40" fmla="*/ 1 w 138"/>
                <a:gd name="T41" fmla="*/ 0 h 53"/>
                <a:gd name="T42" fmla="*/ 1 w 138"/>
                <a:gd name="T43" fmla="*/ 0 h 53"/>
                <a:gd name="T44" fmla="*/ 1 w 138"/>
                <a:gd name="T45" fmla="*/ 0 h 53"/>
                <a:gd name="T46" fmla="*/ 1 w 138"/>
                <a:gd name="T47" fmla="*/ 0 h 53"/>
                <a:gd name="T48" fmla="*/ 1 w 138"/>
                <a:gd name="T49" fmla="*/ 0 h 53"/>
                <a:gd name="T50" fmla="*/ 1 w 138"/>
                <a:gd name="T51" fmla="*/ 0 h 53"/>
                <a:gd name="T52" fmla="*/ 1 w 138"/>
                <a:gd name="T53" fmla="*/ 0 h 53"/>
                <a:gd name="T54" fmla="*/ 1 w 138"/>
                <a:gd name="T55" fmla="*/ 0 h 53"/>
                <a:gd name="T56" fmla="*/ 1 w 138"/>
                <a:gd name="T57" fmla="*/ 0 h 53"/>
                <a:gd name="T58" fmla="*/ 1 w 138"/>
                <a:gd name="T59" fmla="*/ 0 h 53"/>
                <a:gd name="T60" fmla="*/ 1 w 138"/>
                <a:gd name="T61" fmla="*/ 0 h 53"/>
                <a:gd name="T62" fmla="*/ 1 w 138"/>
                <a:gd name="T63" fmla="*/ 0 h 53"/>
                <a:gd name="T64" fmla="*/ 1 w 138"/>
                <a:gd name="T65" fmla="*/ 0 h 53"/>
                <a:gd name="T66" fmla="*/ 1 w 138"/>
                <a:gd name="T67" fmla="*/ 0 h 53"/>
                <a:gd name="T68" fmla="*/ 1 w 138"/>
                <a:gd name="T69" fmla="*/ 0 h 53"/>
                <a:gd name="T70" fmla="*/ 1 w 138"/>
                <a:gd name="T71" fmla="*/ 0 h 53"/>
                <a:gd name="T72" fmla="*/ 1 w 138"/>
                <a:gd name="T73" fmla="*/ 0 h 53"/>
                <a:gd name="T74" fmla="*/ 1 w 138"/>
                <a:gd name="T75" fmla="*/ 0 h 53"/>
                <a:gd name="T76" fmla="*/ 1 w 138"/>
                <a:gd name="T77" fmla="*/ 0 h 53"/>
                <a:gd name="T78" fmla="*/ 1 w 138"/>
                <a:gd name="T79" fmla="*/ 0 h 53"/>
                <a:gd name="T80" fmla="*/ 1 w 138"/>
                <a:gd name="T81" fmla="*/ 0 h 53"/>
                <a:gd name="T82" fmla="*/ 1 w 138"/>
                <a:gd name="T83" fmla="*/ 0 h 53"/>
                <a:gd name="T84" fmla="*/ 0 w 138"/>
                <a:gd name="T85" fmla="*/ 0 h 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8"/>
                <a:gd name="T130" fmla="*/ 0 h 53"/>
                <a:gd name="T131" fmla="*/ 138 w 138"/>
                <a:gd name="T132" fmla="*/ 53 h 5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8" h="53">
                  <a:moveTo>
                    <a:pt x="0" y="36"/>
                  </a:moveTo>
                  <a:lnTo>
                    <a:pt x="0" y="36"/>
                  </a:lnTo>
                  <a:lnTo>
                    <a:pt x="2" y="39"/>
                  </a:lnTo>
                  <a:lnTo>
                    <a:pt x="5" y="42"/>
                  </a:lnTo>
                  <a:lnTo>
                    <a:pt x="8" y="45"/>
                  </a:lnTo>
                  <a:lnTo>
                    <a:pt x="9" y="47"/>
                  </a:lnTo>
                  <a:lnTo>
                    <a:pt x="12" y="48"/>
                  </a:lnTo>
                  <a:lnTo>
                    <a:pt x="15" y="50"/>
                  </a:lnTo>
                  <a:lnTo>
                    <a:pt x="18" y="51"/>
                  </a:lnTo>
                  <a:lnTo>
                    <a:pt x="21" y="53"/>
                  </a:lnTo>
                  <a:lnTo>
                    <a:pt x="27" y="53"/>
                  </a:lnTo>
                  <a:lnTo>
                    <a:pt x="32" y="53"/>
                  </a:lnTo>
                  <a:lnTo>
                    <a:pt x="38" y="53"/>
                  </a:lnTo>
                  <a:lnTo>
                    <a:pt x="42" y="51"/>
                  </a:lnTo>
                  <a:lnTo>
                    <a:pt x="47" y="51"/>
                  </a:lnTo>
                  <a:lnTo>
                    <a:pt x="50" y="48"/>
                  </a:lnTo>
                  <a:lnTo>
                    <a:pt x="55" y="47"/>
                  </a:lnTo>
                  <a:lnTo>
                    <a:pt x="58" y="44"/>
                  </a:lnTo>
                  <a:lnTo>
                    <a:pt x="59" y="42"/>
                  </a:lnTo>
                  <a:lnTo>
                    <a:pt x="62" y="39"/>
                  </a:lnTo>
                  <a:lnTo>
                    <a:pt x="65" y="38"/>
                  </a:lnTo>
                  <a:lnTo>
                    <a:pt x="67" y="32"/>
                  </a:lnTo>
                  <a:lnTo>
                    <a:pt x="70" y="29"/>
                  </a:lnTo>
                  <a:lnTo>
                    <a:pt x="70" y="24"/>
                  </a:lnTo>
                  <a:lnTo>
                    <a:pt x="71" y="24"/>
                  </a:lnTo>
                  <a:lnTo>
                    <a:pt x="73" y="27"/>
                  </a:lnTo>
                  <a:lnTo>
                    <a:pt x="74" y="30"/>
                  </a:lnTo>
                  <a:lnTo>
                    <a:pt x="79" y="35"/>
                  </a:lnTo>
                  <a:lnTo>
                    <a:pt x="83" y="39"/>
                  </a:lnTo>
                  <a:lnTo>
                    <a:pt x="88" y="42"/>
                  </a:lnTo>
                  <a:lnTo>
                    <a:pt x="91" y="42"/>
                  </a:lnTo>
                  <a:lnTo>
                    <a:pt x="94" y="45"/>
                  </a:lnTo>
                  <a:lnTo>
                    <a:pt x="98" y="45"/>
                  </a:lnTo>
                  <a:lnTo>
                    <a:pt x="101" y="45"/>
                  </a:lnTo>
                  <a:lnTo>
                    <a:pt x="104" y="45"/>
                  </a:lnTo>
                  <a:lnTo>
                    <a:pt x="107" y="45"/>
                  </a:lnTo>
                  <a:lnTo>
                    <a:pt x="112" y="44"/>
                  </a:lnTo>
                  <a:lnTo>
                    <a:pt x="115" y="42"/>
                  </a:lnTo>
                  <a:lnTo>
                    <a:pt x="118" y="41"/>
                  </a:lnTo>
                  <a:lnTo>
                    <a:pt x="121" y="39"/>
                  </a:lnTo>
                  <a:lnTo>
                    <a:pt x="124" y="36"/>
                  </a:lnTo>
                  <a:lnTo>
                    <a:pt x="127" y="35"/>
                  </a:lnTo>
                  <a:lnTo>
                    <a:pt x="130" y="30"/>
                  </a:lnTo>
                  <a:lnTo>
                    <a:pt x="135" y="25"/>
                  </a:lnTo>
                  <a:lnTo>
                    <a:pt x="136" y="22"/>
                  </a:lnTo>
                  <a:lnTo>
                    <a:pt x="138" y="22"/>
                  </a:lnTo>
                  <a:lnTo>
                    <a:pt x="138" y="0"/>
                  </a:lnTo>
                  <a:lnTo>
                    <a:pt x="136" y="0"/>
                  </a:lnTo>
                  <a:lnTo>
                    <a:pt x="135" y="3"/>
                  </a:lnTo>
                  <a:lnTo>
                    <a:pt x="133" y="4"/>
                  </a:lnTo>
                  <a:lnTo>
                    <a:pt x="130" y="9"/>
                  </a:lnTo>
                  <a:lnTo>
                    <a:pt x="126" y="13"/>
                  </a:lnTo>
                  <a:lnTo>
                    <a:pt x="123" y="18"/>
                  </a:lnTo>
                  <a:lnTo>
                    <a:pt x="118" y="22"/>
                  </a:lnTo>
                  <a:lnTo>
                    <a:pt x="114" y="27"/>
                  </a:lnTo>
                  <a:lnTo>
                    <a:pt x="107" y="29"/>
                  </a:lnTo>
                  <a:lnTo>
                    <a:pt x="101" y="32"/>
                  </a:lnTo>
                  <a:lnTo>
                    <a:pt x="95" y="33"/>
                  </a:lnTo>
                  <a:lnTo>
                    <a:pt x="91" y="33"/>
                  </a:lnTo>
                  <a:lnTo>
                    <a:pt x="85" y="30"/>
                  </a:lnTo>
                  <a:lnTo>
                    <a:pt x="79" y="25"/>
                  </a:lnTo>
                  <a:lnTo>
                    <a:pt x="76" y="21"/>
                  </a:lnTo>
                  <a:lnTo>
                    <a:pt x="73" y="18"/>
                  </a:lnTo>
                  <a:lnTo>
                    <a:pt x="70" y="13"/>
                  </a:lnTo>
                  <a:lnTo>
                    <a:pt x="68" y="9"/>
                  </a:lnTo>
                  <a:lnTo>
                    <a:pt x="67" y="12"/>
                  </a:lnTo>
                  <a:lnTo>
                    <a:pt x="64" y="16"/>
                  </a:lnTo>
                  <a:lnTo>
                    <a:pt x="62" y="22"/>
                  </a:lnTo>
                  <a:lnTo>
                    <a:pt x="58" y="27"/>
                  </a:lnTo>
                  <a:lnTo>
                    <a:pt x="53" y="33"/>
                  </a:lnTo>
                  <a:lnTo>
                    <a:pt x="50" y="35"/>
                  </a:lnTo>
                  <a:lnTo>
                    <a:pt x="47" y="38"/>
                  </a:lnTo>
                  <a:lnTo>
                    <a:pt x="42" y="39"/>
                  </a:lnTo>
                  <a:lnTo>
                    <a:pt x="39" y="42"/>
                  </a:lnTo>
                  <a:lnTo>
                    <a:pt x="33" y="42"/>
                  </a:lnTo>
                  <a:lnTo>
                    <a:pt x="30" y="42"/>
                  </a:lnTo>
                  <a:lnTo>
                    <a:pt x="27" y="42"/>
                  </a:lnTo>
                  <a:lnTo>
                    <a:pt x="24" y="42"/>
                  </a:lnTo>
                  <a:lnTo>
                    <a:pt x="18" y="41"/>
                  </a:lnTo>
                  <a:lnTo>
                    <a:pt x="15" y="39"/>
                  </a:lnTo>
                  <a:lnTo>
                    <a:pt x="11" y="38"/>
                  </a:lnTo>
                  <a:lnTo>
                    <a:pt x="9" y="35"/>
                  </a:lnTo>
                  <a:lnTo>
                    <a:pt x="8" y="33"/>
                  </a:lnTo>
                  <a:lnTo>
                    <a:pt x="0" y="36"/>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207" name="Freeform 760"/>
            <p:cNvSpPr>
              <a:spLocks/>
            </p:cNvSpPr>
            <p:nvPr/>
          </p:nvSpPr>
          <p:spPr bwMode="auto">
            <a:xfrm>
              <a:off x="2583" y="2916"/>
              <a:ext cx="70" cy="81"/>
            </a:xfrm>
            <a:custGeom>
              <a:avLst/>
              <a:gdLst>
                <a:gd name="T0" fmla="*/ 1 w 139"/>
                <a:gd name="T1" fmla="*/ 1 h 162"/>
                <a:gd name="T2" fmla="*/ 1 w 139"/>
                <a:gd name="T3" fmla="*/ 1 h 162"/>
                <a:gd name="T4" fmla="*/ 1 w 139"/>
                <a:gd name="T5" fmla="*/ 1 h 162"/>
                <a:gd name="T6" fmla="*/ 1 w 139"/>
                <a:gd name="T7" fmla="*/ 1 h 162"/>
                <a:gd name="T8" fmla="*/ 1 w 139"/>
                <a:gd name="T9" fmla="*/ 1 h 162"/>
                <a:gd name="T10" fmla="*/ 1 w 139"/>
                <a:gd name="T11" fmla="*/ 1 h 162"/>
                <a:gd name="T12" fmla="*/ 1 w 139"/>
                <a:gd name="T13" fmla="*/ 1 h 162"/>
                <a:gd name="T14" fmla="*/ 1 w 139"/>
                <a:gd name="T15" fmla="*/ 1 h 162"/>
                <a:gd name="T16" fmla="*/ 1 w 139"/>
                <a:gd name="T17" fmla="*/ 1 h 162"/>
                <a:gd name="T18" fmla="*/ 1 w 139"/>
                <a:gd name="T19" fmla="*/ 1 h 162"/>
                <a:gd name="T20" fmla="*/ 1 w 139"/>
                <a:gd name="T21" fmla="*/ 1 h 162"/>
                <a:gd name="T22" fmla="*/ 1 w 139"/>
                <a:gd name="T23" fmla="*/ 1 h 162"/>
                <a:gd name="T24" fmla="*/ 1 w 139"/>
                <a:gd name="T25" fmla="*/ 1 h 162"/>
                <a:gd name="T26" fmla="*/ 1 w 139"/>
                <a:gd name="T27" fmla="*/ 1 h 162"/>
                <a:gd name="T28" fmla="*/ 1 w 139"/>
                <a:gd name="T29" fmla="*/ 1 h 162"/>
                <a:gd name="T30" fmla="*/ 1 w 139"/>
                <a:gd name="T31" fmla="*/ 1 h 162"/>
                <a:gd name="T32" fmla="*/ 1 w 139"/>
                <a:gd name="T33" fmla="*/ 1 h 162"/>
                <a:gd name="T34" fmla="*/ 1 w 139"/>
                <a:gd name="T35" fmla="*/ 1 h 162"/>
                <a:gd name="T36" fmla="*/ 1 w 139"/>
                <a:gd name="T37" fmla="*/ 1 h 162"/>
                <a:gd name="T38" fmla="*/ 1 w 139"/>
                <a:gd name="T39" fmla="*/ 1 h 162"/>
                <a:gd name="T40" fmla="*/ 1 w 139"/>
                <a:gd name="T41" fmla="*/ 1 h 162"/>
                <a:gd name="T42" fmla="*/ 1 w 139"/>
                <a:gd name="T43" fmla="*/ 1 h 162"/>
                <a:gd name="T44" fmla="*/ 1 w 139"/>
                <a:gd name="T45" fmla="*/ 1 h 162"/>
                <a:gd name="T46" fmla="*/ 1 w 139"/>
                <a:gd name="T47" fmla="*/ 0 h 162"/>
                <a:gd name="T48" fmla="*/ 1 w 139"/>
                <a:gd name="T49" fmla="*/ 1 h 162"/>
                <a:gd name="T50" fmla="*/ 1 w 139"/>
                <a:gd name="T51" fmla="*/ 1 h 162"/>
                <a:gd name="T52" fmla="*/ 1 w 139"/>
                <a:gd name="T53" fmla="*/ 1 h 162"/>
                <a:gd name="T54" fmla="*/ 1 w 139"/>
                <a:gd name="T55" fmla="*/ 1 h 162"/>
                <a:gd name="T56" fmla="*/ 1 w 139"/>
                <a:gd name="T57" fmla="*/ 1 h 162"/>
                <a:gd name="T58" fmla="*/ 1 w 139"/>
                <a:gd name="T59" fmla="*/ 1 h 162"/>
                <a:gd name="T60" fmla="*/ 1 w 139"/>
                <a:gd name="T61" fmla="*/ 1 h 162"/>
                <a:gd name="T62" fmla="*/ 1 w 139"/>
                <a:gd name="T63" fmla="*/ 1 h 162"/>
                <a:gd name="T64" fmla="*/ 1 w 139"/>
                <a:gd name="T65" fmla="*/ 1 h 162"/>
                <a:gd name="T66" fmla="*/ 1 w 139"/>
                <a:gd name="T67" fmla="*/ 1 h 162"/>
                <a:gd name="T68" fmla="*/ 1 w 139"/>
                <a:gd name="T69" fmla="*/ 1 h 162"/>
                <a:gd name="T70" fmla="*/ 1 w 139"/>
                <a:gd name="T71" fmla="*/ 1 h 162"/>
                <a:gd name="T72" fmla="*/ 1 w 139"/>
                <a:gd name="T73" fmla="*/ 1 h 162"/>
                <a:gd name="T74" fmla="*/ 1 w 139"/>
                <a:gd name="T75" fmla="*/ 1 h 162"/>
                <a:gd name="T76" fmla="*/ 1 w 139"/>
                <a:gd name="T77" fmla="*/ 1 h 162"/>
                <a:gd name="T78" fmla="*/ 1 w 139"/>
                <a:gd name="T79" fmla="*/ 1 h 162"/>
                <a:gd name="T80" fmla="*/ 1 w 139"/>
                <a:gd name="T81" fmla="*/ 1 h 162"/>
                <a:gd name="T82" fmla="*/ 1 w 139"/>
                <a:gd name="T83" fmla="*/ 1 h 162"/>
                <a:gd name="T84" fmla="*/ 1 w 139"/>
                <a:gd name="T85" fmla="*/ 1 h 162"/>
                <a:gd name="T86" fmla="*/ 1 w 139"/>
                <a:gd name="T87" fmla="*/ 1 h 162"/>
                <a:gd name="T88" fmla="*/ 1 w 139"/>
                <a:gd name="T89" fmla="*/ 1 h 162"/>
                <a:gd name="T90" fmla="*/ 1 w 139"/>
                <a:gd name="T91" fmla="*/ 1 h 162"/>
                <a:gd name="T92" fmla="*/ 1 w 139"/>
                <a:gd name="T93" fmla="*/ 1 h 162"/>
                <a:gd name="T94" fmla="*/ 1 w 139"/>
                <a:gd name="T95" fmla="*/ 1 h 162"/>
                <a:gd name="T96" fmla="*/ 1 w 139"/>
                <a:gd name="T97" fmla="*/ 1 h 162"/>
                <a:gd name="T98" fmla="*/ 1 w 139"/>
                <a:gd name="T99" fmla="*/ 1 h 162"/>
                <a:gd name="T100" fmla="*/ 1 w 139"/>
                <a:gd name="T101" fmla="*/ 1 h 162"/>
                <a:gd name="T102" fmla="*/ 0 w 139"/>
                <a:gd name="T103" fmla="*/ 1 h 162"/>
                <a:gd name="T104" fmla="*/ 0 w 139"/>
                <a:gd name="T105" fmla="*/ 1 h 1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9"/>
                <a:gd name="T160" fmla="*/ 0 h 162"/>
                <a:gd name="T161" fmla="*/ 139 w 139"/>
                <a:gd name="T162" fmla="*/ 162 h 1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9" h="162">
                  <a:moveTo>
                    <a:pt x="6" y="38"/>
                  </a:moveTo>
                  <a:lnTo>
                    <a:pt x="6" y="40"/>
                  </a:lnTo>
                  <a:lnTo>
                    <a:pt x="6" y="41"/>
                  </a:lnTo>
                  <a:lnTo>
                    <a:pt x="8" y="44"/>
                  </a:lnTo>
                  <a:lnTo>
                    <a:pt x="8" y="49"/>
                  </a:lnTo>
                  <a:lnTo>
                    <a:pt x="9" y="53"/>
                  </a:lnTo>
                  <a:lnTo>
                    <a:pt x="11" y="58"/>
                  </a:lnTo>
                  <a:lnTo>
                    <a:pt x="12" y="64"/>
                  </a:lnTo>
                  <a:lnTo>
                    <a:pt x="14" y="68"/>
                  </a:lnTo>
                  <a:lnTo>
                    <a:pt x="15" y="74"/>
                  </a:lnTo>
                  <a:lnTo>
                    <a:pt x="17" y="79"/>
                  </a:lnTo>
                  <a:lnTo>
                    <a:pt x="18" y="82"/>
                  </a:lnTo>
                  <a:lnTo>
                    <a:pt x="20" y="85"/>
                  </a:lnTo>
                  <a:lnTo>
                    <a:pt x="21" y="88"/>
                  </a:lnTo>
                  <a:lnTo>
                    <a:pt x="21" y="91"/>
                  </a:lnTo>
                  <a:lnTo>
                    <a:pt x="24" y="96"/>
                  </a:lnTo>
                  <a:lnTo>
                    <a:pt x="26" y="99"/>
                  </a:lnTo>
                  <a:lnTo>
                    <a:pt x="27" y="102"/>
                  </a:lnTo>
                  <a:lnTo>
                    <a:pt x="29" y="105"/>
                  </a:lnTo>
                  <a:lnTo>
                    <a:pt x="30" y="108"/>
                  </a:lnTo>
                  <a:lnTo>
                    <a:pt x="32" y="111"/>
                  </a:lnTo>
                  <a:lnTo>
                    <a:pt x="35" y="115"/>
                  </a:lnTo>
                  <a:lnTo>
                    <a:pt x="39" y="120"/>
                  </a:lnTo>
                  <a:lnTo>
                    <a:pt x="44" y="126"/>
                  </a:lnTo>
                  <a:lnTo>
                    <a:pt x="48" y="130"/>
                  </a:lnTo>
                  <a:lnTo>
                    <a:pt x="53" y="135"/>
                  </a:lnTo>
                  <a:lnTo>
                    <a:pt x="58" y="138"/>
                  </a:lnTo>
                  <a:lnTo>
                    <a:pt x="62" y="141"/>
                  </a:lnTo>
                  <a:lnTo>
                    <a:pt x="67" y="144"/>
                  </a:lnTo>
                  <a:lnTo>
                    <a:pt x="71" y="147"/>
                  </a:lnTo>
                  <a:lnTo>
                    <a:pt x="76" y="148"/>
                  </a:lnTo>
                  <a:lnTo>
                    <a:pt x="80" y="150"/>
                  </a:lnTo>
                  <a:lnTo>
                    <a:pt x="83" y="152"/>
                  </a:lnTo>
                  <a:lnTo>
                    <a:pt x="86" y="152"/>
                  </a:lnTo>
                  <a:lnTo>
                    <a:pt x="92" y="152"/>
                  </a:lnTo>
                  <a:lnTo>
                    <a:pt x="95" y="152"/>
                  </a:lnTo>
                  <a:lnTo>
                    <a:pt x="97" y="148"/>
                  </a:lnTo>
                  <a:lnTo>
                    <a:pt x="100" y="144"/>
                  </a:lnTo>
                  <a:lnTo>
                    <a:pt x="101" y="141"/>
                  </a:lnTo>
                  <a:lnTo>
                    <a:pt x="104" y="138"/>
                  </a:lnTo>
                  <a:lnTo>
                    <a:pt x="107" y="133"/>
                  </a:lnTo>
                  <a:lnTo>
                    <a:pt x="110" y="129"/>
                  </a:lnTo>
                  <a:lnTo>
                    <a:pt x="112" y="126"/>
                  </a:lnTo>
                  <a:lnTo>
                    <a:pt x="115" y="121"/>
                  </a:lnTo>
                  <a:lnTo>
                    <a:pt x="118" y="117"/>
                  </a:lnTo>
                  <a:lnTo>
                    <a:pt x="120" y="112"/>
                  </a:lnTo>
                  <a:lnTo>
                    <a:pt x="123" y="108"/>
                  </a:lnTo>
                  <a:lnTo>
                    <a:pt x="124" y="105"/>
                  </a:lnTo>
                  <a:lnTo>
                    <a:pt x="126" y="102"/>
                  </a:lnTo>
                  <a:lnTo>
                    <a:pt x="129" y="99"/>
                  </a:lnTo>
                  <a:lnTo>
                    <a:pt x="129" y="94"/>
                  </a:lnTo>
                  <a:lnTo>
                    <a:pt x="130" y="90"/>
                  </a:lnTo>
                  <a:lnTo>
                    <a:pt x="130" y="85"/>
                  </a:lnTo>
                  <a:lnTo>
                    <a:pt x="132" y="79"/>
                  </a:lnTo>
                  <a:lnTo>
                    <a:pt x="132" y="76"/>
                  </a:lnTo>
                  <a:lnTo>
                    <a:pt x="132" y="73"/>
                  </a:lnTo>
                  <a:lnTo>
                    <a:pt x="132" y="68"/>
                  </a:lnTo>
                  <a:lnTo>
                    <a:pt x="132" y="65"/>
                  </a:lnTo>
                  <a:lnTo>
                    <a:pt x="132" y="62"/>
                  </a:lnTo>
                  <a:lnTo>
                    <a:pt x="132" y="59"/>
                  </a:lnTo>
                  <a:lnTo>
                    <a:pt x="132" y="56"/>
                  </a:lnTo>
                  <a:lnTo>
                    <a:pt x="132" y="53"/>
                  </a:lnTo>
                  <a:lnTo>
                    <a:pt x="132" y="50"/>
                  </a:lnTo>
                  <a:lnTo>
                    <a:pt x="132" y="47"/>
                  </a:lnTo>
                  <a:lnTo>
                    <a:pt x="132" y="43"/>
                  </a:lnTo>
                  <a:lnTo>
                    <a:pt x="132" y="41"/>
                  </a:lnTo>
                  <a:lnTo>
                    <a:pt x="132" y="35"/>
                  </a:lnTo>
                  <a:lnTo>
                    <a:pt x="132" y="31"/>
                  </a:lnTo>
                  <a:lnTo>
                    <a:pt x="132" y="26"/>
                  </a:lnTo>
                  <a:lnTo>
                    <a:pt x="132" y="23"/>
                  </a:lnTo>
                  <a:lnTo>
                    <a:pt x="132" y="21"/>
                  </a:lnTo>
                  <a:lnTo>
                    <a:pt x="138" y="0"/>
                  </a:lnTo>
                  <a:lnTo>
                    <a:pt x="138" y="2"/>
                  </a:lnTo>
                  <a:lnTo>
                    <a:pt x="138" y="6"/>
                  </a:lnTo>
                  <a:lnTo>
                    <a:pt x="138" y="11"/>
                  </a:lnTo>
                  <a:lnTo>
                    <a:pt x="138" y="12"/>
                  </a:lnTo>
                  <a:lnTo>
                    <a:pt x="138" y="17"/>
                  </a:lnTo>
                  <a:lnTo>
                    <a:pt x="138" y="20"/>
                  </a:lnTo>
                  <a:lnTo>
                    <a:pt x="138" y="23"/>
                  </a:lnTo>
                  <a:lnTo>
                    <a:pt x="138" y="26"/>
                  </a:lnTo>
                  <a:lnTo>
                    <a:pt x="138" y="31"/>
                  </a:lnTo>
                  <a:lnTo>
                    <a:pt x="138" y="34"/>
                  </a:lnTo>
                  <a:lnTo>
                    <a:pt x="139" y="38"/>
                  </a:lnTo>
                  <a:lnTo>
                    <a:pt x="139" y="41"/>
                  </a:lnTo>
                  <a:lnTo>
                    <a:pt x="139" y="46"/>
                  </a:lnTo>
                  <a:lnTo>
                    <a:pt x="139" y="49"/>
                  </a:lnTo>
                  <a:lnTo>
                    <a:pt x="139" y="53"/>
                  </a:lnTo>
                  <a:lnTo>
                    <a:pt x="139" y="58"/>
                  </a:lnTo>
                  <a:lnTo>
                    <a:pt x="139" y="61"/>
                  </a:lnTo>
                  <a:lnTo>
                    <a:pt x="139" y="65"/>
                  </a:lnTo>
                  <a:lnTo>
                    <a:pt x="139" y="70"/>
                  </a:lnTo>
                  <a:lnTo>
                    <a:pt x="139" y="73"/>
                  </a:lnTo>
                  <a:lnTo>
                    <a:pt x="139" y="76"/>
                  </a:lnTo>
                  <a:lnTo>
                    <a:pt x="138" y="79"/>
                  </a:lnTo>
                  <a:lnTo>
                    <a:pt x="138" y="83"/>
                  </a:lnTo>
                  <a:lnTo>
                    <a:pt x="138" y="90"/>
                  </a:lnTo>
                  <a:lnTo>
                    <a:pt x="138" y="94"/>
                  </a:lnTo>
                  <a:lnTo>
                    <a:pt x="136" y="99"/>
                  </a:lnTo>
                  <a:lnTo>
                    <a:pt x="133" y="103"/>
                  </a:lnTo>
                  <a:lnTo>
                    <a:pt x="132" y="109"/>
                  </a:lnTo>
                  <a:lnTo>
                    <a:pt x="130" y="115"/>
                  </a:lnTo>
                  <a:lnTo>
                    <a:pt x="126" y="120"/>
                  </a:lnTo>
                  <a:lnTo>
                    <a:pt x="124" y="126"/>
                  </a:lnTo>
                  <a:lnTo>
                    <a:pt x="121" y="132"/>
                  </a:lnTo>
                  <a:lnTo>
                    <a:pt x="118" y="138"/>
                  </a:lnTo>
                  <a:lnTo>
                    <a:pt x="115" y="142"/>
                  </a:lnTo>
                  <a:lnTo>
                    <a:pt x="112" y="147"/>
                  </a:lnTo>
                  <a:lnTo>
                    <a:pt x="107" y="152"/>
                  </a:lnTo>
                  <a:lnTo>
                    <a:pt x="106" y="156"/>
                  </a:lnTo>
                  <a:lnTo>
                    <a:pt x="103" y="159"/>
                  </a:lnTo>
                  <a:lnTo>
                    <a:pt x="100" y="161"/>
                  </a:lnTo>
                  <a:lnTo>
                    <a:pt x="98" y="162"/>
                  </a:lnTo>
                  <a:lnTo>
                    <a:pt x="95" y="162"/>
                  </a:lnTo>
                  <a:lnTo>
                    <a:pt x="92" y="161"/>
                  </a:lnTo>
                  <a:lnTo>
                    <a:pt x="89" y="159"/>
                  </a:lnTo>
                  <a:lnTo>
                    <a:pt x="85" y="159"/>
                  </a:lnTo>
                  <a:lnTo>
                    <a:pt x="80" y="158"/>
                  </a:lnTo>
                  <a:lnTo>
                    <a:pt x="76" y="156"/>
                  </a:lnTo>
                  <a:lnTo>
                    <a:pt x="70" y="155"/>
                  </a:lnTo>
                  <a:lnTo>
                    <a:pt x="64" y="153"/>
                  </a:lnTo>
                  <a:lnTo>
                    <a:pt x="61" y="152"/>
                  </a:lnTo>
                  <a:lnTo>
                    <a:pt x="58" y="150"/>
                  </a:lnTo>
                  <a:lnTo>
                    <a:pt x="55" y="147"/>
                  </a:lnTo>
                  <a:lnTo>
                    <a:pt x="51" y="147"/>
                  </a:lnTo>
                  <a:lnTo>
                    <a:pt x="45" y="142"/>
                  </a:lnTo>
                  <a:lnTo>
                    <a:pt x="41" y="139"/>
                  </a:lnTo>
                  <a:lnTo>
                    <a:pt x="38" y="136"/>
                  </a:lnTo>
                  <a:lnTo>
                    <a:pt x="35" y="133"/>
                  </a:lnTo>
                  <a:lnTo>
                    <a:pt x="32" y="130"/>
                  </a:lnTo>
                  <a:lnTo>
                    <a:pt x="30" y="127"/>
                  </a:lnTo>
                  <a:lnTo>
                    <a:pt x="27" y="124"/>
                  </a:lnTo>
                  <a:lnTo>
                    <a:pt x="24" y="121"/>
                  </a:lnTo>
                  <a:lnTo>
                    <a:pt x="23" y="118"/>
                  </a:lnTo>
                  <a:lnTo>
                    <a:pt x="21" y="115"/>
                  </a:lnTo>
                  <a:lnTo>
                    <a:pt x="18" y="111"/>
                  </a:lnTo>
                  <a:lnTo>
                    <a:pt x="17" y="106"/>
                  </a:lnTo>
                  <a:lnTo>
                    <a:pt x="15" y="102"/>
                  </a:lnTo>
                  <a:lnTo>
                    <a:pt x="14" y="99"/>
                  </a:lnTo>
                  <a:lnTo>
                    <a:pt x="12" y="94"/>
                  </a:lnTo>
                  <a:lnTo>
                    <a:pt x="11" y="91"/>
                  </a:lnTo>
                  <a:lnTo>
                    <a:pt x="9" y="86"/>
                  </a:lnTo>
                  <a:lnTo>
                    <a:pt x="9" y="83"/>
                  </a:lnTo>
                  <a:lnTo>
                    <a:pt x="8" y="79"/>
                  </a:lnTo>
                  <a:lnTo>
                    <a:pt x="6" y="76"/>
                  </a:lnTo>
                  <a:lnTo>
                    <a:pt x="6" y="73"/>
                  </a:lnTo>
                  <a:lnTo>
                    <a:pt x="5" y="68"/>
                  </a:lnTo>
                  <a:lnTo>
                    <a:pt x="5" y="65"/>
                  </a:lnTo>
                  <a:lnTo>
                    <a:pt x="3" y="62"/>
                  </a:lnTo>
                  <a:lnTo>
                    <a:pt x="3" y="59"/>
                  </a:lnTo>
                  <a:lnTo>
                    <a:pt x="3" y="56"/>
                  </a:lnTo>
                  <a:lnTo>
                    <a:pt x="2" y="50"/>
                  </a:lnTo>
                  <a:lnTo>
                    <a:pt x="2" y="46"/>
                  </a:lnTo>
                  <a:lnTo>
                    <a:pt x="0" y="41"/>
                  </a:lnTo>
                  <a:lnTo>
                    <a:pt x="0" y="38"/>
                  </a:lnTo>
                  <a:lnTo>
                    <a:pt x="0" y="35"/>
                  </a:lnTo>
                  <a:lnTo>
                    <a:pt x="0" y="34"/>
                  </a:lnTo>
                  <a:lnTo>
                    <a:pt x="0" y="32"/>
                  </a:lnTo>
                  <a:lnTo>
                    <a:pt x="6" y="38"/>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208" name="Freeform 761"/>
            <p:cNvSpPr>
              <a:spLocks/>
            </p:cNvSpPr>
            <p:nvPr/>
          </p:nvSpPr>
          <p:spPr bwMode="auto">
            <a:xfrm>
              <a:off x="2492" y="3005"/>
              <a:ext cx="12" cy="16"/>
            </a:xfrm>
            <a:custGeom>
              <a:avLst/>
              <a:gdLst>
                <a:gd name="T0" fmla="*/ 0 w 26"/>
                <a:gd name="T1" fmla="*/ 0 h 33"/>
                <a:gd name="T2" fmla="*/ 0 w 26"/>
                <a:gd name="T3" fmla="*/ 0 h 33"/>
                <a:gd name="T4" fmla="*/ 0 w 26"/>
                <a:gd name="T5" fmla="*/ 0 h 33"/>
                <a:gd name="T6" fmla="*/ 0 w 26"/>
                <a:gd name="T7" fmla="*/ 0 h 33"/>
                <a:gd name="T8" fmla="*/ 0 w 26"/>
                <a:gd name="T9" fmla="*/ 0 h 33"/>
                <a:gd name="T10" fmla="*/ 0 w 26"/>
                <a:gd name="T11" fmla="*/ 0 h 33"/>
                <a:gd name="T12" fmla="*/ 0 w 26"/>
                <a:gd name="T13" fmla="*/ 0 h 33"/>
                <a:gd name="T14" fmla="*/ 0 w 26"/>
                <a:gd name="T15" fmla="*/ 0 h 33"/>
                <a:gd name="T16" fmla="*/ 0 w 26"/>
                <a:gd name="T17" fmla="*/ 0 h 33"/>
                <a:gd name="T18" fmla="*/ 0 w 26"/>
                <a:gd name="T19" fmla="*/ 0 h 33"/>
                <a:gd name="T20" fmla="*/ 0 w 26"/>
                <a:gd name="T21" fmla="*/ 0 h 33"/>
                <a:gd name="T22" fmla="*/ 0 w 26"/>
                <a:gd name="T23" fmla="*/ 0 h 33"/>
                <a:gd name="T24" fmla="*/ 0 w 26"/>
                <a:gd name="T25" fmla="*/ 0 h 33"/>
                <a:gd name="T26" fmla="*/ 0 w 26"/>
                <a:gd name="T27" fmla="*/ 0 h 33"/>
                <a:gd name="T28" fmla="*/ 0 w 26"/>
                <a:gd name="T29" fmla="*/ 0 h 33"/>
                <a:gd name="T30" fmla="*/ 0 w 26"/>
                <a:gd name="T31" fmla="*/ 0 h 33"/>
                <a:gd name="T32" fmla="*/ 0 w 26"/>
                <a:gd name="T33" fmla="*/ 0 h 33"/>
                <a:gd name="T34" fmla="*/ 0 w 26"/>
                <a:gd name="T35" fmla="*/ 0 h 33"/>
                <a:gd name="T36" fmla="*/ 0 w 26"/>
                <a:gd name="T37" fmla="*/ 0 h 33"/>
                <a:gd name="T38" fmla="*/ 0 w 26"/>
                <a:gd name="T39" fmla="*/ 0 h 33"/>
                <a:gd name="T40" fmla="*/ 0 w 26"/>
                <a:gd name="T41" fmla="*/ 0 h 33"/>
                <a:gd name="T42" fmla="*/ 0 w 26"/>
                <a:gd name="T43" fmla="*/ 0 h 33"/>
                <a:gd name="T44" fmla="*/ 0 w 26"/>
                <a:gd name="T45" fmla="*/ 0 h 33"/>
                <a:gd name="T46" fmla="*/ 0 w 26"/>
                <a:gd name="T47" fmla="*/ 0 h 33"/>
                <a:gd name="T48" fmla="*/ 0 w 26"/>
                <a:gd name="T49" fmla="*/ 0 h 33"/>
                <a:gd name="T50" fmla="*/ 0 w 26"/>
                <a:gd name="T51" fmla="*/ 0 h 33"/>
                <a:gd name="T52" fmla="*/ 0 w 26"/>
                <a:gd name="T53" fmla="*/ 0 h 33"/>
                <a:gd name="T54" fmla="*/ 0 w 26"/>
                <a:gd name="T55" fmla="*/ 0 h 33"/>
                <a:gd name="T56" fmla="*/ 0 w 26"/>
                <a:gd name="T57" fmla="*/ 0 h 33"/>
                <a:gd name="T58" fmla="*/ 0 w 26"/>
                <a:gd name="T59" fmla="*/ 0 h 33"/>
                <a:gd name="T60" fmla="*/ 0 w 26"/>
                <a:gd name="T61" fmla="*/ 0 h 33"/>
                <a:gd name="T62" fmla="*/ 0 w 26"/>
                <a:gd name="T63" fmla="*/ 0 h 33"/>
                <a:gd name="T64" fmla="*/ 0 w 26"/>
                <a:gd name="T65" fmla="*/ 0 h 33"/>
                <a:gd name="T66" fmla="*/ 0 w 26"/>
                <a:gd name="T67" fmla="*/ 0 h 33"/>
                <a:gd name="T68" fmla="*/ 0 w 26"/>
                <a:gd name="T69" fmla="*/ 0 h 33"/>
                <a:gd name="T70" fmla="*/ 0 w 26"/>
                <a:gd name="T71" fmla="*/ 0 h 33"/>
                <a:gd name="T72" fmla="*/ 0 w 26"/>
                <a:gd name="T73" fmla="*/ 0 h 33"/>
                <a:gd name="T74" fmla="*/ 0 w 26"/>
                <a:gd name="T75" fmla="*/ 0 h 33"/>
                <a:gd name="T76" fmla="*/ 0 w 26"/>
                <a:gd name="T77" fmla="*/ 0 h 33"/>
                <a:gd name="T78" fmla="*/ 0 w 26"/>
                <a:gd name="T79" fmla="*/ 0 h 33"/>
                <a:gd name="T80" fmla="*/ 0 w 26"/>
                <a:gd name="T81" fmla="*/ 0 h 33"/>
                <a:gd name="T82" fmla="*/ 0 w 26"/>
                <a:gd name="T83" fmla="*/ 0 h 33"/>
                <a:gd name="T84" fmla="*/ 0 w 26"/>
                <a:gd name="T85" fmla="*/ 0 h 33"/>
                <a:gd name="T86" fmla="*/ 0 w 26"/>
                <a:gd name="T87" fmla="*/ 0 h 33"/>
                <a:gd name="T88" fmla="*/ 0 w 26"/>
                <a:gd name="T89" fmla="*/ 0 h 33"/>
                <a:gd name="T90" fmla="*/ 0 w 26"/>
                <a:gd name="T91" fmla="*/ 0 h 3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6"/>
                <a:gd name="T139" fmla="*/ 0 h 33"/>
                <a:gd name="T140" fmla="*/ 26 w 26"/>
                <a:gd name="T141" fmla="*/ 33 h 3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6" h="33">
                  <a:moveTo>
                    <a:pt x="20" y="11"/>
                  </a:moveTo>
                  <a:lnTo>
                    <a:pt x="18" y="9"/>
                  </a:lnTo>
                  <a:lnTo>
                    <a:pt x="17" y="8"/>
                  </a:lnTo>
                  <a:lnTo>
                    <a:pt x="15" y="6"/>
                  </a:lnTo>
                  <a:lnTo>
                    <a:pt x="11" y="9"/>
                  </a:lnTo>
                  <a:lnTo>
                    <a:pt x="6" y="12"/>
                  </a:lnTo>
                  <a:lnTo>
                    <a:pt x="5" y="18"/>
                  </a:lnTo>
                  <a:lnTo>
                    <a:pt x="5" y="23"/>
                  </a:lnTo>
                  <a:lnTo>
                    <a:pt x="9" y="26"/>
                  </a:lnTo>
                  <a:lnTo>
                    <a:pt x="12" y="26"/>
                  </a:lnTo>
                  <a:lnTo>
                    <a:pt x="15" y="26"/>
                  </a:lnTo>
                  <a:lnTo>
                    <a:pt x="17" y="24"/>
                  </a:lnTo>
                  <a:lnTo>
                    <a:pt x="18" y="24"/>
                  </a:lnTo>
                  <a:lnTo>
                    <a:pt x="20" y="21"/>
                  </a:lnTo>
                  <a:lnTo>
                    <a:pt x="23" y="20"/>
                  </a:lnTo>
                  <a:lnTo>
                    <a:pt x="23" y="21"/>
                  </a:lnTo>
                  <a:lnTo>
                    <a:pt x="24" y="21"/>
                  </a:lnTo>
                  <a:lnTo>
                    <a:pt x="26" y="24"/>
                  </a:lnTo>
                  <a:lnTo>
                    <a:pt x="24" y="27"/>
                  </a:lnTo>
                  <a:lnTo>
                    <a:pt x="23" y="29"/>
                  </a:lnTo>
                  <a:lnTo>
                    <a:pt x="20" y="32"/>
                  </a:lnTo>
                  <a:lnTo>
                    <a:pt x="17" y="32"/>
                  </a:lnTo>
                  <a:lnTo>
                    <a:pt x="14" y="33"/>
                  </a:lnTo>
                  <a:lnTo>
                    <a:pt x="11" y="32"/>
                  </a:lnTo>
                  <a:lnTo>
                    <a:pt x="6" y="32"/>
                  </a:lnTo>
                  <a:lnTo>
                    <a:pt x="3" y="29"/>
                  </a:lnTo>
                  <a:lnTo>
                    <a:pt x="2" y="24"/>
                  </a:lnTo>
                  <a:lnTo>
                    <a:pt x="0" y="20"/>
                  </a:lnTo>
                  <a:lnTo>
                    <a:pt x="0" y="15"/>
                  </a:lnTo>
                  <a:lnTo>
                    <a:pt x="0" y="11"/>
                  </a:lnTo>
                  <a:lnTo>
                    <a:pt x="2" y="8"/>
                  </a:lnTo>
                  <a:lnTo>
                    <a:pt x="3" y="5"/>
                  </a:lnTo>
                  <a:lnTo>
                    <a:pt x="6" y="3"/>
                  </a:lnTo>
                  <a:lnTo>
                    <a:pt x="9" y="0"/>
                  </a:lnTo>
                  <a:lnTo>
                    <a:pt x="12" y="0"/>
                  </a:lnTo>
                  <a:lnTo>
                    <a:pt x="15" y="0"/>
                  </a:lnTo>
                  <a:lnTo>
                    <a:pt x="17" y="0"/>
                  </a:lnTo>
                  <a:lnTo>
                    <a:pt x="20" y="2"/>
                  </a:lnTo>
                  <a:lnTo>
                    <a:pt x="21" y="3"/>
                  </a:lnTo>
                  <a:lnTo>
                    <a:pt x="24" y="5"/>
                  </a:lnTo>
                  <a:lnTo>
                    <a:pt x="24" y="9"/>
                  </a:lnTo>
                  <a:lnTo>
                    <a:pt x="24" y="11"/>
                  </a:lnTo>
                  <a:lnTo>
                    <a:pt x="23" y="11"/>
                  </a:lnTo>
                  <a:lnTo>
                    <a:pt x="20" y="11"/>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209" name="Freeform 762"/>
            <p:cNvSpPr>
              <a:spLocks/>
            </p:cNvSpPr>
            <p:nvPr/>
          </p:nvSpPr>
          <p:spPr bwMode="auto">
            <a:xfrm>
              <a:off x="2500" y="3008"/>
              <a:ext cx="6" cy="9"/>
            </a:xfrm>
            <a:custGeom>
              <a:avLst/>
              <a:gdLst>
                <a:gd name="T0" fmla="*/ 0 w 12"/>
                <a:gd name="T1" fmla="*/ 0 h 20"/>
                <a:gd name="T2" fmla="*/ 1 w 12"/>
                <a:gd name="T3" fmla="*/ 0 h 20"/>
                <a:gd name="T4" fmla="*/ 1 w 12"/>
                <a:gd name="T5" fmla="*/ 0 h 20"/>
                <a:gd name="T6" fmla="*/ 1 w 12"/>
                <a:gd name="T7" fmla="*/ 0 h 20"/>
                <a:gd name="T8" fmla="*/ 1 w 12"/>
                <a:gd name="T9" fmla="*/ 0 h 20"/>
                <a:gd name="T10" fmla="*/ 1 w 12"/>
                <a:gd name="T11" fmla="*/ 0 h 20"/>
                <a:gd name="T12" fmla="*/ 1 w 12"/>
                <a:gd name="T13" fmla="*/ 0 h 20"/>
                <a:gd name="T14" fmla="*/ 1 w 12"/>
                <a:gd name="T15" fmla="*/ 0 h 20"/>
                <a:gd name="T16" fmla="*/ 1 w 12"/>
                <a:gd name="T17" fmla="*/ 0 h 20"/>
                <a:gd name="T18" fmla="*/ 1 w 12"/>
                <a:gd name="T19" fmla="*/ 0 h 20"/>
                <a:gd name="T20" fmla="*/ 1 w 12"/>
                <a:gd name="T21" fmla="*/ 0 h 20"/>
                <a:gd name="T22" fmla="*/ 1 w 12"/>
                <a:gd name="T23" fmla="*/ 0 h 20"/>
                <a:gd name="T24" fmla="*/ 1 w 12"/>
                <a:gd name="T25" fmla="*/ 0 h 20"/>
                <a:gd name="T26" fmla="*/ 1 w 12"/>
                <a:gd name="T27" fmla="*/ 0 h 20"/>
                <a:gd name="T28" fmla="*/ 1 w 12"/>
                <a:gd name="T29" fmla="*/ 0 h 20"/>
                <a:gd name="T30" fmla="*/ 0 w 12"/>
                <a:gd name="T31" fmla="*/ 0 h 20"/>
                <a:gd name="T32" fmla="*/ 0 w 12"/>
                <a:gd name="T33" fmla="*/ 0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20"/>
                <a:gd name="T53" fmla="*/ 12 w 12"/>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20">
                  <a:moveTo>
                    <a:pt x="0" y="0"/>
                  </a:moveTo>
                  <a:lnTo>
                    <a:pt x="1" y="0"/>
                  </a:lnTo>
                  <a:lnTo>
                    <a:pt x="3" y="5"/>
                  </a:lnTo>
                  <a:lnTo>
                    <a:pt x="4" y="11"/>
                  </a:lnTo>
                  <a:lnTo>
                    <a:pt x="4" y="17"/>
                  </a:lnTo>
                  <a:lnTo>
                    <a:pt x="6" y="18"/>
                  </a:lnTo>
                  <a:lnTo>
                    <a:pt x="7" y="20"/>
                  </a:lnTo>
                  <a:lnTo>
                    <a:pt x="9" y="20"/>
                  </a:lnTo>
                  <a:lnTo>
                    <a:pt x="9" y="18"/>
                  </a:lnTo>
                  <a:lnTo>
                    <a:pt x="10" y="15"/>
                  </a:lnTo>
                  <a:lnTo>
                    <a:pt x="10" y="11"/>
                  </a:lnTo>
                  <a:lnTo>
                    <a:pt x="12" y="9"/>
                  </a:lnTo>
                  <a:lnTo>
                    <a:pt x="9" y="3"/>
                  </a:lnTo>
                  <a:lnTo>
                    <a:pt x="7" y="0"/>
                  </a:lnTo>
                  <a:lnTo>
                    <a:pt x="0" y="0"/>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210" name="Freeform 763"/>
            <p:cNvSpPr>
              <a:spLocks/>
            </p:cNvSpPr>
            <p:nvPr/>
          </p:nvSpPr>
          <p:spPr bwMode="auto">
            <a:xfrm>
              <a:off x="2488" y="2972"/>
              <a:ext cx="13" cy="16"/>
            </a:xfrm>
            <a:custGeom>
              <a:avLst/>
              <a:gdLst>
                <a:gd name="T0" fmla="*/ 1 w 26"/>
                <a:gd name="T1" fmla="*/ 1 h 32"/>
                <a:gd name="T2" fmla="*/ 1 w 26"/>
                <a:gd name="T3" fmla="*/ 1 h 32"/>
                <a:gd name="T4" fmla="*/ 1 w 26"/>
                <a:gd name="T5" fmla="*/ 1 h 32"/>
                <a:gd name="T6" fmla="*/ 1 w 26"/>
                <a:gd name="T7" fmla="*/ 1 h 32"/>
                <a:gd name="T8" fmla="*/ 1 w 26"/>
                <a:gd name="T9" fmla="*/ 1 h 32"/>
                <a:gd name="T10" fmla="*/ 1 w 26"/>
                <a:gd name="T11" fmla="*/ 1 h 32"/>
                <a:gd name="T12" fmla="*/ 1 w 26"/>
                <a:gd name="T13" fmla="*/ 1 h 32"/>
                <a:gd name="T14" fmla="*/ 1 w 26"/>
                <a:gd name="T15" fmla="*/ 1 h 32"/>
                <a:gd name="T16" fmla="*/ 1 w 26"/>
                <a:gd name="T17" fmla="*/ 1 h 32"/>
                <a:gd name="T18" fmla="*/ 1 w 26"/>
                <a:gd name="T19" fmla="*/ 1 h 32"/>
                <a:gd name="T20" fmla="*/ 1 w 26"/>
                <a:gd name="T21" fmla="*/ 1 h 32"/>
                <a:gd name="T22" fmla="*/ 1 w 26"/>
                <a:gd name="T23" fmla="*/ 1 h 32"/>
                <a:gd name="T24" fmla="*/ 1 w 26"/>
                <a:gd name="T25" fmla="*/ 1 h 32"/>
                <a:gd name="T26" fmla="*/ 1 w 26"/>
                <a:gd name="T27" fmla="*/ 1 h 32"/>
                <a:gd name="T28" fmla="*/ 1 w 26"/>
                <a:gd name="T29" fmla="*/ 1 h 32"/>
                <a:gd name="T30" fmla="*/ 1 w 26"/>
                <a:gd name="T31" fmla="*/ 1 h 32"/>
                <a:gd name="T32" fmla="*/ 1 w 26"/>
                <a:gd name="T33" fmla="*/ 1 h 32"/>
                <a:gd name="T34" fmla="*/ 1 w 26"/>
                <a:gd name="T35" fmla="*/ 1 h 32"/>
                <a:gd name="T36" fmla="*/ 1 w 26"/>
                <a:gd name="T37" fmla="*/ 1 h 32"/>
                <a:gd name="T38" fmla="*/ 1 w 26"/>
                <a:gd name="T39" fmla="*/ 1 h 32"/>
                <a:gd name="T40" fmla="*/ 1 w 26"/>
                <a:gd name="T41" fmla="*/ 1 h 32"/>
                <a:gd name="T42" fmla="*/ 1 w 26"/>
                <a:gd name="T43" fmla="*/ 1 h 32"/>
                <a:gd name="T44" fmla="*/ 1 w 26"/>
                <a:gd name="T45" fmla="*/ 1 h 32"/>
                <a:gd name="T46" fmla="*/ 1 w 26"/>
                <a:gd name="T47" fmla="*/ 1 h 32"/>
                <a:gd name="T48" fmla="*/ 1 w 26"/>
                <a:gd name="T49" fmla="*/ 1 h 32"/>
                <a:gd name="T50" fmla="*/ 1 w 26"/>
                <a:gd name="T51" fmla="*/ 1 h 32"/>
                <a:gd name="T52" fmla="*/ 1 w 26"/>
                <a:gd name="T53" fmla="*/ 1 h 32"/>
                <a:gd name="T54" fmla="*/ 0 w 26"/>
                <a:gd name="T55" fmla="*/ 1 h 32"/>
                <a:gd name="T56" fmla="*/ 0 w 26"/>
                <a:gd name="T57" fmla="*/ 1 h 32"/>
                <a:gd name="T58" fmla="*/ 0 w 26"/>
                <a:gd name="T59" fmla="*/ 1 h 32"/>
                <a:gd name="T60" fmla="*/ 1 w 26"/>
                <a:gd name="T61" fmla="*/ 1 h 32"/>
                <a:gd name="T62" fmla="*/ 1 w 26"/>
                <a:gd name="T63" fmla="*/ 1 h 32"/>
                <a:gd name="T64" fmla="*/ 1 w 26"/>
                <a:gd name="T65" fmla="*/ 1 h 32"/>
                <a:gd name="T66" fmla="*/ 1 w 26"/>
                <a:gd name="T67" fmla="*/ 0 h 32"/>
                <a:gd name="T68" fmla="*/ 1 w 26"/>
                <a:gd name="T69" fmla="*/ 0 h 32"/>
                <a:gd name="T70" fmla="*/ 1 w 26"/>
                <a:gd name="T71" fmla="*/ 0 h 32"/>
                <a:gd name="T72" fmla="*/ 1 w 26"/>
                <a:gd name="T73" fmla="*/ 0 h 32"/>
                <a:gd name="T74" fmla="*/ 1 w 26"/>
                <a:gd name="T75" fmla="*/ 1 h 32"/>
                <a:gd name="T76" fmla="*/ 1 w 26"/>
                <a:gd name="T77" fmla="*/ 1 h 32"/>
                <a:gd name="T78" fmla="*/ 1 w 26"/>
                <a:gd name="T79" fmla="*/ 1 h 32"/>
                <a:gd name="T80" fmla="*/ 1 w 26"/>
                <a:gd name="T81" fmla="*/ 1 h 32"/>
                <a:gd name="T82" fmla="*/ 1 w 26"/>
                <a:gd name="T83" fmla="*/ 1 h 32"/>
                <a:gd name="T84" fmla="*/ 1 w 26"/>
                <a:gd name="T85" fmla="*/ 1 h 32"/>
                <a:gd name="T86" fmla="*/ 1 w 26"/>
                <a:gd name="T87" fmla="*/ 1 h 32"/>
                <a:gd name="T88" fmla="*/ 1 w 26"/>
                <a:gd name="T89" fmla="*/ 1 h 32"/>
                <a:gd name="T90" fmla="*/ 1 w 26"/>
                <a:gd name="T91" fmla="*/ 1 h 3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6"/>
                <a:gd name="T139" fmla="*/ 0 h 32"/>
                <a:gd name="T140" fmla="*/ 26 w 26"/>
                <a:gd name="T141" fmla="*/ 32 h 3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6" h="32">
                  <a:moveTo>
                    <a:pt x="20" y="11"/>
                  </a:moveTo>
                  <a:lnTo>
                    <a:pt x="19" y="9"/>
                  </a:lnTo>
                  <a:lnTo>
                    <a:pt x="17" y="8"/>
                  </a:lnTo>
                  <a:lnTo>
                    <a:pt x="14" y="6"/>
                  </a:lnTo>
                  <a:lnTo>
                    <a:pt x="11" y="8"/>
                  </a:lnTo>
                  <a:lnTo>
                    <a:pt x="7" y="12"/>
                  </a:lnTo>
                  <a:lnTo>
                    <a:pt x="5" y="17"/>
                  </a:lnTo>
                  <a:lnTo>
                    <a:pt x="5" y="20"/>
                  </a:lnTo>
                  <a:lnTo>
                    <a:pt x="7" y="21"/>
                  </a:lnTo>
                  <a:lnTo>
                    <a:pt x="8" y="23"/>
                  </a:lnTo>
                  <a:lnTo>
                    <a:pt x="11" y="26"/>
                  </a:lnTo>
                  <a:lnTo>
                    <a:pt x="16" y="26"/>
                  </a:lnTo>
                  <a:lnTo>
                    <a:pt x="19" y="23"/>
                  </a:lnTo>
                  <a:lnTo>
                    <a:pt x="20" y="20"/>
                  </a:lnTo>
                  <a:lnTo>
                    <a:pt x="23" y="18"/>
                  </a:lnTo>
                  <a:lnTo>
                    <a:pt x="25" y="20"/>
                  </a:lnTo>
                  <a:lnTo>
                    <a:pt x="26" y="21"/>
                  </a:lnTo>
                  <a:lnTo>
                    <a:pt x="25" y="26"/>
                  </a:lnTo>
                  <a:lnTo>
                    <a:pt x="23" y="27"/>
                  </a:lnTo>
                  <a:lnTo>
                    <a:pt x="20" y="29"/>
                  </a:lnTo>
                  <a:lnTo>
                    <a:pt x="17" y="30"/>
                  </a:lnTo>
                  <a:lnTo>
                    <a:pt x="14" y="32"/>
                  </a:lnTo>
                  <a:lnTo>
                    <a:pt x="11" y="32"/>
                  </a:lnTo>
                  <a:lnTo>
                    <a:pt x="7" y="30"/>
                  </a:lnTo>
                  <a:lnTo>
                    <a:pt x="4" y="27"/>
                  </a:lnTo>
                  <a:lnTo>
                    <a:pt x="2" y="23"/>
                  </a:lnTo>
                  <a:lnTo>
                    <a:pt x="0" y="18"/>
                  </a:lnTo>
                  <a:lnTo>
                    <a:pt x="0" y="14"/>
                  </a:lnTo>
                  <a:lnTo>
                    <a:pt x="0" y="11"/>
                  </a:lnTo>
                  <a:lnTo>
                    <a:pt x="2" y="8"/>
                  </a:lnTo>
                  <a:lnTo>
                    <a:pt x="4" y="3"/>
                  </a:lnTo>
                  <a:lnTo>
                    <a:pt x="7" y="2"/>
                  </a:lnTo>
                  <a:lnTo>
                    <a:pt x="8" y="0"/>
                  </a:lnTo>
                  <a:lnTo>
                    <a:pt x="13" y="0"/>
                  </a:lnTo>
                  <a:lnTo>
                    <a:pt x="14" y="0"/>
                  </a:lnTo>
                  <a:lnTo>
                    <a:pt x="19" y="0"/>
                  </a:lnTo>
                  <a:lnTo>
                    <a:pt x="20" y="2"/>
                  </a:lnTo>
                  <a:lnTo>
                    <a:pt x="23" y="3"/>
                  </a:lnTo>
                  <a:lnTo>
                    <a:pt x="25" y="5"/>
                  </a:lnTo>
                  <a:lnTo>
                    <a:pt x="26" y="8"/>
                  </a:lnTo>
                  <a:lnTo>
                    <a:pt x="25" y="9"/>
                  </a:lnTo>
                  <a:lnTo>
                    <a:pt x="23" y="11"/>
                  </a:lnTo>
                  <a:lnTo>
                    <a:pt x="20" y="11"/>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211" name="Freeform 764"/>
            <p:cNvSpPr>
              <a:spLocks/>
            </p:cNvSpPr>
            <p:nvPr/>
          </p:nvSpPr>
          <p:spPr bwMode="auto">
            <a:xfrm>
              <a:off x="2496" y="2974"/>
              <a:ext cx="6" cy="11"/>
            </a:xfrm>
            <a:custGeom>
              <a:avLst/>
              <a:gdLst>
                <a:gd name="T0" fmla="*/ 0 w 12"/>
                <a:gd name="T1" fmla="*/ 0 h 21"/>
                <a:gd name="T2" fmla="*/ 1 w 12"/>
                <a:gd name="T3" fmla="*/ 0 h 21"/>
                <a:gd name="T4" fmla="*/ 1 w 12"/>
                <a:gd name="T5" fmla="*/ 1 h 21"/>
                <a:gd name="T6" fmla="*/ 1 w 12"/>
                <a:gd name="T7" fmla="*/ 1 h 21"/>
                <a:gd name="T8" fmla="*/ 1 w 12"/>
                <a:gd name="T9" fmla="*/ 1 h 21"/>
                <a:gd name="T10" fmla="*/ 1 w 12"/>
                <a:gd name="T11" fmla="*/ 1 h 21"/>
                <a:gd name="T12" fmla="*/ 1 w 12"/>
                <a:gd name="T13" fmla="*/ 1 h 21"/>
                <a:gd name="T14" fmla="*/ 1 w 12"/>
                <a:gd name="T15" fmla="*/ 1 h 21"/>
                <a:gd name="T16" fmla="*/ 1 w 12"/>
                <a:gd name="T17" fmla="*/ 1 h 21"/>
                <a:gd name="T18" fmla="*/ 1 w 12"/>
                <a:gd name="T19" fmla="*/ 1 h 21"/>
                <a:gd name="T20" fmla="*/ 1 w 12"/>
                <a:gd name="T21" fmla="*/ 1 h 21"/>
                <a:gd name="T22" fmla="*/ 1 w 12"/>
                <a:gd name="T23" fmla="*/ 1 h 21"/>
                <a:gd name="T24" fmla="*/ 1 w 12"/>
                <a:gd name="T25" fmla="*/ 1 h 21"/>
                <a:gd name="T26" fmla="*/ 1 w 12"/>
                <a:gd name="T27" fmla="*/ 1 h 21"/>
                <a:gd name="T28" fmla="*/ 1 w 12"/>
                <a:gd name="T29" fmla="*/ 1 h 21"/>
                <a:gd name="T30" fmla="*/ 1 w 12"/>
                <a:gd name="T31" fmla="*/ 1 h 21"/>
                <a:gd name="T32" fmla="*/ 1 w 12"/>
                <a:gd name="T33" fmla="*/ 1 h 21"/>
                <a:gd name="T34" fmla="*/ 1 w 12"/>
                <a:gd name="T35" fmla="*/ 1 h 21"/>
                <a:gd name="T36" fmla="*/ 1 w 12"/>
                <a:gd name="T37" fmla="*/ 0 h 21"/>
                <a:gd name="T38" fmla="*/ 0 w 12"/>
                <a:gd name="T39" fmla="*/ 0 h 21"/>
                <a:gd name="T40" fmla="*/ 0 w 12"/>
                <a:gd name="T41" fmla="*/ 0 h 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21"/>
                <a:gd name="T65" fmla="*/ 12 w 12"/>
                <a:gd name="T66" fmla="*/ 21 h 2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21">
                  <a:moveTo>
                    <a:pt x="0" y="0"/>
                  </a:moveTo>
                  <a:lnTo>
                    <a:pt x="2" y="0"/>
                  </a:lnTo>
                  <a:lnTo>
                    <a:pt x="3" y="4"/>
                  </a:lnTo>
                  <a:lnTo>
                    <a:pt x="3" y="7"/>
                  </a:lnTo>
                  <a:lnTo>
                    <a:pt x="5" y="10"/>
                  </a:lnTo>
                  <a:lnTo>
                    <a:pt x="5" y="13"/>
                  </a:lnTo>
                  <a:lnTo>
                    <a:pt x="5" y="16"/>
                  </a:lnTo>
                  <a:lnTo>
                    <a:pt x="5" y="18"/>
                  </a:lnTo>
                  <a:lnTo>
                    <a:pt x="6" y="19"/>
                  </a:lnTo>
                  <a:lnTo>
                    <a:pt x="8" y="21"/>
                  </a:lnTo>
                  <a:lnTo>
                    <a:pt x="9" y="21"/>
                  </a:lnTo>
                  <a:lnTo>
                    <a:pt x="9" y="18"/>
                  </a:lnTo>
                  <a:lnTo>
                    <a:pt x="11" y="15"/>
                  </a:lnTo>
                  <a:lnTo>
                    <a:pt x="11" y="12"/>
                  </a:lnTo>
                  <a:lnTo>
                    <a:pt x="12" y="9"/>
                  </a:lnTo>
                  <a:lnTo>
                    <a:pt x="11" y="6"/>
                  </a:lnTo>
                  <a:lnTo>
                    <a:pt x="9" y="3"/>
                  </a:lnTo>
                  <a:lnTo>
                    <a:pt x="8" y="1"/>
                  </a:lnTo>
                  <a:lnTo>
                    <a:pt x="8" y="0"/>
                  </a:lnTo>
                  <a:lnTo>
                    <a:pt x="0" y="0"/>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212" name="Freeform 765"/>
            <p:cNvSpPr>
              <a:spLocks/>
            </p:cNvSpPr>
            <p:nvPr/>
          </p:nvSpPr>
          <p:spPr bwMode="auto">
            <a:xfrm>
              <a:off x="2485" y="2935"/>
              <a:ext cx="13" cy="17"/>
            </a:xfrm>
            <a:custGeom>
              <a:avLst/>
              <a:gdLst>
                <a:gd name="T0" fmla="*/ 1 w 26"/>
                <a:gd name="T1" fmla="*/ 1 h 33"/>
                <a:gd name="T2" fmla="*/ 1 w 26"/>
                <a:gd name="T3" fmla="*/ 1 h 33"/>
                <a:gd name="T4" fmla="*/ 1 w 26"/>
                <a:gd name="T5" fmla="*/ 1 h 33"/>
                <a:gd name="T6" fmla="*/ 1 w 26"/>
                <a:gd name="T7" fmla="*/ 1 h 33"/>
                <a:gd name="T8" fmla="*/ 1 w 26"/>
                <a:gd name="T9" fmla="*/ 1 h 33"/>
                <a:gd name="T10" fmla="*/ 1 w 26"/>
                <a:gd name="T11" fmla="*/ 1 h 33"/>
                <a:gd name="T12" fmla="*/ 1 w 26"/>
                <a:gd name="T13" fmla="*/ 1 h 33"/>
                <a:gd name="T14" fmla="*/ 1 w 26"/>
                <a:gd name="T15" fmla="*/ 1 h 33"/>
                <a:gd name="T16" fmla="*/ 1 w 26"/>
                <a:gd name="T17" fmla="*/ 1 h 33"/>
                <a:gd name="T18" fmla="*/ 1 w 26"/>
                <a:gd name="T19" fmla="*/ 1 h 33"/>
                <a:gd name="T20" fmla="*/ 1 w 26"/>
                <a:gd name="T21" fmla="*/ 1 h 33"/>
                <a:gd name="T22" fmla="*/ 1 w 26"/>
                <a:gd name="T23" fmla="*/ 1 h 33"/>
                <a:gd name="T24" fmla="*/ 1 w 26"/>
                <a:gd name="T25" fmla="*/ 1 h 33"/>
                <a:gd name="T26" fmla="*/ 1 w 26"/>
                <a:gd name="T27" fmla="*/ 1 h 33"/>
                <a:gd name="T28" fmla="*/ 1 w 26"/>
                <a:gd name="T29" fmla="*/ 1 h 33"/>
                <a:gd name="T30" fmla="*/ 1 w 26"/>
                <a:gd name="T31" fmla="*/ 1 h 33"/>
                <a:gd name="T32" fmla="*/ 1 w 26"/>
                <a:gd name="T33" fmla="*/ 1 h 33"/>
                <a:gd name="T34" fmla="*/ 1 w 26"/>
                <a:gd name="T35" fmla="*/ 1 h 33"/>
                <a:gd name="T36" fmla="*/ 1 w 26"/>
                <a:gd name="T37" fmla="*/ 1 h 33"/>
                <a:gd name="T38" fmla="*/ 1 w 26"/>
                <a:gd name="T39" fmla="*/ 1 h 33"/>
                <a:gd name="T40" fmla="*/ 1 w 26"/>
                <a:gd name="T41" fmla="*/ 1 h 33"/>
                <a:gd name="T42" fmla="*/ 1 w 26"/>
                <a:gd name="T43" fmla="*/ 1 h 33"/>
                <a:gd name="T44" fmla="*/ 1 w 26"/>
                <a:gd name="T45" fmla="*/ 1 h 33"/>
                <a:gd name="T46" fmla="*/ 1 w 26"/>
                <a:gd name="T47" fmla="*/ 1 h 33"/>
                <a:gd name="T48" fmla="*/ 1 w 26"/>
                <a:gd name="T49" fmla="*/ 1 h 33"/>
                <a:gd name="T50" fmla="*/ 1 w 26"/>
                <a:gd name="T51" fmla="*/ 1 h 33"/>
                <a:gd name="T52" fmla="*/ 1 w 26"/>
                <a:gd name="T53" fmla="*/ 1 h 33"/>
                <a:gd name="T54" fmla="*/ 0 w 26"/>
                <a:gd name="T55" fmla="*/ 1 h 33"/>
                <a:gd name="T56" fmla="*/ 0 w 26"/>
                <a:gd name="T57" fmla="*/ 1 h 33"/>
                <a:gd name="T58" fmla="*/ 0 w 26"/>
                <a:gd name="T59" fmla="*/ 1 h 33"/>
                <a:gd name="T60" fmla="*/ 1 w 26"/>
                <a:gd name="T61" fmla="*/ 1 h 33"/>
                <a:gd name="T62" fmla="*/ 1 w 26"/>
                <a:gd name="T63" fmla="*/ 1 h 33"/>
                <a:gd name="T64" fmla="*/ 1 w 26"/>
                <a:gd name="T65" fmla="*/ 1 h 33"/>
                <a:gd name="T66" fmla="*/ 1 w 26"/>
                <a:gd name="T67" fmla="*/ 1 h 33"/>
                <a:gd name="T68" fmla="*/ 1 w 26"/>
                <a:gd name="T69" fmla="*/ 1 h 33"/>
                <a:gd name="T70" fmla="*/ 1 w 26"/>
                <a:gd name="T71" fmla="*/ 0 h 33"/>
                <a:gd name="T72" fmla="*/ 1 w 26"/>
                <a:gd name="T73" fmla="*/ 0 h 33"/>
                <a:gd name="T74" fmla="*/ 1 w 26"/>
                <a:gd name="T75" fmla="*/ 1 h 33"/>
                <a:gd name="T76" fmla="*/ 1 w 26"/>
                <a:gd name="T77" fmla="*/ 1 h 33"/>
                <a:gd name="T78" fmla="*/ 1 w 26"/>
                <a:gd name="T79" fmla="*/ 1 h 33"/>
                <a:gd name="T80" fmla="*/ 1 w 26"/>
                <a:gd name="T81" fmla="*/ 1 h 33"/>
                <a:gd name="T82" fmla="*/ 1 w 26"/>
                <a:gd name="T83" fmla="*/ 1 h 33"/>
                <a:gd name="T84" fmla="*/ 1 w 26"/>
                <a:gd name="T85" fmla="*/ 1 h 33"/>
                <a:gd name="T86" fmla="*/ 1 w 26"/>
                <a:gd name="T87" fmla="*/ 1 h 33"/>
                <a:gd name="T88" fmla="*/ 1 w 26"/>
                <a:gd name="T89" fmla="*/ 1 h 33"/>
                <a:gd name="T90" fmla="*/ 1 w 26"/>
                <a:gd name="T91" fmla="*/ 1 h 3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6"/>
                <a:gd name="T139" fmla="*/ 0 h 33"/>
                <a:gd name="T140" fmla="*/ 26 w 26"/>
                <a:gd name="T141" fmla="*/ 33 h 3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6" h="33">
                  <a:moveTo>
                    <a:pt x="20" y="11"/>
                  </a:moveTo>
                  <a:lnTo>
                    <a:pt x="20" y="9"/>
                  </a:lnTo>
                  <a:lnTo>
                    <a:pt x="19" y="8"/>
                  </a:lnTo>
                  <a:lnTo>
                    <a:pt x="16" y="6"/>
                  </a:lnTo>
                  <a:lnTo>
                    <a:pt x="13" y="9"/>
                  </a:lnTo>
                  <a:lnTo>
                    <a:pt x="8" y="12"/>
                  </a:lnTo>
                  <a:lnTo>
                    <a:pt x="5" y="18"/>
                  </a:lnTo>
                  <a:lnTo>
                    <a:pt x="6" y="23"/>
                  </a:lnTo>
                  <a:lnTo>
                    <a:pt x="11" y="27"/>
                  </a:lnTo>
                  <a:lnTo>
                    <a:pt x="13" y="27"/>
                  </a:lnTo>
                  <a:lnTo>
                    <a:pt x="16" y="26"/>
                  </a:lnTo>
                  <a:lnTo>
                    <a:pt x="17" y="24"/>
                  </a:lnTo>
                  <a:lnTo>
                    <a:pt x="19" y="23"/>
                  </a:lnTo>
                  <a:lnTo>
                    <a:pt x="22" y="20"/>
                  </a:lnTo>
                  <a:lnTo>
                    <a:pt x="23" y="18"/>
                  </a:lnTo>
                  <a:lnTo>
                    <a:pt x="25" y="20"/>
                  </a:lnTo>
                  <a:lnTo>
                    <a:pt x="25" y="21"/>
                  </a:lnTo>
                  <a:lnTo>
                    <a:pt x="26" y="23"/>
                  </a:lnTo>
                  <a:lnTo>
                    <a:pt x="26" y="27"/>
                  </a:lnTo>
                  <a:lnTo>
                    <a:pt x="25" y="29"/>
                  </a:lnTo>
                  <a:lnTo>
                    <a:pt x="22" y="30"/>
                  </a:lnTo>
                  <a:lnTo>
                    <a:pt x="19" y="32"/>
                  </a:lnTo>
                  <a:lnTo>
                    <a:pt x="16" y="33"/>
                  </a:lnTo>
                  <a:lnTo>
                    <a:pt x="11" y="32"/>
                  </a:lnTo>
                  <a:lnTo>
                    <a:pt x="8" y="30"/>
                  </a:lnTo>
                  <a:lnTo>
                    <a:pt x="5" y="29"/>
                  </a:lnTo>
                  <a:lnTo>
                    <a:pt x="2" y="24"/>
                  </a:lnTo>
                  <a:lnTo>
                    <a:pt x="0" y="20"/>
                  </a:lnTo>
                  <a:lnTo>
                    <a:pt x="0" y="15"/>
                  </a:lnTo>
                  <a:lnTo>
                    <a:pt x="0" y="11"/>
                  </a:lnTo>
                  <a:lnTo>
                    <a:pt x="2" y="8"/>
                  </a:lnTo>
                  <a:lnTo>
                    <a:pt x="5" y="5"/>
                  </a:lnTo>
                  <a:lnTo>
                    <a:pt x="6" y="3"/>
                  </a:lnTo>
                  <a:lnTo>
                    <a:pt x="10" y="2"/>
                  </a:lnTo>
                  <a:lnTo>
                    <a:pt x="13" y="2"/>
                  </a:lnTo>
                  <a:lnTo>
                    <a:pt x="16" y="0"/>
                  </a:lnTo>
                  <a:lnTo>
                    <a:pt x="19" y="0"/>
                  </a:lnTo>
                  <a:lnTo>
                    <a:pt x="20" y="2"/>
                  </a:lnTo>
                  <a:lnTo>
                    <a:pt x="23" y="3"/>
                  </a:lnTo>
                  <a:lnTo>
                    <a:pt x="25" y="6"/>
                  </a:lnTo>
                  <a:lnTo>
                    <a:pt x="26" y="9"/>
                  </a:lnTo>
                  <a:lnTo>
                    <a:pt x="25" y="11"/>
                  </a:lnTo>
                  <a:lnTo>
                    <a:pt x="23" y="11"/>
                  </a:lnTo>
                  <a:lnTo>
                    <a:pt x="22" y="11"/>
                  </a:lnTo>
                  <a:lnTo>
                    <a:pt x="20" y="11"/>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213" name="Freeform 766"/>
            <p:cNvSpPr>
              <a:spLocks/>
            </p:cNvSpPr>
            <p:nvPr/>
          </p:nvSpPr>
          <p:spPr bwMode="auto">
            <a:xfrm>
              <a:off x="2493" y="2937"/>
              <a:ext cx="6" cy="12"/>
            </a:xfrm>
            <a:custGeom>
              <a:avLst/>
              <a:gdLst>
                <a:gd name="T0" fmla="*/ 0 w 12"/>
                <a:gd name="T1" fmla="*/ 0 h 22"/>
                <a:gd name="T2" fmla="*/ 0 w 12"/>
                <a:gd name="T3" fmla="*/ 1 h 22"/>
                <a:gd name="T4" fmla="*/ 1 w 12"/>
                <a:gd name="T5" fmla="*/ 1 h 22"/>
                <a:gd name="T6" fmla="*/ 1 w 12"/>
                <a:gd name="T7" fmla="*/ 1 h 22"/>
                <a:gd name="T8" fmla="*/ 1 w 12"/>
                <a:gd name="T9" fmla="*/ 1 h 22"/>
                <a:gd name="T10" fmla="*/ 1 w 12"/>
                <a:gd name="T11" fmla="*/ 1 h 22"/>
                <a:gd name="T12" fmla="*/ 1 w 12"/>
                <a:gd name="T13" fmla="*/ 1 h 22"/>
                <a:gd name="T14" fmla="*/ 1 w 12"/>
                <a:gd name="T15" fmla="*/ 1 h 22"/>
                <a:gd name="T16" fmla="*/ 1 w 12"/>
                <a:gd name="T17" fmla="*/ 1 h 22"/>
                <a:gd name="T18" fmla="*/ 1 w 12"/>
                <a:gd name="T19" fmla="*/ 1 h 22"/>
                <a:gd name="T20" fmla="*/ 1 w 12"/>
                <a:gd name="T21" fmla="*/ 1 h 22"/>
                <a:gd name="T22" fmla="*/ 1 w 12"/>
                <a:gd name="T23" fmla="*/ 1 h 22"/>
                <a:gd name="T24" fmla="*/ 1 w 12"/>
                <a:gd name="T25" fmla="*/ 1 h 22"/>
                <a:gd name="T26" fmla="*/ 1 w 12"/>
                <a:gd name="T27" fmla="*/ 1 h 22"/>
                <a:gd name="T28" fmla="*/ 1 w 12"/>
                <a:gd name="T29" fmla="*/ 1 h 22"/>
                <a:gd name="T30" fmla="*/ 1 w 12"/>
                <a:gd name="T31" fmla="*/ 1 h 22"/>
                <a:gd name="T32" fmla="*/ 1 w 12"/>
                <a:gd name="T33" fmla="*/ 1 h 22"/>
                <a:gd name="T34" fmla="*/ 1 w 12"/>
                <a:gd name="T35" fmla="*/ 1 h 22"/>
                <a:gd name="T36" fmla="*/ 1 w 12"/>
                <a:gd name="T37" fmla="*/ 1 h 22"/>
                <a:gd name="T38" fmla="*/ 0 w 12"/>
                <a:gd name="T39" fmla="*/ 0 h 22"/>
                <a:gd name="T40" fmla="*/ 0 w 12"/>
                <a:gd name="T41" fmla="*/ 0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22"/>
                <a:gd name="T65" fmla="*/ 12 w 12"/>
                <a:gd name="T66" fmla="*/ 22 h 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22">
                  <a:moveTo>
                    <a:pt x="0" y="0"/>
                  </a:moveTo>
                  <a:lnTo>
                    <a:pt x="0" y="1"/>
                  </a:lnTo>
                  <a:lnTo>
                    <a:pt x="3" y="6"/>
                  </a:lnTo>
                  <a:lnTo>
                    <a:pt x="3" y="9"/>
                  </a:lnTo>
                  <a:lnTo>
                    <a:pt x="3" y="12"/>
                  </a:lnTo>
                  <a:lnTo>
                    <a:pt x="3" y="15"/>
                  </a:lnTo>
                  <a:lnTo>
                    <a:pt x="3" y="18"/>
                  </a:lnTo>
                  <a:lnTo>
                    <a:pt x="5" y="18"/>
                  </a:lnTo>
                  <a:lnTo>
                    <a:pt x="6" y="19"/>
                  </a:lnTo>
                  <a:lnTo>
                    <a:pt x="8" y="21"/>
                  </a:lnTo>
                  <a:lnTo>
                    <a:pt x="9" y="22"/>
                  </a:lnTo>
                  <a:lnTo>
                    <a:pt x="9" y="19"/>
                  </a:lnTo>
                  <a:lnTo>
                    <a:pt x="11" y="16"/>
                  </a:lnTo>
                  <a:lnTo>
                    <a:pt x="12" y="13"/>
                  </a:lnTo>
                  <a:lnTo>
                    <a:pt x="12" y="10"/>
                  </a:lnTo>
                  <a:lnTo>
                    <a:pt x="11" y="7"/>
                  </a:lnTo>
                  <a:lnTo>
                    <a:pt x="9" y="4"/>
                  </a:lnTo>
                  <a:lnTo>
                    <a:pt x="8" y="1"/>
                  </a:lnTo>
                  <a:lnTo>
                    <a:pt x="0" y="0"/>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214" name="Freeform 767"/>
            <p:cNvSpPr>
              <a:spLocks/>
            </p:cNvSpPr>
            <p:nvPr/>
          </p:nvSpPr>
          <p:spPr bwMode="auto">
            <a:xfrm>
              <a:off x="2426" y="2962"/>
              <a:ext cx="208" cy="204"/>
            </a:xfrm>
            <a:custGeom>
              <a:avLst/>
              <a:gdLst>
                <a:gd name="T0" fmla="*/ 1 w 416"/>
                <a:gd name="T1" fmla="*/ 0 h 408"/>
                <a:gd name="T2" fmla="*/ 1 w 416"/>
                <a:gd name="T3" fmla="*/ 1 h 408"/>
                <a:gd name="T4" fmla="*/ 1 w 416"/>
                <a:gd name="T5" fmla="*/ 1 h 408"/>
                <a:gd name="T6" fmla="*/ 1 w 416"/>
                <a:gd name="T7" fmla="*/ 1 h 408"/>
                <a:gd name="T8" fmla="*/ 1 w 416"/>
                <a:gd name="T9" fmla="*/ 1 h 408"/>
                <a:gd name="T10" fmla="*/ 1 w 416"/>
                <a:gd name="T11" fmla="*/ 1 h 408"/>
                <a:gd name="T12" fmla="*/ 1 w 416"/>
                <a:gd name="T13" fmla="*/ 1 h 408"/>
                <a:gd name="T14" fmla="*/ 1 w 416"/>
                <a:gd name="T15" fmla="*/ 1 h 408"/>
                <a:gd name="T16" fmla="*/ 1 w 416"/>
                <a:gd name="T17" fmla="*/ 1 h 408"/>
                <a:gd name="T18" fmla="*/ 1 w 416"/>
                <a:gd name="T19" fmla="*/ 1 h 408"/>
                <a:gd name="T20" fmla="*/ 1 w 416"/>
                <a:gd name="T21" fmla="*/ 1 h 408"/>
                <a:gd name="T22" fmla="*/ 1 w 416"/>
                <a:gd name="T23" fmla="*/ 1 h 408"/>
                <a:gd name="T24" fmla="*/ 1 w 416"/>
                <a:gd name="T25" fmla="*/ 1 h 408"/>
                <a:gd name="T26" fmla="*/ 1 w 416"/>
                <a:gd name="T27" fmla="*/ 1 h 408"/>
                <a:gd name="T28" fmla="*/ 1 w 416"/>
                <a:gd name="T29" fmla="*/ 1 h 408"/>
                <a:gd name="T30" fmla="*/ 1 w 416"/>
                <a:gd name="T31" fmla="*/ 1 h 408"/>
                <a:gd name="T32" fmla="*/ 1 w 416"/>
                <a:gd name="T33" fmla="*/ 1 h 408"/>
                <a:gd name="T34" fmla="*/ 1 w 416"/>
                <a:gd name="T35" fmla="*/ 1 h 408"/>
                <a:gd name="T36" fmla="*/ 1 w 416"/>
                <a:gd name="T37" fmla="*/ 1 h 408"/>
                <a:gd name="T38" fmla="*/ 1 w 416"/>
                <a:gd name="T39" fmla="*/ 1 h 408"/>
                <a:gd name="T40" fmla="*/ 1 w 416"/>
                <a:gd name="T41" fmla="*/ 1 h 408"/>
                <a:gd name="T42" fmla="*/ 1 w 416"/>
                <a:gd name="T43" fmla="*/ 1 h 408"/>
                <a:gd name="T44" fmla="*/ 1 w 416"/>
                <a:gd name="T45" fmla="*/ 1 h 408"/>
                <a:gd name="T46" fmla="*/ 1 w 416"/>
                <a:gd name="T47" fmla="*/ 1 h 408"/>
                <a:gd name="T48" fmla="*/ 1 w 416"/>
                <a:gd name="T49" fmla="*/ 1 h 408"/>
                <a:gd name="T50" fmla="*/ 1 w 416"/>
                <a:gd name="T51" fmla="*/ 1 h 408"/>
                <a:gd name="T52" fmla="*/ 1 w 416"/>
                <a:gd name="T53" fmla="*/ 1 h 408"/>
                <a:gd name="T54" fmla="*/ 1 w 416"/>
                <a:gd name="T55" fmla="*/ 1 h 408"/>
                <a:gd name="T56" fmla="*/ 1 w 416"/>
                <a:gd name="T57" fmla="*/ 1 h 408"/>
                <a:gd name="T58" fmla="*/ 1 w 416"/>
                <a:gd name="T59" fmla="*/ 1 h 408"/>
                <a:gd name="T60" fmla="*/ 1 w 416"/>
                <a:gd name="T61" fmla="*/ 1 h 408"/>
                <a:gd name="T62" fmla="*/ 1 w 416"/>
                <a:gd name="T63" fmla="*/ 1 h 408"/>
                <a:gd name="T64" fmla="*/ 1 w 416"/>
                <a:gd name="T65" fmla="*/ 1 h 408"/>
                <a:gd name="T66" fmla="*/ 1 w 416"/>
                <a:gd name="T67" fmla="*/ 1 h 408"/>
                <a:gd name="T68" fmla="*/ 1 w 416"/>
                <a:gd name="T69" fmla="*/ 1 h 408"/>
                <a:gd name="T70" fmla="*/ 1 w 416"/>
                <a:gd name="T71" fmla="*/ 1 h 408"/>
                <a:gd name="T72" fmla="*/ 1 w 416"/>
                <a:gd name="T73" fmla="*/ 1 h 408"/>
                <a:gd name="T74" fmla="*/ 1 w 416"/>
                <a:gd name="T75" fmla="*/ 1 h 408"/>
                <a:gd name="T76" fmla="*/ 1 w 416"/>
                <a:gd name="T77" fmla="*/ 1 h 408"/>
                <a:gd name="T78" fmla="*/ 1 w 416"/>
                <a:gd name="T79" fmla="*/ 1 h 408"/>
                <a:gd name="T80" fmla="*/ 0 w 416"/>
                <a:gd name="T81" fmla="*/ 1 h 408"/>
                <a:gd name="T82" fmla="*/ 1 w 416"/>
                <a:gd name="T83" fmla="*/ 0 h 40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16"/>
                <a:gd name="T127" fmla="*/ 0 h 408"/>
                <a:gd name="T128" fmla="*/ 416 w 416"/>
                <a:gd name="T129" fmla="*/ 408 h 40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16" h="408">
                  <a:moveTo>
                    <a:pt x="20" y="0"/>
                  </a:moveTo>
                  <a:lnTo>
                    <a:pt x="20" y="0"/>
                  </a:lnTo>
                  <a:lnTo>
                    <a:pt x="20" y="2"/>
                  </a:lnTo>
                  <a:lnTo>
                    <a:pt x="22" y="6"/>
                  </a:lnTo>
                  <a:lnTo>
                    <a:pt x="23" y="12"/>
                  </a:lnTo>
                  <a:lnTo>
                    <a:pt x="23" y="14"/>
                  </a:lnTo>
                  <a:lnTo>
                    <a:pt x="25" y="18"/>
                  </a:lnTo>
                  <a:lnTo>
                    <a:pt x="25" y="21"/>
                  </a:lnTo>
                  <a:lnTo>
                    <a:pt x="26" y="26"/>
                  </a:lnTo>
                  <a:lnTo>
                    <a:pt x="26" y="30"/>
                  </a:lnTo>
                  <a:lnTo>
                    <a:pt x="28" y="35"/>
                  </a:lnTo>
                  <a:lnTo>
                    <a:pt x="29" y="39"/>
                  </a:lnTo>
                  <a:lnTo>
                    <a:pt x="31" y="44"/>
                  </a:lnTo>
                  <a:lnTo>
                    <a:pt x="31" y="50"/>
                  </a:lnTo>
                  <a:lnTo>
                    <a:pt x="32" y="54"/>
                  </a:lnTo>
                  <a:lnTo>
                    <a:pt x="32" y="61"/>
                  </a:lnTo>
                  <a:lnTo>
                    <a:pt x="35" y="67"/>
                  </a:lnTo>
                  <a:lnTo>
                    <a:pt x="35" y="73"/>
                  </a:lnTo>
                  <a:lnTo>
                    <a:pt x="37" y="79"/>
                  </a:lnTo>
                  <a:lnTo>
                    <a:pt x="38" y="85"/>
                  </a:lnTo>
                  <a:lnTo>
                    <a:pt x="40" y="92"/>
                  </a:lnTo>
                  <a:lnTo>
                    <a:pt x="40" y="98"/>
                  </a:lnTo>
                  <a:lnTo>
                    <a:pt x="43" y="104"/>
                  </a:lnTo>
                  <a:lnTo>
                    <a:pt x="43" y="112"/>
                  </a:lnTo>
                  <a:lnTo>
                    <a:pt x="44" y="119"/>
                  </a:lnTo>
                  <a:lnTo>
                    <a:pt x="46" y="126"/>
                  </a:lnTo>
                  <a:lnTo>
                    <a:pt x="47" y="133"/>
                  </a:lnTo>
                  <a:lnTo>
                    <a:pt x="49" y="141"/>
                  </a:lnTo>
                  <a:lnTo>
                    <a:pt x="50" y="148"/>
                  </a:lnTo>
                  <a:lnTo>
                    <a:pt x="52" y="154"/>
                  </a:lnTo>
                  <a:lnTo>
                    <a:pt x="53" y="162"/>
                  </a:lnTo>
                  <a:lnTo>
                    <a:pt x="55" y="169"/>
                  </a:lnTo>
                  <a:lnTo>
                    <a:pt x="56" y="175"/>
                  </a:lnTo>
                  <a:lnTo>
                    <a:pt x="58" y="183"/>
                  </a:lnTo>
                  <a:lnTo>
                    <a:pt x="59" y="191"/>
                  </a:lnTo>
                  <a:lnTo>
                    <a:pt x="61" y="197"/>
                  </a:lnTo>
                  <a:lnTo>
                    <a:pt x="62" y="204"/>
                  </a:lnTo>
                  <a:lnTo>
                    <a:pt x="62" y="212"/>
                  </a:lnTo>
                  <a:lnTo>
                    <a:pt x="64" y="218"/>
                  </a:lnTo>
                  <a:lnTo>
                    <a:pt x="66" y="224"/>
                  </a:lnTo>
                  <a:lnTo>
                    <a:pt x="67" y="231"/>
                  </a:lnTo>
                  <a:lnTo>
                    <a:pt x="69" y="237"/>
                  </a:lnTo>
                  <a:lnTo>
                    <a:pt x="70" y="245"/>
                  </a:lnTo>
                  <a:lnTo>
                    <a:pt x="72" y="251"/>
                  </a:lnTo>
                  <a:lnTo>
                    <a:pt x="73" y="257"/>
                  </a:lnTo>
                  <a:lnTo>
                    <a:pt x="73" y="263"/>
                  </a:lnTo>
                  <a:lnTo>
                    <a:pt x="75" y="268"/>
                  </a:lnTo>
                  <a:lnTo>
                    <a:pt x="75" y="274"/>
                  </a:lnTo>
                  <a:lnTo>
                    <a:pt x="76" y="278"/>
                  </a:lnTo>
                  <a:lnTo>
                    <a:pt x="76" y="283"/>
                  </a:lnTo>
                  <a:lnTo>
                    <a:pt x="78" y="289"/>
                  </a:lnTo>
                  <a:lnTo>
                    <a:pt x="79" y="293"/>
                  </a:lnTo>
                  <a:lnTo>
                    <a:pt x="79" y="298"/>
                  </a:lnTo>
                  <a:lnTo>
                    <a:pt x="81" y="301"/>
                  </a:lnTo>
                  <a:lnTo>
                    <a:pt x="81" y="305"/>
                  </a:lnTo>
                  <a:lnTo>
                    <a:pt x="81" y="308"/>
                  </a:lnTo>
                  <a:lnTo>
                    <a:pt x="82" y="311"/>
                  </a:lnTo>
                  <a:lnTo>
                    <a:pt x="82" y="316"/>
                  </a:lnTo>
                  <a:lnTo>
                    <a:pt x="84" y="321"/>
                  </a:lnTo>
                  <a:lnTo>
                    <a:pt x="84" y="324"/>
                  </a:lnTo>
                  <a:lnTo>
                    <a:pt x="84" y="327"/>
                  </a:lnTo>
                  <a:lnTo>
                    <a:pt x="84" y="331"/>
                  </a:lnTo>
                  <a:lnTo>
                    <a:pt x="84" y="334"/>
                  </a:lnTo>
                  <a:lnTo>
                    <a:pt x="84" y="337"/>
                  </a:lnTo>
                  <a:lnTo>
                    <a:pt x="84" y="340"/>
                  </a:lnTo>
                  <a:lnTo>
                    <a:pt x="84" y="343"/>
                  </a:lnTo>
                  <a:lnTo>
                    <a:pt x="84" y="346"/>
                  </a:lnTo>
                  <a:lnTo>
                    <a:pt x="84" y="352"/>
                  </a:lnTo>
                  <a:lnTo>
                    <a:pt x="84" y="357"/>
                  </a:lnTo>
                  <a:lnTo>
                    <a:pt x="84" y="363"/>
                  </a:lnTo>
                  <a:lnTo>
                    <a:pt x="84" y="369"/>
                  </a:lnTo>
                  <a:lnTo>
                    <a:pt x="84" y="373"/>
                  </a:lnTo>
                  <a:lnTo>
                    <a:pt x="84" y="378"/>
                  </a:lnTo>
                  <a:lnTo>
                    <a:pt x="84" y="381"/>
                  </a:lnTo>
                  <a:lnTo>
                    <a:pt x="84" y="384"/>
                  </a:lnTo>
                  <a:lnTo>
                    <a:pt x="84" y="389"/>
                  </a:lnTo>
                  <a:lnTo>
                    <a:pt x="84" y="390"/>
                  </a:lnTo>
                  <a:lnTo>
                    <a:pt x="416" y="373"/>
                  </a:lnTo>
                  <a:lnTo>
                    <a:pt x="416" y="395"/>
                  </a:lnTo>
                  <a:lnTo>
                    <a:pt x="67" y="408"/>
                  </a:lnTo>
                  <a:lnTo>
                    <a:pt x="73" y="330"/>
                  </a:lnTo>
                  <a:lnTo>
                    <a:pt x="0" y="3"/>
                  </a:lnTo>
                  <a:lnTo>
                    <a:pt x="20" y="0"/>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215" name="Freeform 768"/>
            <p:cNvSpPr>
              <a:spLocks/>
            </p:cNvSpPr>
            <p:nvPr/>
          </p:nvSpPr>
          <p:spPr bwMode="auto">
            <a:xfrm>
              <a:off x="2457" y="3154"/>
              <a:ext cx="194" cy="269"/>
            </a:xfrm>
            <a:custGeom>
              <a:avLst/>
              <a:gdLst>
                <a:gd name="T0" fmla="*/ 0 w 389"/>
                <a:gd name="T1" fmla="*/ 1 h 536"/>
                <a:gd name="T2" fmla="*/ 0 w 389"/>
                <a:gd name="T3" fmla="*/ 1 h 536"/>
                <a:gd name="T4" fmla="*/ 0 w 389"/>
                <a:gd name="T5" fmla="*/ 1 h 536"/>
                <a:gd name="T6" fmla="*/ 0 w 389"/>
                <a:gd name="T7" fmla="*/ 1 h 536"/>
                <a:gd name="T8" fmla="*/ 0 w 389"/>
                <a:gd name="T9" fmla="*/ 1 h 536"/>
                <a:gd name="T10" fmla="*/ 0 w 389"/>
                <a:gd name="T11" fmla="*/ 1 h 536"/>
                <a:gd name="T12" fmla="*/ 0 w 389"/>
                <a:gd name="T13" fmla="*/ 1 h 536"/>
                <a:gd name="T14" fmla="*/ 0 w 389"/>
                <a:gd name="T15" fmla="*/ 1 h 536"/>
                <a:gd name="T16" fmla="*/ 0 w 389"/>
                <a:gd name="T17" fmla="*/ 1 h 536"/>
                <a:gd name="T18" fmla="*/ 0 w 389"/>
                <a:gd name="T19" fmla="*/ 1 h 536"/>
                <a:gd name="T20" fmla="*/ 0 w 389"/>
                <a:gd name="T21" fmla="*/ 1 h 536"/>
                <a:gd name="T22" fmla="*/ 0 w 389"/>
                <a:gd name="T23" fmla="*/ 1 h 536"/>
                <a:gd name="T24" fmla="*/ 0 w 389"/>
                <a:gd name="T25" fmla="*/ 1 h 536"/>
                <a:gd name="T26" fmla="*/ 0 w 389"/>
                <a:gd name="T27" fmla="*/ 1 h 536"/>
                <a:gd name="T28" fmla="*/ 0 w 389"/>
                <a:gd name="T29" fmla="*/ 1 h 536"/>
                <a:gd name="T30" fmla="*/ 0 w 389"/>
                <a:gd name="T31" fmla="*/ 1 h 536"/>
                <a:gd name="T32" fmla="*/ 0 w 389"/>
                <a:gd name="T33" fmla="*/ 1 h 536"/>
                <a:gd name="T34" fmla="*/ 0 w 389"/>
                <a:gd name="T35" fmla="*/ 1 h 536"/>
                <a:gd name="T36" fmla="*/ 0 w 389"/>
                <a:gd name="T37" fmla="*/ 1 h 536"/>
                <a:gd name="T38" fmla="*/ 0 w 389"/>
                <a:gd name="T39" fmla="*/ 1 h 536"/>
                <a:gd name="T40" fmla="*/ 0 w 389"/>
                <a:gd name="T41" fmla="*/ 1 h 536"/>
                <a:gd name="T42" fmla="*/ 0 w 389"/>
                <a:gd name="T43" fmla="*/ 1 h 536"/>
                <a:gd name="T44" fmla="*/ 0 w 389"/>
                <a:gd name="T45" fmla="*/ 1 h 536"/>
                <a:gd name="T46" fmla="*/ 0 w 389"/>
                <a:gd name="T47" fmla="*/ 1 h 536"/>
                <a:gd name="T48" fmla="*/ 0 w 389"/>
                <a:gd name="T49" fmla="*/ 1 h 536"/>
                <a:gd name="T50" fmla="*/ 0 w 389"/>
                <a:gd name="T51" fmla="*/ 1 h 536"/>
                <a:gd name="T52" fmla="*/ 0 w 389"/>
                <a:gd name="T53" fmla="*/ 1 h 536"/>
                <a:gd name="T54" fmla="*/ 0 w 389"/>
                <a:gd name="T55" fmla="*/ 1 h 536"/>
                <a:gd name="T56" fmla="*/ 0 w 389"/>
                <a:gd name="T57" fmla="*/ 1 h 536"/>
                <a:gd name="T58" fmla="*/ 0 w 389"/>
                <a:gd name="T59" fmla="*/ 1 h 536"/>
                <a:gd name="T60" fmla="*/ 0 w 389"/>
                <a:gd name="T61" fmla="*/ 1 h 536"/>
                <a:gd name="T62" fmla="*/ 0 w 389"/>
                <a:gd name="T63" fmla="*/ 1 h 536"/>
                <a:gd name="T64" fmla="*/ 0 w 389"/>
                <a:gd name="T65" fmla="*/ 1 h 536"/>
                <a:gd name="T66" fmla="*/ 0 w 389"/>
                <a:gd name="T67" fmla="*/ 1 h 536"/>
                <a:gd name="T68" fmla="*/ 0 w 389"/>
                <a:gd name="T69" fmla="*/ 1 h 536"/>
                <a:gd name="T70" fmla="*/ 0 w 389"/>
                <a:gd name="T71" fmla="*/ 1 h 536"/>
                <a:gd name="T72" fmla="*/ 0 w 389"/>
                <a:gd name="T73" fmla="*/ 1 h 536"/>
                <a:gd name="T74" fmla="*/ 0 w 389"/>
                <a:gd name="T75" fmla="*/ 1 h 536"/>
                <a:gd name="T76" fmla="*/ 0 w 389"/>
                <a:gd name="T77" fmla="*/ 1 h 536"/>
                <a:gd name="T78" fmla="*/ 0 w 389"/>
                <a:gd name="T79" fmla="*/ 1 h 536"/>
                <a:gd name="T80" fmla="*/ 0 w 389"/>
                <a:gd name="T81" fmla="*/ 1 h 536"/>
                <a:gd name="T82" fmla="*/ 0 w 389"/>
                <a:gd name="T83" fmla="*/ 1 h 536"/>
                <a:gd name="T84" fmla="*/ 0 w 389"/>
                <a:gd name="T85" fmla="*/ 1 h 536"/>
                <a:gd name="T86" fmla="*/ 0 w 389"/>
                <a:gd name="T87" fmla="*/ 1 h 536"/>
                <a:gd name="T88" fmla="*/ 0 w 389"/>
                <a:gd name="T89" fmla="*/ 1 h 536"/>
                <a:gd name="T90" fmla="*/ 0 w 389"/>
                <a:gd name="T91" fmla="*/ 1 h 536"/>
                <a:gd name="T92" fmla="*/ 0 w 389"/>
                <a:gd name="T93" fmla="*/ 1 h 536"/>
                <a:gd name="T94" fmla="*/ 0 w 389"/>
                <a:gd name="T95" fmla="*/ 1 h 536"/>
                <a:gd name="T96" fmla="*/ 0 w 389"/>
                <a:gd name="T97" fmla="*/ 1 h 536"/>
                <a:gd name="T98" fmla="*/ 0 w 389"/>
                <a:gd name="T99" fmla="*/ 1 h 536"/>
                <a:gd name="T100" fmla="*/ 0 w 389"/>
                <a:gd name="T101" fmla="*/ 1 h 536"/>
                <a:gd name="T102" fmla="*/ 0 w 389"/>
                <a:gd name="T103" fmla="*/ 1 h 536"/>
                <a:gd name="T104" fmla="*/ 0 w 389"/>
                <a:gd name="T105" fmla="*/ 1 h 536"/>
                <a:gd name="T106" fmla="*/ 0 w 389"/>
                <a:gd name="T107" fmla="*/ 1 h 536"/>
                <a:gd name="T108" fmla="*/ 0 w 389"/>
                <a:gd name="T109" fmla="*/ 1 h 536"/>
                <a:gd name="T110" fmla="*/ 0 w 389"/>
                <a:gd name="T111" fmla="*/ 1 h 536"/>
                <a:gd name="T112" fmla="*/ 0 w 389"/>
                <a:gd name="T113" fmla="*/ 1 h 536"/>
                <a:gd name="T114" fmla="*/ 0 w 389"/>
                <a:gd name="T115" fmla="*/ 1 h 536"/>
                <a:gd name="T116" fmla="*/ 0 w 389"/>
                <a:gd name="T117" fmla="*/ 1 h 536"/>
                <a:gd name="T118" fmla="*/ 0 w 389"/>
                <a:gd name="T119" fmla="*/ 1 h 536"/>
                <a:gd name="T120" fmla="*/ 0 w 389"/>
                <a:gd name="T121" fmla="*/ 1 h 536"/>
                <a:gd name="T122" fmla="*/ 0 w 389"/>
                <a:gd name="T123" fmla="*/ 1 h 536"/>
                <a:gd name="T124" fmla="*/ 0 w 389"/>
                <a:gd name="T125" fmla="*/ 1 h 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9"/>
                <a:gd name="T190" fmla="*/ 0 h 536"/>
                <a:gd name="T191" fmla="*/ 389 w 389"/>
                <a:gd name="T192" fmla="*/ 536 h 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9" h="536">
                  <a:moveTo>
                    <a:pt x="41" y="13"/>
                  </a:moveTo>
                  <a:lnTo>
                    <a:pt x="69" y="391"/>
                  </a:lnTo>
                  <a:lnTo>
                    <a:pt x="0" y="488"/>
                  </a:lnTo>
                  <a:lnTo>
                    <a:pt x="2" y="489"/>
                  </a:lnTo>
                  <a:lnTo>
                    <a:pt x="5" y="492"/>
                  </a:lnTo>
                  <a:lnTo>
                    <a:pt x="8" y="495"/>
                  </a:lnTo>
                  <a:lnTo>
                    <a:pt x="11" y="498"/>
                  </a:lnTo>
                  <a:lnTo>
                    <a:pt x="16" y="503"/>
                  </a:lnTo>
                  <a:lnTo>
                    <a:pt x="17" y="505"/>
                  </a:lnTo>
                  <a:lnTo>
                    <a:pt x="20" y="508"/>
                  </a:lnTo>
                  <a:lnTo>
                    <a:pt x="23" y="509"/>
                  </a:lnTo>
                  <a:lnTo>
                    <a:pt x="26" y="512"/>
                  </a:lnTo>
                  <a:lnTo>
                    <a:pt x="29" y="514"/>
                  </a:lnTo>
                  <a:lnTo>
                    <a:pt x="32" y="517"/>
                  </a:lnTo>
                  <a:lnTo>
                    <a:pt x="37" y="518"/>
                  </a:lnTo>
                  <a:lnTo>
                    <a:pt x="40" y="521"/>
                  </a:lnTo>
                  <a:lnTo>
                    <a:pt x="43" y="523"/>
                  </a:lnTo>
                  <a:lnTo>
                    <a:pt x="47" y="524"/>
                  </a:lnTo>
                  <a:lnTo>
                    <a:pt x="50" y="526"/>
                  </a:lnTo>
                  <a:lnTo>
                    <a:pt x="55" y="529"/>
                  </a:lnTo>
                  <a:lnTo>
                    <a:pt x="59" y="530"/>
                  </a:lnTo>
                  <a:lnTo>
                    <a:pt x="64" y="532"/>
                  </a:lnTo>
                  <a:lnTo>
                    <a:pt x="67" y="532"/>
                  </a:lnTo>
                  <a:lnTo>
                    <a:pt x="73" y="533"/>
                  </a:lnTo>
                  <a:lnTo>
                    <a:pt x="76" y="535"/>
                  </a:lnTo>
                  <a:lnTo>
                    <a:pt x="81" y="535"/>
                  </a:lnTo>
                  <a:lnTo>
                    <a:pt x="87" y="535"/>
                  </a:lnTo>
                  <a:lnTo>
                    <a:pt x="91" y="536"/>
                  </a:lnTo>
                  <a:lnTo>
                    <a:pt x="96" y="535"/>
                  </a:lnTo>
                  <a:lnTo>
                    <a:pt x="100" y="535"/>
                  </a:lnTo>
                  <a:lnTo>
                    <a:pt x="105" y="533"/>
                  </a:lnTo>
                  <a:lnTo>
                    <a:pt x="109" y="533"/>
                  </a:lnTo>
                  <a:lnTo>
                    <a:pt x="115" y="532"/>
                  </a:lnTo>
                  <a:lnTo>
                    <a:pt x="120" y="530"/>
                  </a:lnTo>
                  <a:lnTo>
                    <a:pt x="125" y="530"/>
                  </a:lnTo>
                  <a:lnTo>
                    <a:pt x="129" y="529"/>
                  </a:lnTo>
                  <a:lnTo>
                    <a:pt x="134" y="527"/>
                  </a:lnTo>
                  <a:lnTo>
                    <a:pt x="138" y="526"/>
                  </a:lnTo>
                  <a:lnTo>
                    <a:pt x="144" y="524"/>
                  </a:lnTo>
                  <a:lnTo>
                    <a:pt x="149" y="524"/>
                  </a:lnTo>
                  <a:lnTo>
                    <a:pt x="153" y="521"/>
                  </a:lnTo>
                  <a:lnTo>
                    <a:pt x="158" y="521"/>
                  </a:lnTo>
                  <a:lnTo>
                    <a:pt x="162" y="520"/>
                  </a:lnTo>
                  <a:lnTo>
                    <a:pt x="167" y="518"/>
                  </a:lnTo>
                  <a:lnTo>
                    <a:pt x="170" y="517"/>
                  </a:lnTo>
                  <a:lnTo>
                    <a:pt x="174" y="515"/>
                  </a:lnTo>
                  <a:lnTo>
                    <a:pt x="179" y="514"/>
                  </a:lnTo>
                  <a:lnTo>
                    <a:pt x="182" y="512"/>
                  </a:lnTo>
                  <a:lnTo>
                    <a:pt x="185" y="509"/>
                  </a:lnTo>
                  <a:lnTo>
                    <a:pt x="188" y="509"/>
                  </a:lnTo>
                  <a:lnTo>
                    <a:pt x="191" y="508"/>
                  </a:lnTo>
                  <a:lnTo>
                    <a:pt x="194" y="506"/>
                  </a:lnTo>
                  <a:lnTo>
                    <a:pt x="199" y="505"/>
                  </a:lnTo>
                  <a:lnTo>
                    <a:pt x="203" y="503"/>
                  </a:lnTo>
                  <a:lnTo>
                    <a:pt x="205" y="502"/>
                  </a:lnTo>
                  <a:lnTo>
                    <a:pt x="206" y="502"/>
                  </a:lnTo>
                  <a:lnTo>
                    <a:pt x="209" y="503"/>
                  </a:lnTo>
                  <a:lnTo>
                    <a:pt x="211" y="503"/>
                  </a:lnTo>
                  <a:lnTo>
                    <a:pt x="212" y="503"/>
                  </a:lnTo>
                  <a:lnTo>
                    <a:pt x="215" y="503"/>
                  </a:lnTo>
                  <a:lnTo>
                    <a:pt x="218" y="505"/>
                  </a:lnTo>
                  <a:lnTo>
                    <a:pt x="221" y="505"/>
                  </a:lnTo>
                  <a:lnTo>
                    <a:pt x="224" y="506"/>
                  </a:lnTo>
                  <a:lnTo>
                    <a:pt x="227" y="506"/>
                  </a:lnTo>
                  <a:lnTo>
                    <a:pt x="232" y="508"/>
                  </a:lnTo>
                  <a:lnTo>
                    <a:pt x="236" y="508"/>
                  </a:lnTo>
                  <a:lnTo>
                    <a:pt x="241" y="509"/>
                  </a:lnTo>
                  <a:lnTo>
                    <a:pt x="246" y="509"/>
                  </a:lnTo>
                  <a:lnTo>
                    <a:pt x="250" y="511"/>
                  </a:lnTo>
                  <a:lnTo>
                    <a:pt x="255" y="511"/>
                  </a:lnTo>
                  <a:lnTo>
                    <a:pt x="259" y="512"/>
                  </a:lnTo>
                  <a:lnTo>
                    <a:pt x="264" y="512"/>
                  </a:lnTo>
                  <a:lnTo>
                    <a:pt x="270" y="514"/>
                  </a:lnTo>
                  <a:lnTo>
                    <a:pt x="274" y="514"/>
                  </a:lnTo>
                  <a:lnTo>
                    <a:pt x="279" y="514"/>
                  </a:lnTo>
                  <a:lnTo>
                    <a:pt x="283" y="514"/>
                  </a:lnTo>
                  <a:lnTo>
                    <a:pt x="289" y="515"/>
                  </a:lnTo>
                  <a:lnTo>
                    <a:pt x="294" y="515"/>
                  </a:lnTo>
                  <a:lnTo>
                    <a:pt x="298" y="515"/>
                  </a:lnTo>
                  <a:lnTo>
                    <a:pt x="303" y="515"/>
                  </a:lnTo>
                  <a:lnTo>
                    <a:pt x="309" y="515"/>
                  </a:lnTo>
                  <a:lnTo>
                    <a:pt x="312" y="515"/>
                  </a:lnTo>
                  <a:lnTo>
                    <a:pt x="318" y="515"/>
                  </a:lnTo>
                  <a:lnTo>
                    <a:pt x="323" y="514"/>
                  </a:lnTo>
                  <a:lnTo>
                    <a:pt x="327" y="514"/>
                  </a:lnTo>
                  <a:lnTo>
                    <a:pt x="330" y="512"/>
                  </a:lnTo>
                  <a:lnTo>
                    <a:pt x="333" y="512"/>
                  </a:lnTo>
                  <a:lnTo>
                    <a:pt x="336" y="511"/>
                  </a:lnTo>
                  <a:lnTo>
                    <a:pt x="341" y="509"/>
                  </a:lnTo>
                  <a:lnTo>
                    <a:pt x="344" y="509"/>
                  </a:lnTo>
                  <a:lnTo>
                    <a:pt x="347" y="508"/>
                  </a:lnTo>
                  <a:lnTo>
                    <a:pt x="350" y="508"/>
                  </a:lnTo>
                  <a:lnTo>
                    <a:pt x="353" y="506"/>
                  </a:lnTo>
                  <a:lnTo>
                    <a:pt x="357" y="505"/>
                  </a:lnTo>
                  <a:lnTo>
                    <a:pt x="363" y="502"/>
                  </a:lnTo>
                  <a:lnTo>
                    <a:pt x="368" y="500"/>
                  </a:lnTo>
                  <a:lnTo>
                    <a:pt x="373" y="498"/>
                  </a:lnTo>
                  <a:lnTo>
                    <a:pt x="376" y="497"/>
                  </a:lnTo>
                  <a:lnTo>
                    <a:pt x="379" y="495"/>
                  </a:lnTo>
                  <a:lnTo>
                    <a:pt x="382" y="494"/>
                  </a:lnTo>
                  <a:lnTo>
                    <a:pt x="385" y="492"/>
                  </a:lnTo>
                  <a:lnTo>
                    <a:pt x="388" y="491"/>
                  </a:lnTo>
                  <a:lnTo>
                    <a:pt x="389" y="491"/>
                  </a:lnTo>
                  <a:lnTo>
                    <a:pt x="323" y="355"/>
                  </a:lnTo>
                  <a:lnTo>
                    <a:pt x="345" y="4"/>
                  </a:lnTo>
                  <a:lnTo>
                    <a:pt x="327" y="0"/>
                  </a:lnTo>
                  <a:lnTo>
                    <a:pt x="309" y="362"/>
                  </a:lnTo>
                  <a:lnTo>
                    <a:pt x="309" y="364"/>
                  </a:lnTo>
                  <a:lnTo>
                    <a:pt x="308" y="367"/>
                  </a:lnTo>
                  <a:lnTo>
                    <a:pt x="304" y="370"/>
                  </a:lnTo>
                  <a:lnTo>
                    <a:pt x="303" y="376"/>
                  </a:lnTo>
                  <a:lnTo>
                    <a:pt x="300" y="381"/>
                  </a:lnTo>
                  <a:lnTo>
                    <a:pt x="298" y="384"/>
                  </a:lnTo>
                  <a:lnTo>
                    <a:pt x="298" y="387"/>
                  </a:lnTo>
                  <a:lnTo>
                    <a:pt x="301" y="387"/>
                  </a:lnTo>
                  <a:lnTo>
                    <a:pt x="306" y="384"/>
                  </a:lnTo>
                  <a:lnTo>
                    <a:pt x="311" y="381"/>
                  </a:lnTo>
                  <a:lnTo>
                    <a:pt x="315" y="378"/>
                  </a:lnTo>
                  <a:lnTo>
                    <a:pt x="317" y="376"/>
                  </a:lnTo>
                  <a:lnTo>
                    <a:pt x="373" y="485"/>
                  </a:lnTo>
                  <a:lnTo>
                    <a:pt x="371" y="485"/>
                  </a:lnTo>
                  <a:lnTo>
                    <a:pt x="370" y="485"/>
                  </a:lnTo>
                  <a:lnTo>
                    <a:pt x="367" y="488"/>
                  </a:lnTo>
                  <a:lnTo>
                    <a:pt x="362" y="489"/>
                  </a:lnTo>
                  <a:lnTo>
                    <a:pt x="359" y="491"/>
                  </a:lnTo>
                  <a:lnTo>
                    <a:pt x="356" y="492"/>
                  </a:lnTo>
                  <a:lnTo>
                    <a:pt x="353" y="492"/>
                  </a:lnTo>
                  <a:lnTo>
                    <a:pt x="348" y="494"/>
                  </a:lnTo>
                  <a:lnTo>
                    <a:pt x="345" y="495"/>
                  </a:lnTo>
                  <a:lnTo>
                    <a:pt x="341" y="495"/>
                  </a:lnTo>
                  <a:lnTo>
                    <a:pt x="336" y="497"/>
                  </a:lnTo>
                  <a:lnTo>
                    <a:pt x="332" y="498"/>
                  </a:lnTo>
                  <a:lnTo>
                    <a:pt x="326" y="500"/>
                  </a:lnTo>
                  <a:lnTo>
                    <a:pt x="320" y="500"/>
                  </a:lnTo>
                  <a:lnTo>
                    <a:pt x="314" y="500"/>
                  </a:lnTo>
                  <a:lnTo>
                    <a:pt x="309" y="502"/>
                  </a:lnTo>
                  <a:lnTo>
                    <a:pt x="304" y="500"/>
                  </a:lnTo>
                  <a:lnTo>
                    <a:pt x="301" y="500"/>
                  </a:lnTo>
                  <a:lnTo>
                    <a:pt x="298" y="500"/>
                  </a:lnTo>
                  <a:lnTo>
                    <a:pt x="295" y="500"/>
                  </a:lnTo>
                  <a:lnTo>
                    <a:pt x="291" y="500"/>
                  </a:lnTo>
                  <a:lnTo>
                    <a:pt x="288" y="500"/>
                  </a:lnTo>
                  <a:lnTo>
                    <a:pt x="285" y="500"/>
                  </a:lnTo>
                  <a:lnTo>
                    <a:pt x="282" y="500"/>
                  </a:lnTo>
                  <a:lnTo>
                    <a:pt x="277" y="500"/>
                  </a:lnTo>
                  <a:lnTo>
                    <a:pt x="273" y="500"/>
                  </a:lnTo>
                  <a:lnTo>
                    <a:pt x="270" y="498"/>
                  </a:lnTo>
                  <a:lnTo>
                    <a:pt x="265" y="498"/>
                  </a:lnTo>
                  <a:lnTo>
                    <a:pt x="261" y="497"/>
                  </a:lnTo>
                  <a:lnTo>
                    <a:pt x="258" y="497"/>
                  </a:lnTo>
                  <a:lnTo>
                    <a:pt x="253" y="495"/>
                  </a:lnTo>
                  <a:lnTo>
                    <a:pt x="249" y="495"/>
                  </a:lnTo>
                  <a:lnTo>
                    <a:pt x="244" y="494"/>
                  </a:lnTo>
                  <a:lnTo>
                    <a:pt x="241" y="494"/>
                  </a:lnTo>
                  <a:lnTo>
                    <a:pt x="236" y="492"/>
                  </a:lnTo>
                  <a:lnTo>
                    <a:pt x="232" y="491"/>
                  </a:lnTo>
                  <a:lnTo>
                    <a:pt x="227" y="489"/>
                  </a:lnTo>
                  <a:lnTo>
                    <a:pt x="223" y="488"/>
                  </a:lnTo>
                  <a:lnTo>
                    <a:pt x="218" y="486"/>
                  </a:lnTo>
                  <a:lnTo>
                    <a:pt x="214" y="485"/>
                  </a:lnTo>
                  <a:lnTo>
                    <a:pt x="221" y="133"/>
                  </a:lnTo>
                  <a:lnTo>
                    <a:pt x="242" y="117"/>
                  </a:lnTo>
                  <a:lnTo>
                    <a:pt x="241" y="117"/>
                  </a:lnTo>
                  <a:lnTo>
                    <a:pt x="239" y="117"/>
                  </a:lnTo>
                  <a:lnTo>
                    <a:pt x="236" y="117"/>
                  </a:lnTo>
                  <a:lnTo>
                    <a:pt x="233" y="119"/>
                  </a:lnTo>
                  <a:lnTo>
                    <a:pt x="229" y="119"/>
                  </a:lnTo>
                  <a:lnTo>
                    <a:pt x="224" y="119"/>
                  </a:lnTo>
                  <a:lnTo>
                    <a:pt x="218" y="119"/>
                  </a:lnTo>
                  <a:lnTo>
                    <a:pt x="215" y="121"/>
                  </a:lnTo>
                  <a:lnTo>
                    <a:pt x="209" y="121"/>
                  </a:lnTo>
                  <a:lnTo>
                    <a:pt x="205" y="122"/>
                  </a:lnTo>
                  <a:lnTo>
                    <a:pt x="200" y="122"/>
                  </a:lnTo>
                  <a:lnTo>
                    <a:pt x="197" y="124"/>
                  </a:lnTo>
                  <a:lnTo>
                    <a:pt x="193" y="124"/>
                  </a:lnTo>
                  <a:lnTo>
                    <a:pt x="191" y="125"/>
                  </a:lnTo>
                  <a:lnTo>
                    <a:pt x="190" y="125"/>
                  </a:lnTo>
                  <a:lnTo>
                    <a:pt x="191" y="127"/>
                  </a:lnTo>
                  <a:lnTo>
                    <a:pt x="196" y="128"/>
                  </a:lnTo>
                  <a:lnTo>
                    <a:pt x="200" y="131"/>
                  </a:lnTo>
                  <a:lnTo>
                    <a:pt x="205" y="133"/>
                  </a:lnTo>
                  <a:lnTo>
                    <a:pt x="208" y="134"/>
                  </a:lnTo>
                  <a:lnTo>
                    <a:pt x="199" y="482"/>
                  </a:lnTo>
                  <a:lnTo>
                    <a:pt x="197" y="482"/>
                  </a:lnTo>
                  <a:lnTo>
                    <a:pt x="196" y="483"/>
                  </a:lnTo>
                  <a:lnTo>
                    <a:pt x="194" y="483"/>
                  </a:lnTo>
                  <a:lnTo>
                    <a:pt x="191" y="486"/>
                  </a:lnTo>
                  <a:lnTo>
                    <a:pt x="187" y="488"/>
                  </a:lnTo>
                  <a:lnTo>
                    <a:pt x="182" y="491"/>
                  </a:lnTo>
                  <a:lnTo>
                    <a:pt x="179" y="492"/>
                  </a:lnTo>
                  <a:lnTo>
                    <a:pt x="176" y="494"/>
                  </a:lnTo>
                  <a:lnTo>
                    <a:pt x="173" y="495"/>
                  </a:lnTo>
                  <a:lnTo>
                    <a:pt x="170" y="498"/>
                  </a:lnTo>
                  <a:lnTo>
                    <a:pt x="167" y="498"/>
                  </a:lnTo>
                  <a:lnTo>
                    <a:pt x="164" y="500"/>
                  </a:lnTo>
                  <a:lnTo>
                    <a:pt x="159" y="502"/>
                  </a:lnTo>
                  <a:lnTo>
                    <a:pt x="156" y="503"/>
                  </a:lnTo>
                  <a:lnTo>
                    <a:pt x="152" y="505"/>
                  </a:lnTo>
                  <a:lnTo>
                    <a:pt x="147" y="506"/>
                  </a:lnTo>
                  <a:lnTo>
                    <a:pt x="143" y="506"/>
                  </a:lnTo>
                  <a:lnTo>
                    <a:pt x="138" y="508"/>
                  </a:lnTo>
                  <a:lnTo>
                    <a:pt x="134" y="509"/>
                  </a:lnTo>
                  <a:lnTo>
                    <a:pt x="129" y="509"/>
                  </a:lnTo>
                  <a:lnTo>
                    <a:pt x="125" y="511"/>
                  </a:lnTo>
                  <a:lnTo>
                    <a:pt x="120" y="512"/>
                  </a:lnTo>
                  <a:lnTo>
                    <a:pt x="114" y="512"/>
                  </a:lnTo>
                  <a:lnTo>
                    <a:pt x="109" y="514"/>
                  </a:lnTo>
                  <a:lnTo>
                    <a:pt x="103" y="514"/>
                  </a:lnTo>
                  <a:lnTo>
                    <a:pt x="99" y="514"/>
                  </a:lnTo>
                  <a:lnTo>
                    <a:pt x="93" y="514"/>
                  </a:lnTo>
                  <a:lnTo>
                    <a:pt x="88" y="514"/>
                  </a:lnTo>
                  <a:lnTo>
                    <a:pt x="82" y="512"/>
                  </a:lnTo>
                  <a:lnTo>
                    <a:pt x="78" y="512"/>
                  </a:lnTo>
                  <a:lnTo>
                    <a:pt x="73" y="511"/>
                  </a:lnTo>
                  <a:lnTo>
                    <a:pt x="69" y="511"/>
                  </a:lnTo>
                  <a:lnTo>
                    <a:pt x="64" y="509"/>
                  </a:lnTo>
                  <a:lnTo>
                    <a:pt x="61" y="509"/>
                  </a:lnTo>
                  <a:lnTo>
                    <a:pt x="56" y="508"/>
                  </a:lnTo>
                  <a:lnTo>
                    <a:pt x="53" y="506"/>
                  </a:lnTo>
                  <a:lnTo>
                    <a:pt x="50" y="506"/>
                  </a:lnTo>
                  <a:lnTo>
                    <a:pt x="47" y="505"/>
                  </a:lnTo>
                  <a:lnTo>
                    <a:pt x="44" y="503"/>
                  </a:lnTo>
                  <a:lnTo>
                    <a:pt x="41" y="502"/>
                  </a:lnTo>
                  <a:lnTo>
                    <a:pt x="38" y="500"/>
                  </a:lnTo>
                  <a:lnTo>
                    <a:pt x="37" y="500"/>
                  </a:lnTo>
                  <a:lnTo>
                    <a:pt x="32" y="495"/>
                  </a:lnTo>
                  <a:lnTo>
                    <a:pt x="29" y="494"/>
                  </a:lnTo>
                  <a:lnTo>
                    <a:pt x="25" y="491"/>
                  </a:lnTo>
                  <a:lnTo>
                    <a:pt x="23" y="489"/>
                  </a:lnTo>
                  <a:lnTo>
                    <a:pt x="20" y="485"/>
                  </a:lnTo>
                  <a:lnTo>
                    <a:pt x="76" y="408"/>
                  </a:lnTo>
                  <a:lnTo>
                    <a:pt x="76" y="409"/>
                  </a:lnTo>
                  <a:lnTo>
                    <a:pt x="79" y="411"/>
                  </a:lnTo>
                  <a:lnTo>
                    <a:pt x="81" y="415"/>
                  </a:lnTo>
                  <a:lnTo>
                    <a:pt x="85" y="420"/>
                  </a:lnTo>
                  <a:lnTo>
                    <a:pt x="88" y="424"/>
                  </a:lnTo>
                  <a:lnTo>
                    <a:pt x="90" y="427"/>
                  </a:lnTo>
                  <a:lnTo>
                    <a:pt x="93" y="429"/>
                  </a:lnTo>
                  <a:lnTo>
                    <a:pt x="93" y="427"/>
                  </a:lnTo>
                  <a:lnTo>
                    <a:pt x="93" y="426"/>
                  </a:lnTo>
                  <a:lnTo>
                    <a:pt x="91" y="423"/>
                  </a:lnTo>
                  <a:lnTo>
                    <a:pt x="90" y="420"/>
                  </a:lnTo>
                  <a:lnTo>
                    <a:pt x="90" y="417"/>
                  </a:lnTo>
                  <a:lnTo>
                    <a:pt x="88" y="412"/>
                  </a:lnTo>
                  <a:lnTo>
                    <a:pt x="88" y="409"/>
                  </a:lnTo>
                  <a:lnTo>
                    <a:pt x="87" y="405"/>
                  </a:lnTo>
                  <a:lnTo>
                    <a:pt x="85" y="400"/>
                  </a:lnTo>
                  <a:lnTo>
                    <a:pt x="84" y="397"/>
                  </a:lnTo>
                  <a:lnTo>
                    <a:pt x="82" y="393"/>
                  </a:lnTo>
                  <a:lnTo>
                    <a:pt x="82" y="388"/>
                  </a:lnTo>
                  <a:lnTo>
                    <a:pt x="81" y="385"/>
                  </a:lnTo>
                  <a:lnTo>
                    <a:pt x="81" y="382"/>
                  </a:lnTo>
                  <a:lnTo>
                    <a:pt x="79" y="379"/>
                  </a:lnTo>
                  <a:lnTo>
                    <a:pt x="79" y="378"/>
                  </a:lnTo>
                  <a:lnTo>
                    <a:pt x="79" y="376"/>
                  </a:lnTo>
                  <a:lnTo>
                    <a:pt x="79" y="375"/>
                  </a:lnTo>
                  <a:lnTo>
                    <a:pt x="79" y="370"/>
                  </a:lnTo>
                  <a:lnTo>
                    <a:pt x="79" y="368"/>
                  </a:lnTo>
                  <a:lnTo>
                    <a:pt x="79" y="365"/>
                  </a:lnTo>
                  <a:lnTo>
                    <a:pt x="79" y="362"/>
                  </a:lnTo>
                  <a:lnTo>
                    <a:pt x="79" y="358"/>
                  </a:lnTo>
                  <a:lnTo>
                    <a:pt x="78" y="355"/>
                  </a:lnTo>
                  <a:lnTo>
                    <a:pt x="78" y="350"/>
                  </a:lnTo>
                  <a:lnTo>
                    <a:pt x="78" y="344"/>
                  </a:lnTo>
                  <a:lnTo>
                    <a:pt x="78" y="340"/>
                  </a:lnTo>
                  <a:lnTo>
                    <a:pt x="76" y="334"/>
                  </a:lnTo>
                  <a:lnTo>
                    <a:pt x="76" y="328"/>
                  </a:lnTo>
                  <a:lnTo>
                    <a:pt x="76" y="322"/>
                  </a:lnTo>
                  <a:lnTo>
                    <a:pt x="76" y="317"/>
                  </a:lnTo>
                  <a:lnTo>
                    <a:pt x="76" y="309"/>
                  </a:lnTo>
                  <a:lnTo>
                    <a:pt x="76" y="303"/>
                  </a:lnTo>
                  <a:lnTo>
                    <a:pt x="75" y="296"/>
                  </a:lnTo>
                  <a:lnTo>
                    <a:pt x="75" y="290"/>
                  </a:lnTo>
                  <a:lnTo>
                    <a:pt x="75" y="282"/>
                  </a:lnTo>
                  <a:lnTo>
                    <a:pt x="75" y="273"/>
                  </a:lnTo>
                  <a:lnTo>
                    <a:pt x="75" y="266"/>
                  </a:lnTo>
                  <a:lnTo>
                    <a:pt x="75" y="260"/>
                  </a:lnTo>
                  <a:lnTo>
                    <a:pt x="73" y="251"/>
                  </a:lnTo>
                  <a:lnTo>
                    <a:pt x="73" y="243"/>
                  </a:lnTo>
                  <a:lnTo>
                    <a:pt x="73" y="234"/>
                  </a:lnTo>
                  <a:lnTo>
                    <a:pt x="73" y="226"/>
                  </a:lnTo>
                  <a:lnTo>
                    <a:pt x="73" y="219"/>
                  </a:lnTo>
                  <a:lnTo>
                    <a:pt x="72" y="210"/>
                  </a:lnTo>
                  <a:lnTo>
                    <a:pt x="72" y="202"/>
                  </a:lnTo>
                  <a:lnTo>
                    <a:pt x="72" y="195"/>
                  </a:lnTo>
                  <a:lnTo>
                    <a:pt x="72" y="186"/>
                  </a:lnTo>
                  <a:lnTo>
                    <a:pt x="70" y="176"/>
                  </a:lnTo>
                  <a:lnTo>
                    <a:pt x="70" y="169"/>
                  </a:lnTo>
                  <a:lnTo>
                    <a:pt x="70" y="161"/>
                  </a:lnTo>
                  <a:lnTo>
                    <a:pt x="70" y="152"/>
                  </a:lnTo>
                  <a:lnTo>
                    <a:pt x="69" y="145"/>
                  </a:lnTo>
                  <a:lnTo>
                    <a:pt x="69" y="137"/>
                  </a:lnTo>
                  <a:lnTo>
                    <a:pt x="69" y="128"/>
                  </a:lnTo>
                  <a:lnTo>
                    <a:pt x="69" y="121"/>
                  </a:lnTo>
                  <a:lnTo>
                    <a:pt x="67" y="113"/>
                  </a:lnTo>
                  <a:lnTo>
                    <a:pt x="67" y="105"/>
                  </a:lnTo>
                  <a:lnTo>
                    <a:pt x="67" y="98"/>
                  </a:lnTo>
                  <a:lnTo>
                    <a:pt x="67" y="92"/>
                  </a:lnTo>
                  <a:lnTo>
                    <a:pt x="67" y="84"/>
                  </a:lnTo>
                  <a:lnTo>
                    <a:pt x="67" y="78"/>
                  </a:lnTo>
                  <a:lnTo>
                    <a:pt x="67" y="72"/>
                  </a:lnTo>
                  <a:lnTo>
                    <a:pt x="66" y="66"/>
                  </a:lnTo>
                  <a:lnTo>
                    <a:pt x="66" y="60"/>
                  </a:lnTo>
                  <a:lnTo>
                    <a:pt x="64" y="54"/>
                  </a:lnTo>
                  <a:lnTo>
                    <a:pt x="64" y="49"/>
                  </a:lnTo>
                  <a:lnTo>
                    <a:pt x="64" y="45"/>
                  </a:lnTo>
                  <a:lnTo>
                    <a:pt x="64" y="40"/>
                  </a:lnTo>
                  <a:lnTo>
                    <a:pt x="64" y="36"/>
                  </a:lnTo>
                  <a:lnTo>
                    <a:pt x="64" y="33"/>
                  </a:lnTo>
                  <a:lnTo>
                    <a:pt x="64" y="28"/>
                  </a:lnTo>
                  <a:lnTo>
                    <a:pt x="64" y="25"/>
                  </a:lnTo>
                  <a:lnTo>
                    <a:pt x="64" y="22"/>
                  </a:lnTo>
                  <a:lnTo>
                    <a:pt x="64" y="21"/>
                  </a:lnTo>
                  <a:lnTo>
                    <a:pt x="64" y="18"/>
                  </a:lnTo>
                  <a:lnTo>
                    <a:pt x="41" y="13"/>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sp>
          <p:nvSpPr>
            <p:cNvPr id="216" name="Freeform 769"/>
            <p:cNvSpPr>
              <a:spLocks/>
            </p:cNvSpPr>
            <p:nvPr/>
          </p:nvSpPr>
          <p:spPr bwMode="auto">
            <a:xfrm>
              <a:off x="2392" y="3401"/>
              <a:ext cx="331" cy="72"/>
            </a:xfrm>
            <a:custGeom>
              <a:avLst/>
              <a:gdLst>
                <a:gd name="T0" fmla="*/ 0 w 663"/>
                <a:gd name="T1" fmla="*/ 1 h 144"/>
                <a:gd name="T2" fmla="*/ 0 w 663"/>
                <a:gd name="T3" fmla="*/ 1 h 144"/>
                <a:gd name="T4" fmla="*/ 0 w 663"/>
                <a:gd name="T5" fmla="*/ 1 h 144"/>
                <a:gd name="T6" fmla="*/ 0 w 663"/>
                <a:gd name="T7" fmla="*/ 1 h 144"/>
                <a:gd name="T8" fmla="*/ 0 w 663"/>
                <a:gd name="T9" fmla="*/ 1 h 144"/>
                <a:gd name="T10" fmla="*/ 0 w 663"/>
                <a:gd name="T11" fmla="*/ 1 h 144"/>
                <a:gd name="T12" fmla="*/ 0 w 663"/>
                <a:gd name="T13" fmla="*/ 1 h 144"/>
                <a:gd name="T14" fmla="*/ 0 w 663"/>
                <a:gd name="T15" fmla="*/ 1 h 144"/>
                <a:gd name="T16" fmla="*/ 0 w 663"/>
                <a:gd name="T17" fmla="*/ 1 h 144"/>
                <a:gd name="T18" fmla="*/ 0 w 663"/>
                <a:gd name="T19" fmla="*/ 1 h 144"/>
                <a:gd name="T20" fmla="*/ 0 w 663"/>
                <a:gd name="T21" fmla="*/ 1 h 144"/>
                <a:gd name="T22" fmla="*/ 0 w 663"/>
                <a:gd name="T23" fmla="*/ 1 h 144"/>
                <a:gd name="T24" fmla="*/ 0 w 663"/>
                <a:gd name="T25" fmla="*/ 1 h 144"/>
                <a:gd name="T26" fmla="*/ 0 w 663"/>
                <a:gd name="T27" fmla="*/ 1 h 144"/>
                <a:gd name="T28" fmla="*/ 0 w 663"/>
                <a:gd name="T29" fmla="*/ 1 h 144"/>
                <a:gd name="T30" fmla="*/ 0 w 663"/>
                <a:gd name="T31" fmla="*/ 1 h 144"/>
                <a:gd name="T32" fmla="*/ 0 w 663"/>
                <a:gd name="T33" fmla="*/ 1 h 144"/>
                <a:gd name="T34" fmla="*/ 0 w 663"/>
                <a:gd name="T35" fmla="*/ 1 h 144"/>
                <a:gd name="T36" fmla="*/ 0 w 663"/>
                <a:gd name="T37" fmla="*/ 1 h 144"/>
                <a:gd name="T38" fmla="*/ 0 w 663"/>
                <a:gd name="T39" fmla="*/ 1 h 144"/>
                <a:gd name="T40" fmla="*/ 0 w 663"/>
                <a:gd name="T41" fmla="*/ 1 h 144"/>
                <a:gd name="T42" fmla="*/ 0 w 663"/>
                <a:gd name="T43" fmla="*/ 1 h 144"/>
                <a:gd name="T44" fmla="*/ 0 w 663"/>
                <a:gd name="T45" fmla="*/ 1 h 144"/>
                <a:gd name="T46" fmla="*/ 0 w 663"/>
                <a:gd name="T47" fmla="*/ 1 h 144"/>
                <a:gd name="T48" fmla="*/ 0 w 663"/>
                <a:gd name="T49" fmla="*/ 1 h 144"/>
                <a:gd name="T50" fmla="*/ 0 w 663"/>
                <a:gd name="T51" fmla="*/ 1 h 144"/>
                <a:gd name="T52" fmla="*/ 0 w 663"/>
                <a:gd name="T53" fmla="*/ 1 h 144"/>
                <a:gd name="T54" fmla="*/ 0 w 663"/>
                <a:gd name="T55" fmla="*/ 1 h 144"/>
                <a:gd name="T56" fmla="*/ 0 w 663"/>
                <a:gd name="T57" fmla="*/ 1 h 144"/>
                <a:gd name="T58" fmla="*/ 0 w 663"/>
                <a:gd name="T59" fmla="*/ 1 h 144"/>
                <a:gd name="T60" fmla="*/ 0 w 663"/>
                <a:gd name="T61" fmla="*/ 1 h 144"/>
                <a:gd name="T62" fmla="*/ 0 w 663"/>
                <a:gd name="T63" fmla="*/ 1 h 144"/>
                <a:gd name="T64" fmla="*/ 0 w 663"/>
                <a:gd name="T65" fmla="*/ 1 h 144"/>
                <a:gd name="T66" fmla="*/ 0 w 663"/>
                <a:gd name="T67" fmla="*/ 1 h 144"/>
                <a:gd name="T68" fmla="*/ 0 w 663"/>
                <a:gd name="T69" fmla="*/ 1 h 144"/>
                <a:gd name="T70" fmla="*/ 0 w 663"/>
                <a:gd name="T71" fmla="*/ 1 h 144"/>
                <a:gd name="T72" fmla="*/ 0 w 663"/>
                <a:gd name="T73" fmla="*/ 1 h 144"/>
                <a:gd name="T74" fmla="*/ 0 w 663"/>
                <a:gd name="T75" fmla="*/ 1 h 144"/>
                <a:gd name="T76" fmla="*/ 0 w 663"/>
                <a:gd name="T77" fmla="*/ 1 h 144"/>
                <a:gd name="T78" fmla="*/ 0 w 663"/>
                <a:gd name="T79" fmla="*/ 1 h 144"/>
                <a:gd name="T80" fmla="*/ 0 w 663"/>
                <a:gd name="T81" fmla="*/ 1 h 144"/>
                <a:gd name="T82" fmla="*/ 0 w 663"/>
                <a:gd name="T83" fmla="*/ 1 h 144"/>
                <a:gd name="T84" fmla="*/ 0 w 663"/>
                <a:gd name="T85" fmla="*/ 1 h 144"/>
                <a:gd name="T86" fmla="*/ 0 w 663"/>
                <a:gd name="T87" fmla="*/ 1 h 144"/>
                <a:gd name="T88" fmla="*/ 0 w 663"/>
                <a:gd name="T89" fmla="*/ 1 h 144"/>
                <a:gd name="T90" fmla="*/ 0 w 663"/>
                <a:gd name="T91" fmla="*/ 1 h 144"/>
                <a:gd name="T92" fmla="*/ 0 w 663"/>
                <a:gd name="T93" fmla="*/ 1 h 144"/>
                <a:gd name="T94" fmla="*/ 0 w 663"/>
                <a:gd name="T95" fmla="*/ 1 h 144"/>
                <a:gd name="T96" fmla="*/ 0 w 663"/>
                <a:gd name="T97" fmla="*/ 1 h 144"/>
                <a:gd name="T98" fmla="*/ 0 w 663"/>
                <a:gd name="T99" fmla="*/ 1 h 144"/>
                <a:gd name="T100" fmla="*/ 0 w 663"/>
                <a:gd name="T101" fmla="*/ 1 h 144"/>
                <a:gd name="T102" fmla="*/ 0 w 663"/>
                <a:gd name="T103" fmla="*/ 1 h 144"/>
                <a:gd name="T104" fmla="*/ 0 w 663"/>
                <a:gd name="T105" fmla="*/ 1 h 144"/>
                <a:gd name="T106" fmla="*/ 0 w 663"/>
                <a:gd name="T107" fmla="*/ 1 h 144"/>
                <a:gd name="T108" fmla="*/ 0 w 663"/>
                <a:gd name="T109" fmla="*/ 1 h 144"/>
                <a:gd name="T110" fmla="*/ 0 w 663"/>
                <a:gd name="T111" fmla="*/ 1 h 144"/>
                <a:gd name="T112" fmla="*/ 0 w 663"/>
                <a:gd name="T113" fmla="*/ 1 h 144"/>
                <a:gd name="T114" fmla="*/ 0 w 663"/>
                <a:gd name="T115" fmla="*/ 1 h 144"/>
                <a:gd name="T116" fmla="*/ 0 w 663"/>
                <a:gd name="T117" fmla="*/ 1 h 144"/>
                <a:gd name="T118" fmla="*/ 0 w 663"/>
                <a:gd name="T119" fmla="*/ 1 h 144"/>
                <a:gd name="T120" fmla="*/ 0 w 663"/>
                <a:gd name="T121" fmla="*/ 1 h 14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63"/>
                <a:gd name="T184" fmla="*/ 0 h 144"/>
                <a:gd name="T185" fmla="*/ 663 w 663"/>
                <a:gd name="T186" fmla="*/ 144 h 14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63" h="144">
                  <a:moveTo>
                    <a:pt x="149" y="11"/>
                  </a:moveTo>
                  <a:lnTo>
                    <a:pt x="147" y="11"/>
                  </a:lnTo>
                  <a:lnTo>
                    <a:pt x="143" y="14"/>
                  </a:lnTo>
                  <a:lnTo>
                    <a:pt x="140" y="16"/>
                  </a:lnTo>
                  <a:lnTo>
                    <a:pt x="137" y="17"/>
                  </a:lnTo>
                  <a:lnTo>
                    <a:pt x="132" y="19"/>
                  </a:lnTo>
                  <a:lnTo>
                    <a:pt x="129" y="22"/>
                  </a:lnTo>
                  <a:lnTo>
                    <a:pt x="123" y="23"/>
                  </a:lnTo>
                  <a:lnTo>
                    <a:pt x="118" y="26"/>
                  </a:lnTo>
                  <a:lnTo>
                    <a:pt x="112" y="28"/>
                  </a:lnTo>
                  <a:lnTo>
                    <a:pt x="108" y="32"/>
                  </a:lnTo>
                  <a:lnTo>
                    <a:pt x="102" y="34"/>
                  </a:lnTo>
                  <a:lnTo>
                    <a:pt x="97" y="38"/>
                  </a:lnTo>
                  <a:lnTo>
                    <a:pt x="91" y="41"/>
                  </a:lnTo>
                  <a:lnTo>
                    <a:pt x="85" y="44"/>
                  </a:lnTo>
                  <a:lnTo>
                    <a:pt x="82" y="46"/>
                  </a:lnTo>
                  <a:lnTo>
                    <a:pt x="79" y="47"/>
                  </a:lnTo>
                  <a:lnTo>
                    <a:pt x="75" y="49"/>
                  </a:lnTo>
                  <a:lnTo>
                    <a:pt x="73" y="50"/>
                  </a:lnTo>
                  <a:lnTo>
                    <a:pt x="67" y="53"/>
                  </a:lnTo>
                  <a:lnTo>
                    <a:pt x="61" y="56"/>
                  </a:lnTo>
                  <a:lnTo>
                    <a:pt x="55" y="59"/>
                  </a:lnTo>
                  <a:lnTo>
                    <a:pt x="49" y="62"/>
                  </a:lnTo>
                  <a:lnTo>
                    <a:pt x="44" y="65"/>
                  </a:lnTo>
                  <a:lnTo>
                    <a:pt x="40" y="70"/>
                  </a:lnTo>
                  <a:lnTo>
                    <a:pt x="35" y="71"/>
                  </a:lnTo>
                  <a:lnTo>
                    <a:pt x="31" y="75"/>
                  </a:lnTo>
                  <a:lnTo>
                    <a:pt x="26" y="78"/>
                  </a:lnTo>
                  <a:lnTo>
                    <a:pt x="23" y="81"/>
                  </a:lnTo>
                  <a:lnTo>
                    <a:pt x="19" y="85"/>
                  </a:lnTo>
                  <a:lnTo>
                    <a:pt x="16" y="88"/>
                  </a:lnTo>
                  <a:lnTo>
                    <a:pt x="14" y="91"/>
                  </a:lnTo>
                  <a:lnTo>
                    <a:pt x="16" y="94"/>
                  </a:lnTo>
                  <a:lnTo>
                    <a:pt x="17" y="99"/>
                  </a:lnTo>
                  <a:lnTo>
                    <a:pt x="22" y="103"/>
                  </a:lnTo>
                  <a:lnTo>
                    <a:pt x="23" y="105"/>
                  </a:lnTo>
                  <a:lnTo>
                    <a:pt x="25" y="106"/>
                  </a:lnTo>
                  <a:lnTo>
                    <a:pt x="28" y="108"/>
                  </a:lnTo>
                  <a:lnTo>
                    <a:pt x="31" y="111"/>
                  </a:lnTo>
                  <a:lnTo>
                    <a:pt x="34" y="112"/>
                  </a:lnTo>
                  <a:lnTo>
                    <a:pt x="37" y="114"/>
                  </a:lnTo>
                  <a:lnTo>
                    <a:pt x="41" y="117"/>
                  </a:lnTo>
                  <a:lnTo>
                    <a:pt x="46" y="118"/>
                  </a:lnTo>
                  <a:lnTo>
                    <a:pt x="49" y="120"/>
                  </a:lnTo>
                  <a:lnTo>
                    <a:pt x="53" y="121"/>
                  </a:lnTo>
                  <a:lnTo>
                    <a:pt x="56" y="123"/>
                  </a:lnTo>
                  <a:lnTo>
                    <a:pt x="62" y="124"/>
                  </a:lnTo>
                  <a:lnTo>
                    <a:pt x="67" y="126"/>
                  </a:lnTo>
                  <a:lnTo>
                    <a:pt x="71" y="126"/>
                  </a:lnTo>
                  <a:lnTo>
                    <a:pt x="76" y="127"/>
                  </a:lnTo>
                  <a:lnTo>
                    <a:pt x="82" y="129"/>
                  </a:lnTo>
                  <a:lnTo>
                    <a:pt x="87" y="130"/>
                  </a:lnTo>
                  <a:lnTo>
                    <a:pt x="91" y="130"/>
                  </a:lnTo>
                  <a:lnTo>
                    <a:pt x="97" y="130"/>
                  </a:lnTo>
                  <a:lnTo>
                    <a:pt x="102" y="130"/>
                  </a:lnTo>
                  <a:lnTo>
                    <a:pt x="106" y="130"/>
                  </a:lnTo>
                  <a:lnTo>
                    <a:pt x="112" y="130"/>
                  </a:lnTo>
                  <a:lnTo>
                    <a:pt x="118" y="130"/>
                  </a:lnTo>
                  <a:lnTo>
                    <a:pt x="123" y="130"/>
                  </a:lnTo>
                  <a:lnTo>
                    <a:pt x="129" y="129"/>
                  </a:lnTo>
                  <a:lnTo>
                    <a:pt x="134" y="127"/>
                  </a:lnTo>
                  <a:lnTo>
                    <a:pt x="140" y="126"/>
                  </a:lnTo>
                  <a:lnTo>
                    <a:pt x="146" y="124"/>
                  </a:lnTo>
                  <a:lnTo>
                    <a:pt x="150" y="123"/>
                  </a:lnTo>
                  <a:lnTo>
                    <a:pt x="156" y="121"/>
                  </a:lnTo>
                  <a:lnTo>
                    <a:pt x="162" y="118"/>
                  </a:lnTo>
                  <a:lnTo>
                    <a:pt x="168" y="117"/>
                  </a:lnTo>
                  <a:lnTo>
                    <a:pt x="173" y="114"/>
                  </a:lnTo>
                  <a:lnTo>
                    <a:pt x="179" y="112"/>
                  </a:lnTo>
                  <a:lnTo>
                    <a:pt x="185" y="109"/>
                  </a:lnTo>
                  <a:lnTo>
                    <a:pt x="191" y="106"/>
                  </a:lnTo>
                  <a:lnTo>
                    <a:pt x="196" y="105"/>
                  </a:lnTo>
                  <a:lnTo>
                    <a:pt x="202" y="102"/>
                  </a:lnTo>
                  <a:lnTo>
                    <a:pt x="206" y="99"/>
                  </a:lnTo>
                  <a:lnTo>
                    <a:pt x="212" y="97"/>
                  </a:lnTo>
                  <a:lnTo>
                    <a:pt x="217" y="93"/>
                  </a:lnTo>
                  <a:lnTo>
                    <a:pt x="221" y="91"/>
                  </a:lnTo>
                  <a:lnTo>
                    <a:pt x="226" y="88"/>
                  </a:lnTo>
                  <a:lnTo>
                    <a:pt x="230" y="87"/>
                  </a:lnTo>
                  <a:lnTo>
                    <a:pt x="233" y="84"/>
                  </a:lnTo>
                  <a:lnTo>
                    <a:pt x="238" y="81"/>
                  </a:lnTo>
                  <a:lnTo>
                    <a:pt x="241" y="79"/>
                  </a:lnTo>
                  <a:lnTo>
                    <a:pt x="245" y="78"/>
                  </a:lnTo>
                  <a:lnTo>
                    <a:pt x="250" y="73"/>
                  </a:lnTo>
                  <a:lnTo>
                    <a:pt x="255" y="71"/>
                  </a:lnTo>
                  <a:lnTo>
                    <a:pt x="256" y="68"/>
                  </a:lnTo>
                  <a:lnTo>
                    <a:pt x="258" y="68"/>
                  </a:lnTo>
                  <a:lnTo>
                    <a:pt x="259" y="70"/>
                  </a:lnTo>
                  <a:lnTo>
                    <a:pt x="261" y="73"/>
                  </a:lnTo>
                  <a:lnTo>
                    <a:pt x="264" y="76"/>
                  </a:lnTo>
                  <a:lnTo>
                    <a:pt x="268" y="76"/>
                  </a:lnTo>
                  <a:lnTo>
                    <a:pt x="270" y="76"/>
                  </a:lnTo>
                  <a:lnTo>
                    <a:pt x="273" y="76"/>
                  </a:lnTo>
                  <a:lnTo>
                    <a:pt x="277" y="75"/>
                  </a:lnTo>
                  <a:lnTo>
                    <a:pt x="282" y="75"/>
                  </a:lnTo>
                  <a:lnTo>
                    <a:pt x="286" y="75"/>
                  </a:lnTo>
                  <a:lnTo>
                    <a:pt x="291" y="73"/>
                  </a:lnTo>
                  <a:lnTo>
                    <a:pt x="297" y="73"/>
                  </a:lnTo>
                  <a:lnTo>
                    <a:pt x="303" y="71"/>
                  </a:lnTo>
                  <a:lnTo>
                    <a:pt x="309" y="71"/>
                  </a:lnTo>
                  <a:lnTo>
                    <a:pt x="313" y="70"/>
                  </a:lnTo>
                  <a:lnTo>
                    <a:pt x="318" y="68"/>
                  </a:lnTo>
                  <a:lnTo>
                    <a:pt x="323" y="68"/>
                  </a:lnTo>
                  <a:lnTo>
                    <a:pt x="327" y="67"/>
                  </a:lnTo>
                  <a:lnTo>
                    <a:pt x="330" y="67"/>
                  </a:lnTo>
                  <a:lnTo>
                    <a:pt x="332" y="65"/>
                  </a:lnTo>
                  <a:lnTo>
                    <a:pt x="333" y="65"/>
                  </a:lnTo>
                  <a:lnTo>
                    <a:pt x="333" y="64"/>
                  </a:lnTo>
                  <a:lnTo>
                    <a:pt x="333" y="61"/>
                  </a:lnTo>
                  <a:lnTo>
                    <a:pt x="333" y="58"/>
                  </a:lnTo>
                  <a:lnTo>
                    <a:pt x="333" y="55"/>
                  </a:lnTo>
                  <a:lnTo>
                    <a:pt x="333" y="50"/>
                  </a:lnTo>
                  <a:lnTo>
                    <a:pt x="333" y="46"/>
                  </a:lnTo>
                  <a:lnTo>
                    <a:pt x="332" y="40"/>
                  </a:lnTo>
                  <a:lnTo>
                    <a:pt x="332" y="35"/>
                  </a:lnTo>
                  <a:lnTo>
                    <a:pt x="332" y="29"/>
                  </a:lnTo>
                  <a:lnTo>
                    <a:pt x="330" y="25"/>
                  </a:lnTo>
                  <a:lnTo>
                    <a:pt x="330" y="20"/>
                  </a:lnTo>
                  <a:lnTo>
                    <a:pt x="330" y="17"/>
                  </a:lnTo>
                  <a:lnTo>
                    <a:pt x="330" y="13"/>
                  </a:lnTo>
                  <a:lnTo>
                    <a:pt x="330" y="11"/>
                  </a:lnTo>
                  <a:lnTo>
                    <a:pt x="330" y="10"/>
                  </a:lnTo>
                  <a:lnTo>
                    <a:pt x="347" y="8"/>
                  </a:lnTo>
                  <a:lnTo>
                    <a:pt x="347" y="10"/>
                  </a:lnTo>
                  <a:lnTo>
                    <a:pt x="347" y="13"/>
                  </a:lnTo>
                  <a:lnTo>
                    <a:pt x="347" y="17"/>
                  </a:lnTo>
                  <a:lnTo>
                    <a:pt x="345" y="22"/>
                  </a:lnTo>
                  <a:lnTo>
                    <a:pt x="345" y="26"/>
                  </a:lnTo>
                  <a:lnTo>
                    <a:pt x="345" y="32"/>
                  </a:lnTo>
                  <a:lnTo>
                    <a:pt x="345" y="38"/>
                  </a:lnTo>
                  <a:lnTo>
                    <a:pt x="345" y="43"/>
                  </a:lnTo>
                  <a:lnTo>
                    <a:pt x="345" y="49"/>
                  </a:lnTo>
                  <a:lnTo>
                    <a:pt x="345" y="53"/>
                  </a:lnTo>
                  <a:lnTo>
                    <a:pt x="347" y="59"/>
                  </a:lnTo>
                  <a:lnTo>
                    <a:pt x="347" y="62"/>
                  </a:lnTo>
                  <a:lnTo>
                    <a:pt x="348" y="65"/>
                  </a:lnTo>
                  <a:lnTo>
                    <a:pt x="350" y="68"/>
                  </a:lnTo>
                  <a:lnTo>
                    <a:pt x="351" y="70"/>
                  </a:lnTo>
                  <a:lnTo>
                    <a:pt x="353" y="70"/>
                  </a:lnTo>
                  <a:lnTo>
                    <a:pt x="354" y="71"/>
                  </a:lnTo>
                  <a:lnTo>
                    <a:pt x="359" y="71"/>
                  </a:lnTo>
                  <a:lnTo>
                    <a:pt x="363" y="73"/>
                  </a:lnTo>
                  <a:lnTo>
                    <a:pt x="366" y="73"/>
                  </a:lnTo>
                  <a:lnTo>
                    <a:pt x="371" y="73"/>
                  </a:lnTo>
                  <a:lnTo>
                    <a:pt x="376" y="75"/>
                  </a:lnTo>
                  <a:lnTo>
                    <a:pt x="380" y="75"/>
                  </a:lnTo>
                  <a:lnTo>
                    <a:pt x="385" y="75"/>
                  </a:lnTo>
                  <a:lnTo>
                    <a:pt x="391" y="75"/>
                  </a:lnTo>
                  <a:lnTo>
                    <a:pt x="395" y="75"/>
                  </a:lnTo>
                  <a:lnTo>
                    <a:pt x="400" y="75"/>
                  </a:lnTo>
                  <a:lnTo>
                    <a:pt x="403" y="75"/>
                  </a:lnTo>
                  <a:lnTo>
                    <a:pt x="406" y="73"/>
                  </a:lnTo>
                  <a:lnTo>
                    <a:pt x="409" y="73"/>
                  </a:lnTo>
                  <a:lnTo>
                    <a:pt x="410" y="73"/>
                  </a:lnTo>
                  <a:lnTo>
                    <a:pt x="412" y="70"/>
                  </a:lnTo>
                  <a:lnTo>
                    <a:pt x="415" y="68"/>
                  </a:lnTo>
                  <a:lnTo>
                    <a:pt x="418" y="67"/>
                  </a:lnTo>
                  <a:lnTo>
                    <a:pt x="421" y="65"/>
                  </a:lnTo>
                  <a:lnTo>
                    <a:pt x="425" y="64"/>
                  </a:lnTo>
                  <a:lnTo>
                    <a:pt x="427" y="62"/>
                  </a:lnTo>
                  <a:lnTo>
                    <a:pt x="431" y="65"/>
                  </a:lnTo>
                  <a:lnTo>
                    <a:pt x="433" y="65"/>
                  </a:lnTo>
                  <a:lnTo>
                    <a:pt x="434" y="68"/>
                  </a:lnTo>
                  <a:lnTo>
                    <a:pt x="438" y="70"/>
                  </a:lnTo>
                  <a:lnTo>
                    <a:pt x="442" y="71"/>
                  </a:lnTo>
                  <a:lnTo>
                    <a:pt x="445" y="75"/>
                  </a:lnTo>
                  <a:lnTo>
                    <a:pt x="448" y="76"/>
                  </a:lnTo>
                  <a:lnTo>
                    <a:pt x="453" y="79"/>
                  </a:lnTo>
                  <a:lnTo>
                    <a:pt x="459" y="82"/>
                  </a:lnTo>
                  <a:lnTo>
                    <a:pt x="463" y="85"/>
                  </a:lnTo>
                  <a:lnTo>
                    <a:pt x="468" y="87"/>
                  </a:lnTo>
                  <a:lnTo>
                    <a:pt x="474" y="90"/>
                  </a:lnTo>
                  <a:lnTo>
                    <a:pt x="478" y="93"/>
                  </a:lnTo>
                  <a:lnTo>
                    <a:pt x="483" y="96"/>
                  </a:lnTo>
                  <a:lnTo>
                    <a:pt x="489" y="99"/>
                  </a:lnTo>
                  <a:lnTo>
                    <a:pt x="493" y="102"/>
                  </a:lnTo>
                  <a:lnTo>
                    <a:pt x="500" y="105"/>
                  </a:lnTo>
                  <a:lnTo>
                    <a:pt x="506" y="106"/>
                  </a:lnTo>
                  <a:lnTo>
                    <a:pt x="512" y="109"/>
                  </a:lnTo>
                  <a:lnTo>
                    <a:pt x="516" y="111"/>
                  </a:lnTo>
                  <a:lnTo>
                    <a:pt x="522" y="114"/>
                  </a:lnTo>
                  <a:lnTo>
                    <a:pt x="527" y="115"/>
                  </a:lnTo>
                  <a:lnTo>
                    <a:pt x="533" y="118"/>
                  </a:lnTo>
                  <a:lnTo>
                    <a:pt x="537" y="120"/>
                  </a:lnTo>
                  <a:lnTo>
                    <a:pt x="543" y="121"/>
                  </a:lnTo>
                  <a:lnTo>
                    <a:pt x="546" y="123"/>
                  </a:lnTo>
                  <a:lnTo>
                    <a:pt x="551" y="124"/>
                  </a:lnTo>
                  <a:lnTo>
                    <a:pt x="556" y="124"/>
                  </a:lnTo>
                  <a:lnTo>
                    <a:pt x="560" y="126"/>
                  </a:lnTo>
                  <a:lnTo>
                    <a:pt x="563" y="124"/>
                  </a:lnTo>
                  <a:lnTo>
                    <a:pt x="568" y="124"/>
                  </a:lnTo>
                  <a:lnTo>
                    <a:pt x="571" y="124"/>
                  </a:lnTo>
                  <a:lnTo>
                    <a:pt x="575" y="124"/>
                  </a:lnTo>
                  <a:lnTo>
                    <a:pt x="578" y="123"/>
                  </a:lnTo>
                  <a:lnTo>
                    <a:pt x="583" y="123"/>
                  </a:lnTo>
                  <a:lnTo>
                    <a:pt x="586" y="121"/>
                  </a:lnTo>
                  <a:lnTo>
                    <a:pt x="590" y="121"/>
                  </a:lnTo>
                  <a:lnTo>
                    <a:pt x="593" y="120"/>
                  </a:lnTo>
                  <a:lnTo>
                    <a:pt x="596" y="118"/>
                  </a:lnTo>
                  <a:lnTo>
                    <a:pt x="601" y="118"/>
                  </a:lnTo>
                  <a:lnTo>
                    <a:pt x="604" y="117"/>
                  </a:lnTo>
                  <a:lnTo>
                    <a:pt x="607" y="115"/>
                  </a:lnTo>
                  <a:lnTo>
                    <a:pt x="611" y="114"/>
                  </a:lnTo>
                  <a:lnTo>
                    <a:pt x="614" y="112"/>
                  </a:lnTo>
                  <a:lnTo>
                    <a:pt x="618" y="111"/>
                  </a:lnTo>
                  <a:lnTo>
                    <a:pt x="624" y="106"/>
                  </a:lnTo>
                  <a:lnTo>
                    <a:pt x="628" y="103"/>
                  </a:lnTo>
                  <a:lnTo>
                    <a:pt x="633" y="100"/>
                  </a:lnTo>
                  <a:lnTo>
                    <a:pt x="637" y="97"/>
                  </a:lnTo>
                  <a:lnTo>
                    <a:pt x="640" y="94"/>
                  </a:lnTo>
                  <a:lnTo>
                    <a:pt x="643" y="91"/>
                  </a:lnTo>
                  <a:lnTo>
                    <a:pt x="645" y="87"/>
                  </a:lnTo>
                  <a:lnTo>
                    <a:pt x="646" y="85"/>
                  </a:lnTo>
                  <a:lnTo>
                    <a:pt x="643" y="81"/>
                  </a:lnTo>
                  <a:lnTo>
                    <a:pt x="639" y="76"/>
                  </a:lnTo>
                  <a:lnTo>
                    <a:pt x="636" y="75"/>
                  </a:lnTo>
                  <a:lnTo>
                    <a:pt x="631" y="71"/>
                  </a:lnTo>
                  <a:lnTo>
                    <a:pt x="627" y="68"/>
                  </a:lnTo>
                  <a:lnTo>
                    <a:pt x="622" y="65"/>
                  </a:lnTo>
                  <a:lnTo>
                    <a:pt x="616" y="62"/>
                  </a:lnTo>
                  <a:lnTo>
                    <a:pt x="611" y="59"/>
                  </a:lnTo>
                  <a:lnTo>
                    <a:pt x="607" y="58"/>
                  </a:lnTo>
                  <a:lnTo>
                    <a:pt x="604" y="56"/>
                  </a:lnTo>
                  <a:lnTo>
                    <a:pt x="601" y="55"/>
                  </a:lnTo>
                  <a:lnTo>
                    <a:pt x="598" y="53"/>
                  </a:lnTo>
                  <a:lnTo>
                    <a:pt x="595" y="52"/>
                  </a:lnTo>
                  <a:lnTo>
                    <a:pt x="592" y="50"/>
                  </a:lnTo>
                  <a:lnTo>
                    <a:pt x="589" y="49"/>
                  </a:lnTo>
                  <a:lnTo>
                    <a:pt x="586" y="47"/>
                  </a:lnTo>
                  <a:lnTo>
                    <a:pt x="581" y="46"/>
                  </a:lnTo>
                  <a:lnTo>
                    <a:pt x="578" y="44"/>
                  </a:lnTo>
                  <a:lnTo>
                    <a:pt x="575" y="43"/>
                  </a:lnTo>
                  <a:lnTo>
                    <a:pt x="571" y="41"/>
                  </a:lnTo>
                  <a:lnTo>
                    <a:pt x="568" y="40"/>
                  </a:lnTo>
                  <a:lnTo>
                    <a:pt x="565" y="38"/>
                  </a:lnTo>
                  <a:lnTo>
                    <a:pt x="560" y="35"/>
                  </a:lnTo>
                  <a:lnTo>
                    <a:pt x="557" y="34"/>
                  </a:lnTo>
                  <a:lnTo>
                    <a:pt x="554" y="32"/>
                  </a:lnTo>
                  <a:lnTo>
                    <a:pt x="551" y="31"/>
                  </a:lnTo>
                  <a:lnTo>
                    <a:pt x="546" y="29"/>
                  </a:lnTo>
                  <a:lnTo>
                    <a:pt x="543" y="28"/>
                  </a:lnTo>
                  <a:lnTo>
                    <a:pt x="540" y="26"/>
                  </a:lnTo>
                  <a:lnTo>
                    <a:pt x="537" y="25"/>
                  </a:lnTo>
                  <a:lnTo>
                    <a:pt x="534" y="23"/>
                  </a:lnTo>
                  <a:lnTo>
                    <a:pt x="531" y="22"/>
                  </a:lnTo>
                  <a:lnTo>
                    <a:pt x="528" y="20"/>
                  </a:lnTo>
                  <a:lnTo>
                    <a:pt x="525" y="20"/>
                  </a:lnTo>
                  <a:lnTo>
                    <a:pt x="522" y="19"/>
                  </a:lnTo>
                  <a:lnTo>
                    <a:pt x="521" y="17"/>
                  </a:lnTo>
                  <a:lnTo>
                    <a:pt x="515" y="16"/>
                  </a:lnTo>
                  <a:lnTo>
                    <a:pt x="510" y="14"/>
                  </a:lnTo>
                  <a:lnTo>
                    <a:pt x="506" y="11"/>
                  </a:lnTo>
                  <a:lnTo>
                    <a:pt x="503" y="10"/>
                  </a:lnTo>
                  <a:lnTo>
                    <a:pt x="498" y="8"/>
                  </a:lnTo>
                  <a:lnTo>
                    <a:pt x="497" y="8"/>
                  </a:lnTo>
                  <a:lnTo>
                    <a:pt x="507" y="0"/>
                  </a:lnTo>
                  <a:lnTo>
                    <a:pt x="509" y="0"/>
                  </a:lnTo>
                  <a:lnTo>
                    <a:pt x="512" y="0"/>
                  </a:lnTo>
                  <a:lnTo>
                    <a:pt x="515" y="2"/>
                  </a:lnTo>
                  <a:lnTo>
                    <a:pt x="518" y="3"/>
                  </a:lnTo>
                  <a:lnTo>
                    <a:pt x="522" y="5"/>
                  </a:lnTo>
                  <a:lnTo>
                    <a:pt x="527" y="6"/>
                  </a:lnTo>
                  <a:lnTo>
                    <a:pt x="533" y="10"/>
                  </a:lnTo>
                  <a:lnTo>
                    <a:pt x="534" y="10"/>
                  </a:lnTo>
                  <a:lnTo>
                    <a:pt x="537" y="11"/>
                  </a:lnTo>
                  <a:lnTo>
                    <a:pt x="540" y="11"/>
                  </a:lnTo>
                  <a:lnTo>
                    <a:pt x="543" y="14"/>
                  </a:lnTo>
                  <a:lnTo>
                    <a:pt x="546" y="14"/>
                  </a:lnTo>
                  <a:lnTo>
                    <a:pt x="551" y="16"/>
                  </a:lnTo>
                  <a:lnTo>
                    <a:pt x="554" y="17"/>
                  </a:lnTo>
                  <a:lnTo>
                    <a:pt x="557" y="19"/>
                  </a:lnTo>
                  <a:lnTo>
                    <a:pt x="562" y="20"/>
                  </a:lnTo>
                  <a:lnTo>
                    <a:pt x="565" y="22"/>
                  </a:lnTo>
                  <a:lnTo>
                    <a:pt x="568" y="23"/>
                  </a:lnTo>
                  <a:lnTo>
                    <a:pt x="572" y="25"/>
                  </a:lnTo>
                  <a:lnTo>
                    <a:pt x="575" y="26"/>
                  </a:lnTo>
                  <a:lnTo>
                    <a:pt x="580" y="28"/>
                  </a:lnTo>
                  <a:lnTo>
                    <a:pt x="583" y="29"/>
                  </a:lnTo>
                  <a:lnTo>
                    <a:pt x="587" y="32"/>
                  </a:lnTo>
                  <a:lnTo>
                    <a:pt x="590" y="34"/>
                  </a:lnTo>
                  <a:lnTo>
                    <a:pt x="593" y="35"/>
                  </a:lnTo>
                  <a:lnTo>
                    <a:pt x="596" y="37"/>
                  </a:lnTo>
                  <a:lnTo>
                    <a:pt x="601" y="38"/>
                  </a:lnTo>
                  <a:lnTo>
                    <a:pt x="604" y="40"/>
                  </a:lnTo>
                  <a:lnTo>
                    <a:pt x="608" y="41"/>
                  </a:lnTo>
                  <a:lnTo>
                    <a:pt x="611" y="43"/>
                  </a:lnTo>
                  <a:lnTo>
                    <a:pt x="614" y="44"/>
                  </a:lnTo>
                  <a:lnTo>
                    <a:pt x="618" y="46"/>
                  </a:lnTo>
                  <a:lnTo>
                    <a:pt x="621" y="49"/>
                  </a:lnTo>
                  <a:lnTo>
                    <a:pt x="625" y="50"/>
                  </a:lnTo>
                  <a:lnTo>
                    <a:pt x="628" y="52"/>
                  </a:lnTo>
                  <a:lnTo>
                    <a:pt x="631" y="53"/>
                  </a:lnTo>
                  <a:lnTo>
                    <a:pt x="634" y="55"/>
                  </a:lnTo>
                  <a:lnTo>
                    <a:pt x="637" y="56"/>
                  </a:lnTo>
                  <a:lnTo>
                    <a:pt x="640" y="59"/>
                  </a:lnTo>
                  <a:lnTo>
                    <a:pt x="645" y="62"/>
                  </a:lnTo>
                  <a:lnTo>
                    <a:pt x="649" y="65"/>
                  </a:lnTo>
                  <a:lnTo>
                    <a:pt x="654" y="68"/>
                  </a:lnTo>
                  <a:lnTo>
                    <a:pt x="657" y="71"/>
                  </a:lnTo>
                  <a:lnTo>
                    <a:pt x="660" y="75"/>
                  </a:lnTo>
                  <a:lnTo>
                    <a:pt x="661" y="78"/>
                  </a:lnTo>
                  <a:lnTo>
                    <a:pt x="661" y="81"/>
                  </a:lnTo>
                  <a:lnTo>
                    <a:pt x="663" y="84"/>
                  </a:lnTo>
                  <a:lnTo>
                    <a:pt x="660" y="88"/>
                  </a:lnTo>
                  <a:lnTo>
                    <a:pt x="658" y="93"/>
                  </a:lnTo>
                  <a:lnTo>
                    <a:pt x="655" y="97"/>
                  </a:lnTo>
                  <a:lnTo>
                    <a:pt x="651" y="102"/>
                  </a:lnTo>
                  <a:lnTo>
                    <a:pt x="646" y="106"/>
                  </a:lnTo>
                  <a:lnTo>
                    <a:pt x="642" y="111"/>
                  </a:lnTo>
                  <a:lnTo>
                    <a:pt x="637" y="112"/>
                  </a:lnTo>
                  <a:lnTo>
                    <a:pt x="634" y="114"/>
                  </a:lnTo>
                  <a:lnTo>
                    <a:pt x="631" y="117"/>
                  </a:lnTo>
                  <a:lnTo>
                    <a:pt x="628" y="118"/>
                  </a:lnTo>
                  <a:lnTo>
                    <a:pt x="625" y="120"/>
                  </a:lnTo>
                  <a:lnTo>
                    <a:pt x="621" y="121"/>
                  </a:lnTo>
                  <a:lnTo>
                    <a:pt x="618" y="123"/>
                  </a:lnTo>
                  <a:lnTo>
                    <a:pt x="614" y="124"/>
                  </a:lnTo>
                  <a:lnTo>
                    <a:pt x="610" y="126"/>
                  </a:lnTo>
                  <a:lnTo>
                    <a:pt x="605" y="127"/>
                  </a:lnTo>
                  <a:lnTo>
                    <a:pt x="602" y="129"/>
                  </a:lnTo>
                  <a:lnTo>
                    <a:pt x="598" y="130"/>
                  </a:lnTo>
                  <a:lnTo>
                    <a:pt x="593" y="130"/>
                  </a:lnTo>
                  <a:lnTo>
                    <a:pt x="589" y="130"/>
                  </a:lnTo>
                  <a:lnTo>
                    <a:pt x="584" y="132"/>
                  </a:lnTo>
                  <a:lnTo>
                    <a:pt x="580" y="133"/>
                  </a:lnTo>
                  <a:lnTo>
                    <a:pt x="575" y="133"/>
                  </a:lnTo>
                  <a:lnTo>
                    <a:pt x="571" y="133"/>
                  </a:lnTo>
                  <a:lnTo>
                    <a:pt x="568" y="133"/>
                  </a:lnTo>
                  <a:lnTo>
                    <a:pt x="563" y="133"/>
                  </a:lnTo>
                  <a:lnTo>
                    <a:pt x="557" y="132"/>
                  </a:lnTo>
                  <a:lnTo>
                    <a:pt x="552" y="132"/>
                  </a:lnTo>
                  <a:lnTo>
                    <a:pt x="546" y="130"/>
                  </a:lnTo>
                  <a:lnTo>
                    <a:pt x="542" y="129"/>
                  </a:lnTo>
                  <a:lnTo>
                    <a:pt x="537" y="127"/>
                  </a:lnTo>
                  <a:lnTo>
                    <a:pt x="531" y="126"/>
                  </a:lnTo>
                  <a:lnTo>
                    <a:pt x="525" y="123"/>
                  </a:lnTo>
                  <a:lnTo>
                    <a:pt x="521" y="121"/>
                  </a:lnTo>
                  <a:lnTo>
                    <a:pt x="515" y="118"/>
                  </a:lnTo>
                  <a:lnTo>
                    <a:pt x="509" y="117"/>
                  </a:lnTo>
                  <a:lnTo>
                    <a:pt x="503" y="114"/>
                  </a:lnTo>
                  <a:lnTo>
                    <a:pt x="498" y="112"/>
                  </a:lnTo>
                  <a:lnTo>
                    <a:pt x="492" y="109"/>
                  </a:lnTo>
                  <a:lnTo>
                    <a:pt x="487" y="106"/>
                  </a:lnTo>
                  <a:lnTo>
                    <a:pt x="481" y="105"/>
                  </a:lnTo>
                  <a:lnTo>
                    <a:pt x="477" y="102"/>
                  </a:lnTo>
                  <a:lnTo>
                    <a:pt x="471" y="99"/>
                  </a:lnTo>
                  <a:lnTo>
                    <a:pt x="466" y="97"/>
                  </a:lnTo>
                  <a:lnTo>
                    <a:pt x="462" y="94"/>
                  </a:lnTo>
                  <a:lnTo>
                    <a:pt x="457" y="91"/>
                  </a:lnTo>
                  <a:lnTo>
                    <a:pt x="453" y="88"/>
                  </a:lnTo>
                  <a:lnTo>
                    <a:pt x="448" y="87"/>
                  </a:lnTo>
                  <a:lnTo>
                    <a:pt x="445" y="85"/>
                  </a:lnTo>
                  <a:lnTo>
                    <a:pt x="442" y="82"/>
                  </a:lnTo>
                  <a:lnTo>
                    <a:pt x="439" y="81"/>
                  </a:lnTo>
                  <a:lnTo>
                    <a:pt x="436" y="79"/>
                  </a:lnTo>
                  <a:lnTo>
                    <a:pt x="433" y="78"/>
                  </a:lnTo>
                  <a:lnTo>
                    <a:pt x="431" y="76"/>
                  </a:lnTo>
                  <a:lnTo>
                    <a:pt x="428" y="75"/>
                  </a:lnTo>
                  <a:lnTo>
                    <a:pt x="427" y="76"/>
                  </a:lnTo>
                  <a:lnTo>
                    <a:pt x="425" y="79"/>
                  </a:lnTo>
                  <a:lnTo>
                    <a:pt x="422" y="81"/>
                  </a:lnTo>
                  <a:lnTo>
                    <a:pt x="421" y="82"/>
                  </a:lnTo>
                  <a:lnTo>
                    <a:pt x="419" y="84"/>
                  </a:lnTo>
                  <a:lnTo>
                    <a:pt x="416" y="85"/>
                  </a:lnTo>
                  <a:lnTo>
                    <a:pt x="413" y="85"/>
                  </a:lnTo>
                  <a:lnTo>
                    <a:pt x="410" y="85"/>
                  </a:lnTo>
                  <a:lnTo>
                    <a:pt x="407" y="85"/>
                  </a:lnTo>
                  <a:lnTo>
                    <a:pt x="403" y="85"/>
                  </a:lnTo>
                  <a:lnTo>
                    <a:pt x="397" y="85"/>
                  </a:lnTo>
                  <a:lnTo>
                    <a:pt x="391" y="85"/>
                  </a:lnTo>
                  <a:lnTo>
                    <a:pt x="386" y="85"/>
                  </a:lnTo>
                  <a:lnTo>
                    <a:pt x="380" y="85"/>
                  </a:lnTo>
                  <a:lnTo>
                    <a:pt x="374" y="85"/>
                  </a:lnTo>
                  <a:lnTo>
                    <a:pt x="368" y="85"/>
                  </a:lnTo>
                  <a:lnTo>
                    <a:pt x="363" y="85"/>
                  </a:lnTo>
                  <a:lnTo>
                    <a:pt x="360" y="87"/>
                  </a:lnTo>
                  <a:lnTo>
                    <a:pt x="356" y="87"/>
                  </a:lnTo>
                  <a:lnTo>
                    <a:pt x="353" y="87"/>
                  </a:lnTo>
                  <a:lnTo>
                    <a:pt x="351" y="87"/>
                  </a:lnTo>
                  <a:lnTo>
                    <a:pt x="341" y="76"/>
                  </a:lnTo>
                  <a:lnTo>
                    <a:pt x="332" y="87"/>
                  </a:lnTo>
                  <a:lnTo>
                    <a:pt x="267" y="94"/>
                  </a:lnTo>
                  <a:lnTo>
                    <a:pt x="256" y="87"/>
                  </a:lnTo>
                  <a:lnTo>
                    <a:pt x="253" y="88"/>
                  </a:lnTo>
                  <a:lnTo>
                    <a:pt x="248" y="91"/>
                  </a:lnTo>
                  <a:lnTo>
                    <a:pt x="242" y="94"/>
                  </a:lnTo>
                  <a:lnTo>
                    <a:pt x="239" y="96"/>
                  </a:lnTo>
                  <a:lnTo>
                    <a:pt x="235" y="97"/>
                  </a:lnTo>
                  <a:lnTo>
                    <a:pt x="232" y="99"/>
                  </a:lnTo>
                  <a:lnTo>
                    <a:pt x="227" y="102"/>
                  </a:lnTo>
                  <a:lnTo>
                    <a:pt x="223" y="103"/>
                  </a:lnTo>
                  <a:lnTo>
                    <a:pt x="218" y="106"/>
                  </a:lnTo>
                  <a:lnTo>
                    <a:pt x="214" y="108"/>
                  </a:lnTo>
                  <a:lnTo>
                    <a:pt x="209" y="111"/>
                  </a:lnTo>
                  <a:lnTo>
                    <a:pt x="205" y="112"/>
                  </a:lnTo>
                  <a:lnTo>
                    <a:pt x="199" y="115"/>
                  </a:lnTo>
                  <a:lnTo>
                    <a:pt x="194" y="117"/>
                  </a:lnTo>
                  <a:lnTo>
                    <a:pt x="188" y="120"/>
                  </a:lnTo>
                  <a:lnTo>
                    <a:pt x="183" y="123"/>
                  </a:lnTo>
                  <a:lnTo>
                    <a:pt x="177" y="124"/>
                  </a:lnTo>
                  <a:lnTo>
                    <a:pt x="173" y="126"/>
                  </a:lnTo>
                  <a:lnTo>
                    <a:pt x="168" y="129"/>
                  </a:lnTo>
                  <a:lnTo>
                    <a:pt x="162" y="130"/>
                  </a:lnTo>
                  <a:lnTo>
                    <a:pt x="156" y="133"/>
                  </a:lnTo>
                  <a:lnTo>
                    <a:pt x="152" y="135"/>
                  </a:lnTo>
                  <a:lnTo>
                    <a:pt x="147" y="137"/>
                  </a:lnTo>
                  <a:lnTo>
                    <a:pt x="143" y="138"/>
                  </a:lnTo>
                  <a:lnTo>
                    <a:pt x="138" y="140"/>
                  </a:lnTo>
                  <a:lnTo>
                    <a:pt x="134" y="141"/>
                  </a:lnTo>
                  <a:lnTo>
                    <a:pt x="130" y="143"/>
                  </a:lnTo>
                  <a:lnTo>
                    <a:pt x="124" y="143"/>
                  </a:lnTo>
                  <a:lnTo>
                    <a:pt x="120" y="143"/>
                  </a:lnTo>
                  <a:lnTo>
                    <a:pt x="115" y="143"/>
                  </a:lnTo>
                  <a:lnTo>
                    <a:pt x="111" y="144"/>
                  </a:lnTo>
                  <a:lnTo>
                    <a:pt x="106" y="143"/>
                  </a:lnTo>
                  <a:lnTo>
                    <a:pt x="102" y="143"/>
                  </a:lnTo>
                  <a:lnTo>
                    <a:pt x="97" y="143"/>
                  </a:lnTo>
                  <a:lnTo>
                    <a:pt x="91" y="143"/>
                  </a:lnTo>
                  <a:lnTo>
                    <a:pt x="87" y="143"/>
                  </a:lnTo>
                  <a:lnTo>
                    <a:pt x="81" y="141"/>
                  </a:lnTo>
                  <a:lnTo>
                    <a:pt x="76" y="140"/>
                  </a:lnTo>
                  <a:lnTo>
                    <a:pt x="70" y="140"/>
                  </a:lnTo>
                  <a:lnTo>
                    <a:pt x="65" y="138"/>
                  </a:lnTo>
                  <a:lnTo>
                    <a:pt x="61" y="137"/>
                  </a:lnTo>
                  <a:lnTo>
                    <a:pt x="55" y="135"/>
                  </a:lnTo>
                  <a:lnTo>
                    <a:pt x="50" y="135"/>
                  </a:lnTo>
                  <a:lnTo>
                    <a:pt x="46" y="132"/>
                  </a:lnTo>
                  <a:lnTo>
                    <a:pt x="40" y="130"/>
                  </a:lnTo>
                  <a:lnTo>
                    <a:pt x="35" y="127"/>
                  </a:lnTo>
                  <a:lnTo>
                    <a:pt x="32" y="126"/>
                  </a:lnTo>
                  <a:lnTo>
                    <a:pt x="28" y="123"/>
                  </a:lnTo>
                  <a:lnTo>
                    <a:pt x="23" y="121"/>
                  </a:lnTo>
                  <a:lnTo>
                    <a:pt x="20" y="118"/>
                  </a:lnTo>
                  <a:lnTo>
                    <a:pt x="17" y="117"/>
                  </a:lnTo>
                  <a:lnTo>
                    <a:pt x="14" y="114"/>
                  </a:lnTo>
                  <a:lnTo>
                    <a:pt x="11" y="111"/>
                  </a:lnTo>
                  <a:lnTo>
                    <a:pt x="8" y="108"/>
                  </a:lnTo>
                  <a:lnTo>
                    <a:pt x="6" y="105"/>
                  </a:lnTo>
                  <a:lnTo>
                    <a:pt x="2" y="99"/>
                  </a:lnTo>
                  <a:lnTo>
                    <a:pt x="0" y="94"/>
                  </a:lnTo>
                  <a:lnTo>
                    <a:pt x="0" y="90"/>
                  </a:lnTo>
                  <a:lnTo>
                    <a:pt x="0" y="87"/>
                  </a:lnTo>
                  <a:lnTo>
                    <a:pt x="2" y="82"/>
                  </a:lnTo>
                  <a:lnTo>
                    <a:pt x="5" y="79"/>
                  </a:lnTo>
                  <a:lnTo>
                    <a:pt x="6" y="75"/>
                  </a:lnTo>
                  <a:lnTo>
                    <a:pt x="11" y="71"/>
                  </a:lnTo>
                  <a:lnTo>
                    <a:pt x="14" y="67"/>
                  </a:lnTo>
                  <a:lnTo>
                    <a:pt x="20" y="64"/>
                  </a:lnTo>
                  <a:lnTo>
                    <a:pt x="25" y="59"/>
                  </a:lnTo>
                  <a:lnTo>
                    <a:pt x="31" y="56"/>
                  </a:lnTo>
                  <a:lnTo>
                    <a:pt x="34" y="55"/>
                  </a:lnTo>
                  <a:lnTo>
                    <a:pt x="37" y="52"/>
                  </a:lnTo>
                  <a:lnTo>
                    <a:pt x="40" y="50"/>
                  </a:lnTo>
                  <a:lnTo>
                    <a:pt x="43" y="49"/>
                  </a:lnTo>
                  <a:lnTo>
                    <a:pt x="46" y="46"/>
                  </a:lnTo>
                  <a:lnTo>
                    <a:pt x="50" y="44"/>
                  </a:lnTo>
                  <a:lnTo>
                    <a:pt x="53" y="43"/>
                  </a:lnTo>
                  <a:lnTo>
                    <a:pt x="56" y="41"/>
                  </a:lnTo>
                  <a:lnTo>
                    <a:pt x="61" y="40"/>
                  </a:lnTo>
                  <a:lnTo>
                    <a:pt x="64" y="38"/>
                  </a:lnTo>
                  <a:lnTo>
                    <a:pt x="68" y="37"/>
                  </a:lnTo>
                  <a:lnTo>
                    <a:pt x="71" y="35"/>
                  </a:lnTo>
                  <a:lnTo>
                    <a:pt x="75" y="34"/>
                  </a:lnTo>
                  <a:lnTo>
                    <a:pt x="79" y="32"/>
                  </a:lnTo>
                  <a:lnTo>
                    <a:pt x="82" y="29"/>
                  </a:lnTo>
                  <a:lnTo>
                    <a:pt x="85" y="28"/>
                  </a:lnTo>
                  <a:lnTo>
                    <a:pt x="88" y="26"/>
                  </a:lnTo>
                  <a:lnTo>
                    <a:pt x="93" y="25"/>
                  </a:lnTo>
                  <a:lnTo>
                    <a:pt x="96" y="23"/>
                  </a:lnTo>
                  <a:lnTo>
                    <a:pt x="99" y="22"/>
                  </a:lnTo>
                  <a:lnTo>
                    <a:pt x="103" y="20"/>
                  </a:lnTo>
                  <a:lnTo>
                    <a:pt x="106" y="20"/>
                  </a:lnTo>
                  <a:lnTo>
                    <a:pt x="109" y="19"/>
                  </a:lnTo>
                  <a:lnTo>
                    <a:pt x="112" y="17"/>
                  </a:lnTo>
                  <a:lnTo>
                    <a:pt x="115" y="16"/>
                  </a:lnTo>
                  <a:lnTo>
                    <a:pt x="118" y="14"/>
                  </a:lnTo>
                  <a:lnTo>
                    <a:pt x="121" y="14"/>
                  </a:lnTo>
                  <a:lnTo>
                    <a:pt x="124" y="13"/>
                  </a:lnTo>
                  <a:lnTo>
                    <a:pt x="129" y="11"/>
                  </a:lnTo>
                  <a:lnTo>
                    <a:pt x="134" y="10"/>
                  </a:lnTo>
                  <a:lnTo>
                    <a:pt x="138" y="8"/>
                  </a:lnTo>
                  <a:lnTo>
                    <a:pt x="143" y="6"/>
                  </a:lnTo>
                  <a:lnTo>
                    <a:pt x="144" y="5"/>
                  </a:lnTo>
                  <a:lnTo>
                    <a:pt x="147" y="3"/>
                  </a:lnTo>
                  <a:lnTo>
                    <a:pt x="149" y="3"/>
                  </a:lnTo>
                  <a:lnTo>
                    <a:pt x="149" y="11"/>
                  </a:lnTo>
                  <a:close/>
                </a:path>
              </a:pathLst>
            </a:custGeom>
            <a:solidFill>
              <a:srgbClr val="000000"/>
            </a:solidFill>
            <a:ln w="9525">
              <a:no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itchFamily="18" charset="0"/>
              </a:endParaRPr>
            </a:p>
          </p:txBody>
        </p:sp>
      </p:grpSp>
      <p:pic>
        <p:nvPicPr>
          <p:cNvPr id="217" name="Picture 623" descr="C:\Documents and Settings\Jeff Tallman\Local Settings\Temporary Internet Files\Content.IE5\AFM2TOEY\MCj0431493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0535" y="2889239"/>
            <a:ext cx="282677" cy="282678"/>
          </a:xfrm>
          <a:prstGeom prst="rect">
            <a:avLst/>
          </a:prstGeom>
          <a:noFill/>
          <a:ln w="9525">
            <a:noFill/>
            <a:miter lim="800000"/>
            <a:headEnd/>
            <a:tailEnd/>
          </a:ln>
        </p:spPr>
      </p:pic>
    </p:spTree>
    <p:extLst>
      <p:ext uri="{BB962C8B-B14F-4D97-AF65-F5344CB8AC3E}">
        <p14:creationId xmlns:p14="http://schemas.microsoft.com/office/powerpoint/2010/main" val="2854465182"/>
      </p:ext>
    </p:extLst>
  </p:cSld>
  <p:clrMapOvr>
    <a:masterClrMapping/>
  </p:clrMapOvr>
  <p:transition spd="slow">
    <p:wip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Lockless Buffer Manager</a:t>
            </a:r>
            <a:endParaRPr lang="en-US" dirty="0"/>
          </a:p>
        </p:txBody>
      </p:sp>
      <p:sp>
        <p:nvSpPr>
          <p:cNvPr id="3" name="Text Placeholder 2"/>
          <p:cNvSpPr>
            <a:spLocks noGrp="1"/>
          </p:cNvSpPr>
          <p:nvPr>
            <p:ph type="body" sz="quarter" idx="11"/>
          </p:nvPr>
        </p:nvSpPr>
        <p:spPr>
          <a:xfrm>
            <a:off x="432112" y="1456344"/>
            <a:ext cx="6255145" cy="4924833"/>
          </a:xfrm>
        </p:spPr>
        <p:txBody>
          <a:bodyPr>
            <a:normAutofit/>
          </a:bodyPr>
          <a:lstStyle/>
          <a:p>
            <a:r>
              <a:rPr lang="en-US" dirty="0" smtClean="0"/>
              <a:t>Cache spinlocks are grabbed …</a:t>
            </a:r>
          </a:p>
          <a:p>
            <a:pPr lvl="1"/>
            <a:r>
              <a:rPr lang="en-US" dirty="0"/>
              <a:t>C</a:t>
            </a:r>
            <a:r>
              <a:rPr lang="en-US" dirty="0" smtClean="0"/>
              <a:t>ache </a:t>
            </a:r>
            <a:r>
              <a:rPr lang="en-US" dirty="0"/>
              <a:t>search to see if a page is in cache</a:t>
            </a:r>
          </a:p>
          <a:p>
            <a:pPr lvl="1"/>
            <a:r>
              <a:rPr lang="en-US" dirty="0" smtClean="0"/>
              <a:t>Moving a page from LRU to MRU</a:t>
            </a:r>
          </a:p>
          <a:p>
            <a:pPr lvl="1"/>
            <a:r>
              <a:rPr lang="en-US" dirty="0" smtClean="0"/>
              <a:t>Adding/removing a page to cache</a:t>
            </a:r>
          </a:p>
          <a:p>
            <a:pPr lvl="1"/>
            <a:r>
              <a:rPr lang="en-US" dirty="0" smtClean="0"/>
              <a:t>Updating the buffer keep count </a:t>
            </a:r>
          </a:p>
          <a:p>
            <a:pPr lvl="2"/>
            <a:r>
              <a:rPr lang="en-US" dirty="0" smtClean="0"/>
              <a:t>to prevent another query from flushing page from cache while trying to read it</a:t>
            </a:r>
          </a:p>
          <a:p>
            <a:r>
              <a:rPr lang="en-US" dirty="0" smtClean="0"/>
              <a:t>Lockless Buffer Manager (new in 16 sp02)</a:t>
            </a:r>
          </a:p>
          <a:p>
            <a:pPr lvl="1"/>
            <a:r>
              <a:rPr lang="en-US" dirty="0" smtClean="0">
                <a:solidFill>
                  <a:srgbClr val="0070C0"/>
                </a:solidFill>
              </a:rPr>
              <a:t>Only applies to caches with ‘relaxed cache strategy’</a:t>
            </a:r>
          </a:p>
          <a:p>
            <a:pPr lvl="1"/>
            <a:r>
              <a:rPr lang="en-US" dirty="0" smtClean="0"/>
              <a:t>Cache has to as larger or larger than tables bound</a:t>
            </a:r>
          </a:p>
          <a:p>
            <a:pPr lvl="1"/>
            <a:r>
              <a:rPr lang="en-US" dirty="0" smtClean="0"/>
              <a:t>Uses atomic operations for </a:t>
            </a:r>
            <a:r>
              <a:rPr lang="en-US" dirty="0" err="1" smtClean="0"/>
              <a:t>buf</a:t>
            </a:r>
            <a:r>
              <a:rPr lang="en-US" dirty="0" smtClean="0"/>
              <a:t> keep count &amp; cache hash table operations</a:t>
            </a:r>
          </a:p>
          <a:p>
            <a:pPr lvl="1"/>
            <a:r>
              <a:rPr lang="en-US" dirty="0" smtClean="0"/>
              <a:t>Eliminates victim pointer/cache replacement</a:t>
            </a:r>
            <a:endParaRPr lang="en-US" dirty="0"/>
          </a:p>
        </p:txBody>
      </p:sp>
      <p:sp>
        <p:nvSpPr>
          <p:cNvPr id="283" name="TextBox 282"/>
          <p:cNvSpPr txBox="1"/>
          <p:nvPr/>
        </p:nvSpPr>
        <p:spPr>
          <a:xfrm>
            <a:off x="6687258" y="2167131"/>
            <a:ext cx="984142" cy="523220"/>
          </a:xfrm>
          <a:prstGeom prst="rect">
            <a:avLst/>
          </a:prstGeom>
          <a:noFill/>
        </p:spPr>
        <p:txBody>
          <a:bodyPr wrap="square" rtlCol="0">
            <a:spAutoFit/>
          </a:bodyPr>
          <a:lstStyle/>
          <a:p>
            <a:pPr algn="ctr" defTabSz="914400"/>
            <a:r>
              <a:rPr lang="en-US" sz="1400" dirty="0" err="1">
                <a:solidFill>
                  <a:prstClr val="black"/>
                </a:solidFill>
                <a:latin typeface="Calibri"/>
              </a:rPr>
              <a:t>Cachelet</a:t>
            </a:r>
            <a:r>
              <a:rPr lang="en-US" sz="1400" dirty="0">
                <a:solidFill>
                  <a:prstClr val="black"/>
                </a:solidFill>
                <a:latin typeface="Calibri"/>
              </a:rPr>
              <a:t> Spinlock</a:t>
            </a:r>
          </a:p>
        </p:txBody>
      </p:sp>
      <p:pic>
        <p:nvPicPr>
          <p:cNvPr id="34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0862" y="3959299"/>
            <a:ext cx="4272643" cy="2574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p:cNvGrpSpPr/>
          <p:nvPr/>
        </p:nvGrpSpPr>
        <p:grpSpPr>
          <a:xfrm>
            <a:off x="7043579" y="2695611"/>
            <a:ext cx="4111195" cy="975992"/>
            <a:chOff x="7451311" y="1292807"/>
            <a:chExt cx="4111195" cy="975992"/>
          </a:xfrm>
        </p:grpSpPr>
        <p:grpSp>
          <p:nvGrpSpPr>
            <p:cNvPr id="286" name="Group 285"/>
            <p:cNvGrpSpPr/>
            <p:nvPr/>
          </p:nvGrpSpPr>
          <p:grpSpPr>
            <a:xfrm>
              <a:off x="9158978" y="1458839"/>
              <a:ext cx="2403528" cy="809960"/>
              <a:chOff x="2557226" y="1584696"/>
              <a:chExt cx="6186403" cy="2160740"/>
            </a:xfrm>
          </p:grpSpPr>
          <p:sp>
            <p:nvSpPr>
              <p:cNvPr id="287" name="Rectangle 286"/>
              <p:cNvSpPr/>
              <p:nvPr/>
            </p:nvSpPr>
            <p:spPr>
              <a:xfrm>
                <a:off x="2557226"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8" name="Rectangle 287"/>
              <p:cNvSpPr/>
              <p:nvPr/>
            </p:nvSpPr>
            <p:spPr>
              <a:xfrm>
                <a:off x="3226236"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9" name="Rectangle 288"/>
              <p:cNvSpPr/>
              <p:nvPr/>
            </p:nvSpPr>
            <p:spPr>
              <a:xfrm>
                <a:off x="3895246"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0" name="Rectangle 289"/>
              <p:cNvSpPr/>
              <p:nvPr/>
            </p:nvSpPr>
            <p:spPr>
              <a:xfrm>
                <a:off x="4564256"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1" name="Rectangle 290"/>
              <p:cNvSpPr/>
              <p:nvPr/>
            </p:nvSpPr>
            <p:spPr>
              <a:xfrm>
                <a:off x="5233267"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2" name="Rectangle 291"/>
              <p:cNvSpPr/>
              <p:nvPr/>
            </p:nvSpPr>
            <p:spPr>
              <a:xfrm>
                <a:off x="6455055"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3" name="Rectangle 292"/>
              <p:cNvSpPr/>
              <p:nvPr/>
            </p:nvSpPr>
            <p:spPr>
              <a:xfrm>
                <a:off x="7121481"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294" name="Straight Arrow Connector 293"/>
              <p:cNvCxnSpPr>
                <a:stCxn id="287" idx="3"/>
                <a:endCxn id="288" idx="1"/>
              </p:cNvCxnSpPr>
              <p:nvPr/>
            </p:nvCxnSpPr>
            <p:spPr>
              <a:xfrm>
                <a:off x="2944684" y="1855916"/>
                <a:ext cx="281552" cy="1588"/>
              </a:xfrm>
              <a:prstGeom prst="straightConnector1">
                <a:avLst/>
              </a:prstGeom>
              <a:noFill/>
              <a:ln w="12700" cap="flat" cmpd="sng" algn="ctr">
                <a:solidFill>
                  <a:srgbClr val="9BBB59">
                    <a:lumMod val="75000"/>
                  </a:srgbClr>
                </a:solidFill>
                <a:prstDash val="solid"/>
                <a:tailEnd type="arrow"/>
              </a:ln>
              <a:effectLst/>
            </p:spPr>
          </p:cxnSp>
          <p:cxnSp>
            <p:nvCxnSpPr>
              <p:cNvPr id="295" name="Straight Arrow Connector 294"/>
              <p:cNvCxnSpPr>
                <a:stCxn id="288" idx="3"/>
                <a:endCxn id="289" idx="1"/>
              </p:cNvCxnSpPr>
              <p:nvPr/>
            </p:nvCxnSpPr>
            <p:spPr>
              <a:xfrm>
                <a:off x="3613694" y="1855916"/>
                <a:ext cx="281552" cy="1588"/>
              </a:xfrm>
              <a:prstGeom prst="straightConnector1">
                <a:avLst/>
              </a:prstGeom>
              <a:noFill/>
              <a:ln w="12700" cap="flat" cmpd="sng" algn="ctr">
                <a:solidFill>
                  <a:srgbClr val="9BBB59">
                    <a:lumMod val="75000"/>
                  </a:srgbClr>
                </a:solidFill>
                <a:prstDash val="solid"/>
                <a:tailEnd type="arrow"/>
              </a:ln>
              <a:effectLst/>
            </p:spPr>
          </p:cxnSp>
          <p:cxnSp>
            <p:nvCxnSpPr>
              <p:cNvPr id="296" name="Straight Arrow Connector 295"/>
              <p:cNvCxnSpPr>
                <a:stCxn id="289" idx="3"/>
                <a:endCxn id="290" idx="1"/>
              </p:cNvCxnSpPr>
              <p:nvPr/>
            </p:nvCxnSpPr>
            <p:spPr>
              <a:xfrm>
                <a:off x="4282704" y="1855916"/>
                <a:ext cx="281552" cy="1588"/>
              </a:xfrm>
              <a:prstGeom prst="straightConnector1">
                <a:avLst/>
              </a:prstGeom>
              <a:noFill/>
              <a:ln w="12700" cap="flat" cmpd="sng" algn="ctr">
                <a:solidFill>
                  <a:srgbClr val="9BBB59">
                    <a:lumMod val="75000"/>
                  </a:srgbClr>
                </a:solidFill>
                <a:prstDash val="solid"/>
                <a:tailEnd type="arrow"/>
              </a:ln>
              <a:effectLst/>
            </p:spPr>
          </p:cxnSp>
          <p:cxnSp>
            <p:nvCxnSpPr>
              <p:cNvPr id="297" name="Straight Arrow Connector 296"/>
              <p:cNvCxnSpPr>
                <a:stCxn id="290" idx="3"/>
                <a:endCxn id="291" idx="1"/>
              </p:cNvCxnSpPr>
              <p:nvPr/>
            </p:nvCxnSpPr>
            <p:spPr>
              <a:xfrm>
                <a:off x="4951714" y="1855916"/>
                <a:ext cx="281553" cy="1588"/>
              </a:xfrm>
              <a:prstGeom prst="straightConnector1">
                <a:avLst/>
              </a:prstGeom>
              <a:noFill/>
              <a:ln w="12700" cap="flat" cmpd="sng" algn="ctr">
                <a:solidFill>
                  <a:srgbClr val="9BBB59">
                    <a:lumMod val="75000"/>
                  </a:srgbClr>
                </a:solidFill>
                <a:prstDash val="solid"/>
                <a:tailEnd type="arrow"/>
              </a:ln>
              <a:effectLst/>
            </p:spPr>
          </p:cxnSp>
          <p:cxnSp>
            <p:nvCxnSpPr>
              <p:cNvPr id="298" name="Straight Arrow Connector 297"/>
              <p:cNvCxnSpPr>
                <a:stCxn id="291" idx="3"/>
                <a:endCxn id="292" idx="1"/>
              </p:cNvCxnSpPr>
              <p:nvPr/>
            </p:nvCxnSpPr>
            <p:spPr>
              <a:xfrm>
                <a:off x="5620725" y="1855916"/>
                <a:ext cx="834330" cy="1588"/>
              </a:xfrm>
              <a:prstGeom prst="straightConnector1">
                <a:avLst/>
              </a:prstGeom>
              <a:noFill/>
              <a:ln w="12700" cap="flat" cmpd="sng" algn="ctr">
                <a:solidFill>
                  <a:srgbClr val="9BBB59">
                    <a:lumMod val="75000"/>
                  </a:srgbClr>
                </a:solidFill>
                <a:prstDash val="solid"/>
                <a:tailEnd type="arrow"/>
              </a:ln>
              <a:effectLst/>
            </p:spPr>
          </p:cxnSp>
          <p:pic>
            <p:nvPicPr>
              <p:cNvPr id="299" name="Picture 6" descr="C:\Documents and Settings\Jeff Tallman\Local Settings\Temporary Internet Files\Content.IE5\AFM2TOEY\MMj02839100000[1].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3769" y="1619568"/>
                <a:ext cx="373756" cy="402956"/>
              </a:xfrm>
              <a:prstGeom prst="rect">
                <a:avLst/>
              </a:prstGeom>
              <a:noFill/>
            </p:spPr>
          </p:pic>
          <p:cxnSp>
            <p:nvCxnSpPr>
              <p:cNvPr id="300" name="Straight Arrow Connector 299"/>
              <p:cNvCxnSpPr>
                <a:stCxn id="292" idx="3"/>
                <a:endCxn id="293" idx="1"/>
              </p:cNvCxnSpPr>
              <p:nvPr/>
            </p:nvCxnSpPr>
            <p:spPr>
              <a:xfrm>
                <a:off x="6842513" y="1855916"/>
                <a:ext cx="278968" cy="1588"/>
              </a:xfrm>
              <a:prstGeom prst="straightConnector1">
                <a:avLst/>
              </a:prstGeom>
              <a:noFill/>
              <a:ln w="12700" cap="flat" cmpd="sng" algn="ctr">
                <a:solidFill>
                  <a:srgbClr val="9BBB59">
                    <a:lumMod val="75000"/>
                  </a:srgbClr>
                </a:solidFill>
                <a:prstDash val="solid"/>
                <a:tailEnd type="arrow"/>
              </a:ln>
              <a:effectLst/>
            </p:spPr>
          </p:cxnSp>
          <p:sp>
            <p:nvSpPr>
              <p:cNvPr id="301" name="Rectangle 300"/>
              <p:cNvSpPr/>
              <p:nvPr/>
            </p:nvSpPr>
            <p:spPr>
              <a:xfrm>
                <a:off x="2595970" y="168672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2" name="Rectangle 301"/>
              <p:cNvSpPr/>
              <p:nvPr/>
            </p:nvSpPr>
            <p:spPr>
              <a:xfrm>
                <a:off x="3267563" y="168672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3" name="Rectangle 302"/>
              <p:cNvSpPr/>
              <p:nvPr/>
            </p:nvSpPr>
            <p:spPr>
              <a:xfrm>
                <a:off x="3933990" y="168672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4" name="Rectangle 303"/>
              <p:cNvSpPr/>
              <p:nvPr/>
            </p:nvSpPr>
            <p:spPr>
              <a:xfrm>
                <a:off x="4592668" y="168672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5" name="Rectangle 304"/>
              <p:cNvSpPr/>
              <p:nvPr/>
            </p:nvSpPr>
            <p:spPr>
              <a:xfrm>
                <a:off x="5274594" y="168672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6" name="Rectangle 305"/>
              <p:cNvSpPr/>
              <p:nvPr/>
            </p:nvSpPr>
            <p:spPr>
              <a:xfrm>
                <a:off x="6491210" y="1686728"/>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7" name="Rectangle 306"/>
              <p:cNvSpPr/>
              <p:nvPr/>
            </p:nvSpPr>
            <p:spPr>
              <a:xfrm>
                <a:off x="7165387" y="1686728"/>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8" name="Rectangle 307"/>
              <p:cNvSpPr/>
              <p:nvPr/>
            </p:nvSpPr>
            <p:spPr>
              <a:xfrm>
                <a:off x="2557226" y="3202996"/>
                <a:ext cx="2841355"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9" name="Rectangle 308"/>
              <p:cNvSpPr/>
              <p:nvPr/>
            </p:nvSpPr>
            <p:spPr>
              <a:xfrm>
                <a:off x="2603720"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0" name="Rectangle 309"/>
              <p:cNvSpPr/>
              <p:nvPr/>
            </p:nvSpPr>
            <p:spPr>
              <a:xfrm>
                <a:off x="2952801"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1" name="Rectangle 310"/>
              <p:cNvSpPr/>
              <p:nvPr/>
            </p:nvSpPr>
            <p:spPr>
              <a:xfrm>
                <a:off x="3301882"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2" name="Rectangle 311"/>
              <p:cNvSpPr/>
              <p:nvPr/>
            </p:nvSpPr>
            <p:spPr>
              <a:xfrm>
                <a:off x="5047289"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3" name="Rectangle 312"/>
              <p:cNvSpPr/>
              <p:nvPr/>
            </p:nvSpPr>
            <p:spPr>
              <a:xfrm>
                <a:off x="4698206"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4" name="Rectangle 313"/>
              <p:cNvSpPr/>
              <p:nvPr/>
            </p:nvSpPr>
            <p:spPr>
              <a:xfrm>
                <a:off x="4349125"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5" name="Rectangle 314"/>
              <p:cNvSpPr/>
              <p:nvPr/>
            </p:nvSpPr>
            <p:spPr>
              <a:xfrm>
                <a:off x="4000044"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6" name="Rectangle 315"/>
              <p:cNvSpPr/>
              <p:nvPr/>
            </p:nvSpPr>
            <p:spPr>
              <a:xfrm>
                <a:off x="3650963"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7" name="Rectangle 316"/>
              <p:cNvSpPr/>
              <p:nvPr/>
            </p:nvSpPr>
            <p:spPr>
              <a:xfrm>
                <a:off x="5902274" y="3202996"/>
                <a:ext cx="2841355"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8" name="Rectangle 317"/>
              <p:cNvSpPr/>
              <p:nvPr/>
            </p:nvSpPr>
            <p:spPr>
              <a:xfrm>
                <a:off x="5948768"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9" name="Rectangle 318"/>
              <p:cNvSpPr/>
              <p:nvPr/>
            </p:nvSpPr>
            <p:spPr>
              <a:xfrm>
                <a:off x="6297849"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20" name="Rectangle 319"/>
              <p:cNvSpPr/>
              <p:nvPr/>
            </p:nvSpPr>
            <p:spPr>
              <a:xfrm>
                <a:off x="6646930"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21" name="Rectangle 320"/>
              <p:cNvSpPr/>
              <p:nvPr/>
            </p:nvSpPr>
            <p:spPr>
              <a:xfrm>
                <a:off x="8392337"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22" name="Rectangle 321"/>
              <p:cNvSpPr/>
              <p:nvPr/>
            </p:nvSpPr>
            <p:spPr>
              <a:xfrm>
                <a:off x="8043254"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23" name="Rectangle 322"/>
              <p:cNvSpPr/>
              <p:nvPr/>
            </p:nvSpPr>
            <p:spPr>
              <a:xfrm>
                <a:off x="7694173"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24" name="Rectangle 323"/>
              <p:cNvSpPr/>
              <p:nvPr/>
            </p:nvSpPr>
            <p:spPr>
              <a:xfrm>
                <a:off x="7345092"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25" name="Rectangle 324"/>
              <p:cNvSpPr/>
              <p:nvPr/>
            </p:nvSpPr>
            <p:spPr>
              <a:xfrm>
                <a:off x="6996011"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326" name="Straight Arrow Connector 325"/>
              <p:cNvCxnSpPr/>
              <p:nvPr/>
            </p:nvCxnSpPr>
            <p:spPr>
              <a:xfrm>
                <a:off x="5398581" y="3474216"/>
                <a:ext cx="503693" cy="1588"/>
              </a:xfrm>
              <a:prstGeom prst="straightConnector1">
                <a:avLst/>
              </a:prstGeom>
              <a:noFill/>
              <a:ln w="12700" cap="flat" cmpd="sng" algn="ctr">
                <a:solidFill>
                  <a:srgbClr val="9BBB59">
                    <a:lumMod val="75000"/>
                  </a:srgbClr>
                </a:solidFill>
                <a:prstDash val="solid"/>
                <a:tailEnd type="arrow"/>
              </a:ln>
              <a:effectLst/>
            </p:spPr>
          </p:cxnSp>
          <p:pic>
            <p:nvPicPr>
              <p:cNvPr id="327" name="Picture 6" descr="C:\Documents and Settings\Jeff Tallman\Local Settings\Temporary Internet Files\Content.IE5\AFM2TOEY\MMj02839100000[1].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7564" y="3233994"/>
                <a:ext cx="373756" cy="402956"/>
              </a:xfrm>
              <a:prstGeom prst="rect">
                <a:avLst/>
              </a:prstGeom>
              <a:noFill/>
            </p:spPr>
          </p:pic>
          <p:cxnSp>
            <p:nvCxnSpPr>
              <p:cNvPr id="328" name="Straight Arrow Connector 327"/>
              <p:cNvCxnSpPr/>
              <p:nvPr/>
            </p:nvCxnSpPr>
            <p:spPr>
              <a:xfrm>
                <a:off x="3334724" y="2665066"/>
                <a:ext cx="304800" cy="1588"/>
              </a:xfrm>
              <a:prstGeom prst="straightConnector1">
                <a:avLst/>
              </a:prstGeom>
              <a:noFill/>
              <a:ln w="12700" cap="flat" cmpd="sng" algn="ctr">
                <a:solidFill>
                  <a:srgbClr val="9BBB59">
                    <a:lumMod val="75000"/>
                  </a:srgbClr>
                </a:solidFill>
                <a:prstDash val="solid"/>
                <a:tailEnd type="arrow"/>
              </a:ln>
              <a:effectLst/>
            </p:spPr>
          </p:cxnSp>
          <p:sp>
            <p:nvSpPr>
              <p:cNvPr id="329" name="Rectangle 328"/>
              <p:cNvSpPr/>
              <p:nvPr/>
            </p:nvSpPr>
            <p:spPr>
              <a:xfrm>
                <a:off x="2557226" y="2393846"/>
                <a:ext cx="77749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30" name="Rectangle 329"/>
              <p:cNvSpPr/>
              <p:nvPr/>
            </p:nvSpPr>
            <p:spPr>
              <a:xfrm>
                <a:off x="2603719"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31" name="Rectangle 330"/>
              <p:cNvSpPr/>
              <p:nvPr/>
            </p:nvSpPr>
            <p:spPr>
              <a:xfrm>
                <a:off x="2980844"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32" name="Rectangle 331"/>
              <p:cNvSpPr/>
              <p:nvPr/>
            </p:nvSpPr>
            <p:spPr>
              <a:xfrm>
                <a:off x="3639524" y="2393846"/>
                <a:ext cx="77749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33" name="Rectangle 332"/>
              <p:cNvSpPr/>
              <p:nvPr/>
            </p:nvSpPr>
            <p:spPr>
              <a:xfrm>
                <a:off x="3686017"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34" name="Rectangle 333"/>
              <p:cNvSpPr/>
              <p:nvPr/>
            </p:nvSpPr>
            <p:spPr>
              <a:xfrm>
                <a:off x="4063142"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35" name="Rectangle 334"/>
              <p:cNvSpPr/>
              <p:nvPr/>
            </p:nvSpPr>
            <p:spPr>
              <a:xfrm>
                <a:off x="4739904" y="2393846"/>
                <a:ext cx="77749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36" name="Rectangle 335"/>
              <p:cNvSpPr/>
              <p:nvPr/>
            </p:nvSpPr>
            <p:spPr>
              <a:xfrm>
                <a:off x="4786397"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37" name="Rectangle 336"/>
              <p:cNvSpPr/>
              <p:nvPr/>
            </p:nvSpPr>
            <p:spPr>
              <a:xfrm>
                <a:off x="5163522"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38" name="Rectangle 337"/>
              <p:cNvSpPr/>
              <p:nvPr/>
            </p:nvSpPr>
            <p:spPr>
              <a:xfrm>
                <a:off x="6491212" y="2393846"/>
                <a:ext cx="77749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39" name="Rectangle 338"/>
              <p:cNvSpPr/>
              <p:nvPr/>
            </p:nvSpPr>
            <p:spPr>
              <a:xfrm>
                <a:off x="6537705"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40" name="Rectangle 339"/>
              <p:cNvSpPr/>
              <p:nvPr/>
            </p:nvSpPr>
            <p:spPr>
              <a:xfrm>
                <a:off x="6914830"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341" name="Straight Arrow Connector 340"/>
              <p:cNvCxnSpPr/>
              <p:nvPr/>
            </p:nvCxnSpPr>
            <p:spPr>
              <a:xfrm>
                <a:off x="4417022" y="2665066"/>
                <a:ext cx="322882" cy="1588"/>
              </a:xfrm>
              <a:prstGeom prst="straightConnector1">
                <a:avLst/>
              </a:prstGeom>
              <a:noFill/>
              <a:ln w="12700" cap="flat" cmpd="sng" algn="ctr">
                <a:solidFill>
                  <a:srgbClr val="9BBB59">
                    <a:lumMod val="75000"/>
                  </a:srgbClr>
                </a:solidFill>
                <a:prstDash val="solid"/>
                <a:tailEnd type="arrow"/>
              </a:ln>
              <a:effectLst/>
            </p:spPr>
          </p:cxnSp>
          <p:cxnSp>
            <p:nvCxnSpPr>
              <p:cNvPr id="342" name="Straight Arrow Connector 341"/>
              <p:cNvCxnSpPr>
                <a:endCxn id="338" idx="1"/>
              </p:cNvCxnSpPr>
              <p:nvPr/>
            </p:nvCxnSpPr>
            <p:spPr>
              <a:xfrm>
                <a:off x="5517402" y="2665066"/>
                <a:ext cx="973810" cy="1588"/>
              </a:xfrm>
              <a:prstGeom prst="straightConnector1">
                <a:avLst/>
              </a:prstGeom>
              <a:noFill/>
              <a:ln w="12700" cap="flat" cmpd="sng" algn="ctr">
                <a:solidFill>
                  <a:srgbClr val="9BBB59">
                    <a:lumMod val="75000"/>
                  </a:srgbClr>
                </a:solidFill>
                <a:prstDash val="solid"/>
                <a:tailEnd type="arrow"/>
              </a:ln>
              <a:effectLst/>
            </p:spPr>
          </p:cxnSp>
          <p:pic>
            <p:nvPicPr>
              <p:cNvPr id="343" name="Picture 6" descr="C:\Documents and Settings\Jeff Tallman\Local Settings\Temporary Internet Files\Content.IE5\AFM2TOEY\MMj02839100000[1].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4027" y="2408054"/>
                <a:ext cx="373756" cy="402956"/>
              </a:xfrm>
              <a:prstGeom prst="rect">
                <a:avLst/>
              </a:prstGeom>
              <a:noFill/>
            </p:spPr>
          </p:pic>
          <p:sp>
            <p:nvSpPr>
              <p:cNvPr id="344" name="Rectangle 343"/>
              <p:cNvSpPr/>
              <p:nvPr/>
            </p:nvSpPr>
            <p:spPr>
              <a:xfrm>
                <a:off x="7534764" y="2393846"/>
                <a:ext cx="77749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45" name="Rectangle 344"/>
              <p:cNvSpPr/>
              <p:nvPr/>
            </p:nvSpPr>
            <p:spPr>
              <a:xfrm>
                <a:off x="7581257" y="2493294"/>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46" name="Rectangle 345"/>
              <p:cNvSpPr/>
              <p:nvPr/>
            </p:nvSpPr>
            <p:spPr>
              <a:xfrm>
                <a:off x="7958382" y="2493294"/>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347" name="Straight Arrow Connector 346"/>
              <p:cNvCxnSpPr>
                <a:stCxn id="338" idx="3"/>
                <a:endCxn id="344" idx="1"/>
              </p:cNvCxnSpPr>
              <p:nvPr/>
            </p:nvCxnSpPr>
            <p:spPr>
              <a:xfrm>
                <a:off x="7268710" y="2665066"/>
                <a:ext cx="266054" cy="1588"/>
              </a:xfrm>
              <a:prstGeom prst="straightConnector1">
                <a:avLst/>
              </a:prstGeom>
              <a:noFill/>
              <a:ln w="12700" cap="flat" cmpd="sng" algn="ctr">
                <a:solidFill>
                  <a:srgbClr val="9BBB59">
                    <a:lumMod val="75000"/>
                  </a:srgbClr>
                </a:solidFill>
                <a:prstDash val="solid"/>
                <a:tailEnd type="arrow"/>
              </a:ln>
              <a:effectLst/>
            </p:spPr>
          </p:cxnSp>
        </p:grpSp>
        <p:sp>
          <p:nvSpPr>
            <p:cNvPr id="6" name="Arc 5"/>
            <p:cNvSpPr/>
            <p:nvPr/>
          </p:nvSpPr>
          <p:spPr>
            <a:xfrm>
              <a:off x="9070521" y="1292807"/>
              <a:ext cx="1093594" cy="254628"/>
            </a:xfrm>
            <a:prstGeom prst="arc">
              <a:avLst>
                <a:gd name="adj1" fmla="val 10053280"/>
                <a:gd name="adj2" fmla="val 583240"/>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1311" y="1417833"/>
              <a:ext cx="1317852" cy="850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Freeform 6"/>
          <p:cNvSpPr/>
          <p:nvPr/>
        </p:nvSpPr>
        <p:spPr bwMode="gray">
          <a:xfrm>
            <a:off x="7168243" y="4204607"/>
            <a:ext cx="1902278" cy="1118507"/>
          </a:xfrm>
          <a:custGeom>
            <a:avLst/>
            <a:gdLst>
              <a:gd name="connsiteX0" fmla="*/ 0 w 1902278"/>
              <a:gd name="connsiteY0" fmla="*/ 1110343 h 1176387"/>
              <a:gd name="connsiteX1" fmla="*/ 563336 w 1902278"/>
              <a:gd name="connsiteY1" fmla="*/ 1102179 h 1176387"/>
              <a:gd name="connsiteX2" fmla="*/ 808264 w 1902278"/>
              <a:gd name="connsiteY2" fmla="*/ 359229 h 1176387"/>
              <a:gd name="connsiteX3" fmla="*/ 1902278 w 1902278"/>
              <a:gd name="connsiteY3" fmla="*/ 0 h 1176387"/>
            </a:gdLst>
            <a:ahLst/>
            <a:cxnLst>
              <a:cxn ang="0">
                <a:pos x="connsiteX0" y="connsiteY0"/>
              </a:cxn>
              <a:cxn ang="0">
                <a:pos x="connsiteX1" y="connsiteY1"/>
              </a:cxn>
              <a:cxn ang="0">
                <a:pos x="connsiteX2" y="connsiteY2"/>
              </a:cxn>
              <a:cxn ang="0">
                <a:pos x="connsiteX3" y="connsiteY3"/>
              </a:cxn>
            </a:cxnLst>
            <a:rect l="l" t="t" r="r" b="b"/>
            <a:pathLst>
              <a:path w="1902278" h="1176387">
                <a:moveTo>
                  <a:pt x="0" y="1110343"/>
                </a:moveTo>
                <a:cubicBezTo>
                  <a:pt x="214312" y="1168854"/>
                  <a:pt x="428625" y="1227365"/>
                  <a:pt x="563336" y="1102179"/>
                </a:cubicBezTo>
                <a:cubicBezTo>
                  <a:pt x="698047" y="976993"/>
                  <a:pt x="585107" y="542925"/>
                  <a:pt x="808264" y="359229"/>
                </a:cubicBezTo>
                <a:cubicBezTo>
                  <a:pt x="1031421" y="175533"/>
                  <a:pt x="1466849" y="87766"/>
                  <a:pt x="1902278" y="0"/>
                </a:cubicBezTo>
              </a:path>
            </a:pathLst>
          </a:custGeom>
          <a:noFill/>
          <a:ln w="28575">
            <a:solidFill>
              <a:srgbClr val="C00000"/>
            </a:solidFill>
            <a:prstDash val="dash"/>
            <a:headEnd type="none" w="med" len="med"/>
            <a:tailEnd type="arrow" w="med" len="med"/>
          </a:ln>
        </p:spPr>
        <p:txBody>
          <a:bodyPr rtlCol="0" anchor="ctr"/>
          <a:lstStyle/>
          <a:p>
            <a:pPr algn="ctr"/>
            <a:endParaRPr lang="en-US"/>
          </a:p>
        </p:txBody>
      </p:sp>
      <p:sp>
        <p:nvSpPr>
          <p:cNvPr id="8" name="TextBox 7"/>
          <p:cNvSpPr txBox="1"/>
          <p:nvPr/>
        </p:nvSpPr>
        <p:spPr>
          <a:xfrm>
            <a:off x="8580286" y="3959299"/>
            <a:ext cx="1258678" cy="276999"/>
          </a:xfrm>
          <a:prstGeom prst="rect">
            <a:avLst/>
          </a:prstGeom>
          <a:noFill/>
        </p:spPr>
        <p:txBody>
          <a:bodyPr wrap="none" rtlCol="0">
            <a:spAutoFit/>
          </a:bodyPr>
          <a:lstStyle/>
          <a:p>
            <a:pPr fontAlgn="base">
              <a:spcBef>
                <a:spcPct val="50000"/>
              </a:spcBef>
              <a:spcAft>
                <a:spcPct val="0"/>
              </a:spcAft>
              <a:buClr>
                <a:srgbClr val="F0AB00"/>
              </a:buClr>
              <a:buSzPct val="80000"/>
            </a:pPr>
            <a:r>
              <a:rPr lang="en-US" sz="1200" kern="0" dirty="0" smtClean="0">
                <a:solidFill>
                  <a:srgbClr val="C00000"/>
                </a:solidFill>
                <a:ea typeface="Arial Unicode MS" pitchFamily="34" charset="-128"/>
                <a:cs typeface="Arial Unicode MS" pitchFamily="34" charset="-128"/>
              </a:rPr>
              <a:t>Update </a:t>
            </a:r>
            <a:r>
              <a:rPr lang="en-US" sz="1200" kern="0" dirty="0" err="1" smtClean="0">
                <a:solidFill>
                  <a:srgbClr val="C00000"/>
                </a:solidFill>
                <a:ea typeface="Arial Unicode MS" pitchFamily="34" charset="-128"/>
                <a:cs typeface="Arial Unicode MS" pitchFamily="34" charset="-128"/>
              </a:rPr>
              <a:t>keepcnt</a:t>
            </a:r>
            <a:endParaRPr lang="en-US" sz="1200" kern="0" dirty="0" smtClean="0">
              <a:solidFill>
                <a:srgbClr val="C00000"/>
              </a:solidFill>
              <a:ea typeface="Arial Unicode MS" pitchFamily="34" charset="-128"/>
              <a:cs typeface="Arial Unicode MS" pitchFamily="34" charset="-128"/>
            </a:endParaRPr>
          </a:p>
        </p:txBody>
      </p:sp>
      <p:grpSp>
        <p:nvGrpSpPr>
          <p:cNvPr id="4" name="Group 3"/>
          <p:cNvGrpSpPr/>
          <p:nvPr/>
        </p:nvGrpSpPr>
        <p:grpSpPr>
          <a:xfrm>
            <a:off x="6694394" y="1428664"/>
            <a:ext cx="4460380" cy="880777"/>
            <a:chOff x="7121765" y="2706127"/>
            <a:chExt cx="4460380" cy="880777"/>
          </a:xfrm>
        </p:grpSpPr>
        <p:pic>
          <p:nvPicPr>
            <p:cNvPr id="34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1311" y="2706127"/>
              <a:ext cx="1317852" cy="850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0" name="Group 219"/>
            <p:cNvGrpSpPr/>
            <p:nvPr/>
          </p:nvGrpSpPr>
          <p:grpSpPr>
            <a:xfrm>
              <a:off x="9178617" y="2776944"/>
              <a:ext cx="2403528" cy="809960"/>
              <a:chOff x="2557226" y="1584696"/>
              <a:chExt cx="6186403" cy="2160740"/>
            </a:xfrm>
          </p:grpSpPr>
          <p:sp>
            <p:nvSpPr>
              <p:cNvPr id="221" name="Rectangle 220"/>
              <p:cNvSpPr/>
              <p:nvPr/>
            </p:nvSpPr>
            <p:spPr>
              <a:xfrm>
                <a:off x="2557226"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2" name="Rectangle 221"/>
              <p:cNvSpPr/>
              <p:nvPr/>
            </p:nvSpPr>
            <p:spPr>
              <a:xfrm>
                <a:off x="3226236"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3" name="Rectangle 222"/>
              <p:cNvSpPr/>
              <p:nvPr/>
            </p:nvSpPr>
            <p:spPr>
              <a:xfrm>
                <a:off x="3895246"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4" name="Rectangle 223"/>
              <p:cNvSpPr/>
              <p:nvPr/>
            </p:nvSpPr>
            <p:spPr>
              <a:xfrm>
                <a:off x="4564256"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5" name="Rectangle 224"/>
              <p:cNvSpPr/>
              <p:nvPr/>
            </p:nvSpPr>
            <p:spPr>
              <a:xfrm>
                <a:off x="5233267"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6" name="Rectangle 225"/>
              <p:cNvSpPr/>
              <p:nvPr/>
            </p:nvSpPr>
            <p:spPr>
              <a:xfrm>
                <a:off x="6455055"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7" name="Rectangle 226"/>
              <p:cNvSpPr/>
              <p:nvPr/>
            </p:nvSpPr>
            <p:spPr>
              <a:xfrm>
                <a:off x="7121481"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228" name="Straight Arrow Connector 227"/>
              <p:cNvCxnSpPr>
                <a:stCxn id="221" idx="3"/>
                <a:endCxn id="222" idx="1"/>
              </p:cNvCxnSpPr>
              <p:nvPr/>
            </p:nvCxnSpPr>
            <p:spPr>
              <a:xfrm>
                <a:off x="2944684" y="1855916"/>
                <a:ext cx="281552" cy="1588"/>
              </a:xfrm>
              <a:prstGeom prst="straightConnector1">
                <a:avLst/>
              </a:prstGeom>
              <a:noFill/>
              <a:ln w="12700" cap="flat" cmpd="sng" algn="ctr">
                <a:solidFill>
                  <a:srgbClr val="9BBB59">
                    <a:lumMod val="75000"/>
                  </a:srgbClr>
                </a:solidFill>
                <a:prstDash val="solid"/>
                <a:tailEnd type="arrow"/>
              </a:ln>
              <a:effectLst/>
            </p:spPr>
          </p:cxnSp>
          <p:cxnSp>
            <p:nvCxnSpPr>
              <p:cNvPr id="229" name="Straight Arrow Connector 228"/>
              <p:cNvCxnSpPr>
                <a:stCxn id="222" idx="3"/>
                <a:endCxn id="223" idx="1"/>
              </p:cNvCxnSpPr>
              <p:nvPr/>
            </p:nvCxnSpPr>
            <p:spPr>
              <a:xfrm>
                <a:off x="3613694" y="1855916"/>
                <a:ext cx="281552" cy="1588"/>
              </a:xfrm>
              <a:prstGeom prst="straightConnector1">
                <a:avLst/>
              </a:prstGeom>
              <a:noFill/>
              <a:ln w="12700" cap="flat" cmpd="sng" algn="ctr">
                <a:solidFill>
                  <a:srgbClr val="9BBB59">
                    <a:lumMod val="75000"/>
                  </a:srgbClr>
                </a:solidFill>
                <a:prstDash val="solid"/>
                <a:tailEnd type="arrow"/>
              </a:ln>
              <a:effectLst/>
            </p:spPr>
          </p:cxnSp>
          <p:cxnSp>
            <p:nvCxnSpPr>
              <p:cNvPr id="230" name="Straight Arrow Connector 229"/>
              <p:cNvCxnSpPr>
                <a:stCxn id="223" idx="3"/>
                <a:endCxn id="224" idx="1"/>
              </p:cNvCxnSpPr>
              <p:nvPr/>
            </p:nvCxnSpPr>
            <p:spPr>
              <a:xfrm>
                <a:off x="4282704" y="1855916"/>
                <a:ext cx="281552" cy="1588"/>
              </a:xfrm>
              <a:prstGeom prst="straightConnector1">
                <a:avLst/>
              </a:prstGeom>
              <a:noFill/>
              <a:ln w="12700" cap="flat" cmpd="sng" algn="ctr">
                <a:solidFill>
                  <a:srgbClr val="9BBB59">
                    <a:lumMod val="75000"/>
                  </a:srgbClr>
                </a:solidFill>
                <a:prstDash val="solid"/>
                <a:tailEnd type="arrow"/>
              </a:ln>
              <a:effectLst/>
            </p:spPr>
          </p:cxnSp>
          <p:cxnSp>
            <p:nvCxnSpPr>
              <p:cNvPr id="231" name="Straight Arrow Connector 230"/>
              <p:cNvCxnSpPr>
                <a:stCxn id="224" idx="3"/>
                <a:endCxn id="225" idx="1"/>
              </p:cNvCxnSpPr>
              <p:nvPr/>
            </p:nvCxnSpPr>
            <p:spPr>
              <a:xfrm>
                <a:off x="4951714" y="1855916"/>
                <a:ext cx="281553" cy="1588"/>
              </a:xfrm>
              <a:prstGeom prst="straightConnector1">
                <a:avLst/>
              </a:prstGeom>
              <a:noFill/>
              <a:ln w="12700" cap="flat" cmpd="sng" algn="ctr">
                <a:solidFill>
                  <a:srgbClr val="9BBB59">
                    <a:lumMod val="75000"/>
                  </a:srgbClr>
                </a:solidFill>
                <a:prstDash val="solid"/>
                <a:tailEnd type="arrow"/>
              </a:ln>
              <a:effectLst/>
            </p:spPr>
          </p:cxnSp>
          <p:cxnSp>
            <p:nvCxnSpPr>
              <p:cNvPr id="232" name="Straight Arrow Connector 231"/>
              <p:cNvCxnSpPr>
                <a:stCxn id="225" idx="3"/>
                <a:endCxn id="226" idx="1"/>
              </p:cNvCxnSpPr>
              <p:nvPr/>
            </p:nvCxnSpPr>
            <p:spPr>
              <a:xfrm>
                <a:off x="5620725" y="1855916"/>
                <a:ext cx="834330" cy="1588"/>
              </a:xfrm>
              <a:prstGeom prst="straightConnector1">
                <a:avLst/>
              </a:prstGeom>
              <a:noFill/>
              <a:ln w="12700" cap="flat" cmpd="sng" algn="ctr">
                <a:solidFill>
                  <a:srgbClr val="9BBB59">
                    <a:lumMod val="75000"/>
                  </a:srgbClr>
                </a:solidFill>
                <a:prstDash val="solid"/>
                <a:tailEnd type="arrow"/>
              </a:ln>
              <a:effectLst/>
            </p:spPr>
          </p:cxnSp>
          <p:pic>
            <p:nvPicPr>
              <p:cNvPr id="233" name="Picture 6" descr="C:\Documents and Settings\Jeff Tallman\Local Settings\Temporary Internet Files\Content.IE5\AFM2TOEY\MMj02839100000[1].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3769" y="1619568"/>
                <a:ext cx="373756" cy="402956"/>
              </a:xfrm>
              <a:prstGeom prst="rect">
                <a:avLst/>
              </a:prstGeom>
              <a:noFill/>
            </p:spPr>
          </p:pic>
          <p:cxnSp>
            <p:nvCxnSpPr>
              <p:cNvPr id="234" name="Straight Arrow Connector 233"/>
              <p:cNvCxnSpPr>
                <a:stCxn id="226" idx="3"/>
                <a:endCxn id="227" idx="1"/>
              </p:cNvCxnSpPr>
              <p:nvPr/>
            </p:nvCxnSpPr>
            <p:spPr>
              <a:xfrm>
                <a:off x="6842513" y="1855916"/>
                <a:ext cx="278968" cy="1588"/>
              </a:xfrm>
              <a:prstGeom prst="straightConnector1">
                <a:avLst/>
              </a:prstGeom>
              <a:noFill/>
              <a:ln w="12700" cap="flat" cmpd="sng" algn="ctr">
                <a:solidFill>
                  <a:srgbClr val="9BBB59">
                    <a:lumMod val="75000"/>
                  </a:srgbClr>
                </a:solidFill>
                <a:prstDash val="solid"/>
                <a:tailEnd type="arrow"/>
              </a:ln>
              <a:effectLst/>
            </p:spPr>
          </p:cxnSp>
          <p:sp>
            <p:nvSpPr>
              <p:cNvPr id="235" name="Rectangle 234"/>
              <p:cNvSpPr/>
              <p:nvPr/>
            </p:nvSpPr>
            <p:spPr>
              <a:xfrm>
                <a:off x="2595970" y="168672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6" name="Rectangle 235"/>
              <p:cNvSpPr/>
              <p:nvPr/>
            </p:nvSpPr>
            <p:spPr>
              <a:xfrm>
                <a:off x="3267563" y="168672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7" name="Rectangle 236"/>
              <p:cNvSpPr/>
              <p:nvPr/>
            </p:nvSpPr>
            <p:spPr>
              <a:xfrm>
                <a:off x="3933990" y="168672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8" name="Rectangle 237"/>
              <p:cNvSpPr/>
              <p:nvPr/>
            </p:nvSpPr>
            <p:spPr>
              <a:xfrm>
                <a:off x="4592668" y="168672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9" name="Rectangle 238"/>
              <p:cNvSpPr/>
              <p:nvPr/>
            </p:nvSpPr>
            <p:spPr>
              <a:xfrm>
                <a:off x="5274594" y="168672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0" name="Rectangle 239"/>
              <p:cNvSpPr/>
              <p:nvPr/>
            </p:nvSpPr>
            <p:spPr>
              <a:xfrm>
                <a:off x="6491210" y="1686728"/>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1" name="Rectangle 240"/>
              <p:cNvSpPr/>
              <p:nvPr/>
            </p:nvSpPr>
            <p:spPr>
              <a:xfrm>
                <a:off x="7165387" y="1686728"/>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2" name="Rectangle 241"/>
              <p:cNvSpPr/>
              <p:nvPr/>
            </p:nvSpPr>
            <p:spPr>
              <a:xfrm>
                <a:off x="2557226" y="3202996"/>
                <a:ext cx="2841355"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3" name="Rectangle 242"/>
              <p:cNvSpPr/>
              <p:nvPr/>
            </p:nvSpPr>
            <p:spPr>
              <a:xfrm>
                <a:off x="2603720"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4" name="Rectangle 243"/>
              <p:cNvSpPr/>
              <p:nvPr/>
            </p:nvSpPr>
            <p:spPr>
              <a:xfrm>
                <a:off x="2952801"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5" name="Rectangle 244"/>
              <p:cNvSpPr/>
              <p:nvPr/>
            </p:nvSpPr>
            <p:spPr>
              <a:xfrm>
                <a:off x="3301882"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6" name="Rectangle 245"/>
              <p:cNvSpPr/>
              <p:nvPr/>
            </p:nvSpPr>
            <p:spPr>
              <a:xfrm>
                <a:off x="5047289"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7" name="Rectangle 246"/>
              <p:cNvSpPr/>
              <p:nvPr/>
            </p:nvSpPr>
            <p:spPr>
              <a:xfrm>
                <a:off x="4698206"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8" name="Rectangle 247"/>
              <p:cNvSpPr/>
              <p:nvPr/>
            </p:nvSpPr>
            <p:spPr>
              <a:xfrm>
                <a:off x="4349125"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9" name="Rectangle 248"/>
              <p:cNvSpPr/>
              <p:nvPr/>
            </p:nvSpPr>
            <p:spPr>
              <a:xfrm>
                <a:off x="4000044"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0" name="Rectangle 249"/>
              <p:cNvSpPr/>
              <p:nvPr/>
            </p:nvSpPr>
            <p:spPr>
              <a:xfrm>
                <a:off x="3650963"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1" name="Rectangle 250"/>
              <p:cNvSpPr/>
              <p:nvPr/>
            </p:nvSpPr>
            <p:spPr>
              <a:xfrm>
                <a:off x="5902274" y="3202996"/>
                <a:ext cx="2841355"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2" name="Rectangle 251"/>
              <p:cNvSpPr/>
              <p:nvPr/>
            </p:nvSpPr>
            <p:spPr>
              <a:xfrm>
                <a:off x="5948768"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3" name="Rectangle 252"/>
              <p:cNvSpPr/>
              <p:nvPr/>
            </p:nvSpPr>
            <p:spPr>
              <a:xfrm>
                <a:off x="6297849"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4" name="Rectangle 253"/>
              <p:cNvSpPr/>
              <p:nvPr/>
            </p:nvSpPr>
            <p:spPr>
              <a:xfrm>
                <a:off x="6646930"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5" name="Rectangle 254"/>
              <p:cNvSpPr/>
              <p:nvPr/>
            </p:nvSpPr>
            <p:spPr>
              <a:xfrm>
                <a:off x="8392337"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6" name="Rectangle 255"/>
              <p:cNvSpPr/>
              <p:nvPr/>
            </p:nvSpPr>
            <p:spPr>
              <a:xfrm>
                <a:off x="8043254"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7" name="Rectangle 256"/>
              <p:cNvSpPr/>
              <p:nvPr/>
            </p:nvSpPr>
            <p:spPr>
              <a:xfrm>
                <a:off x="7694173"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8" name="Rectangle 257"/>
              <p:cNvSpPr/>
              <p:nvPr/>
            </p:nvSpPr>
            <p:spPr>
              <a:xfrm>
                <a:off x="7345092"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9" name="Rectangle 258"/>
              <p:cNvSpPr/>
              <p:nvPr/>
            </p:nvSpPr>
            <p:spPr>
              <a:xfrm>
                <a:off x="6996011"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260" name="Straight Arrow Connector 259"/>
              <p:cNvCxnSpPr/>
              <p:nvPr/>
            </p:nvCxnSpPr>
            <p:spPr>
              <a:xfrm>
                <a:off x="5398581" y="3474216"/>
                <a:ext cx="503693" cy="1588"/>
              </a:xfrm>
              <a:prstGeom prst="straightConnector1">
                <a:avLst/>
              </a:prstGeom>
              <a:noFill/>
              <a:ln w="12700" cap="flat" cmpd="sng" algn="ctr">
                <a:solidFill>
                  <a:srgbClr val="9BBB59">
                    <a:lumMod val="75000"/>
                  </a:srgbClr>
                </a:solidFill>
                <a:prstDash val="solid"/>
                <a:tailEnd type="arrow"/>
              </a:ln>
              <a:effectLst/>
            </p:spPr>
          </p:cxnSp>
          <p:pic>
            <p:nvPicPr>
              <p:cNvPr id="261" name="Picture 6" descr="C:\Documents and Settings\Jeff Tallman\Local Settings\Temporary Internet Files\Content.IE5\AFM2TOEY\MMj02839100000[1].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7564" y="3233994"/>
                <a:ext cx="373756" cy="402956"/>
              </a:xfrm>
              <a:prstGeom prst="rect">
                <a:avLst/>
              </a:prstGeom>
              <a:noFill/>
            </p:spPr>
          </p:pic>
          <p:cxnSp>
            <p:nvCxnSpPr>
              <p:cNvPr id="262" name="Straight Arrow Connector 261"/>
              <p:cNvCxnSpPr/>
              <p:nvPr/>
            </p:nvCxnSpPr>
            <p:spPr>
              <a:xfrm>
                <a:off x="3334724" y="2665066"/>
                <a:ext cx="304800" cy="1588"/>
              </a:xfrm>
              <a:prstGeom prst="straightConnector1">
                <a:avLst/>
              </a:prstGeom>
              <a:noFill/>
              <a:ln w="12700" cap="flat" cmpd="sng" algn="ctr">
                <a:solidFill>
                  <a:srgbClr val="9BBB59">
                    <a:lumMod val="75000"/>
                  </a:srgbClr>
                </a:solidFill>
                <a:prstDash val="solid"/>
                <a:tailEnd type="arrow"/>
              </a:ln>
              <a:effectLst/>
            </p:spPr>
          </p:cxnSp>
          <p:sp>
            <p:nvSpPr>
              <p:cNvPr id="263" name="Rectangle 262"/>
              <p:cNvSpPr/>
              <p:nvPr/>
            </p:nvSpPr>
            <p:spPr>
              <a:xfrm>
                <a:off x="2557226" y="2393846"/>
                <a:ext cx="77749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4" name="Rectangle 263"/>
              <p:cNvSpPr/>
              <p:nvPr/>
            </p:nvSpPr>
            <p:spPr>
              <a:xfrm>
                <a:off x="2603719"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5" name="Rectangle 264"/>
              <p:cNvSpPr/>
              <p:nvPr/>
            </p:nvSpPr>
            <p:spPr>
              <a:xfrm>
                <a:off x="2980844"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6" name="Rectangle 265"/>
              <p:cNvSpPr/>
              <p:nvPr/>
            </p:nvSpPr>
            <p:spPr>
              <a:xfrm>
                <a:off x="3639524" y="2393846"/>
                <a:ext cx="77749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7" name="Rectangle 266"/>
              <p:cNvSpPr/>
              <p:nvPr/>
            </p:nvSpPr>
            <p:spPr>
              <a:xfrm>
                <a:off x="3686017"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8" name="Rectangle 267"/>
              <p:cNvSpPr/>
              <p:nvPr/>
            </p:nvSpPr>
            <p:spPr>
              <a:xfrm>
                <a:off x="4063142"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9" name="Rectangle 268"/>
              <p:cNvSpPr/>
              <p:nvPr/>
            </p:nvSpPr>
            <p:spPr>
              <a:xfrm>
                <a:off x="4739904" y="2393846"/>
                <a:ext cx="77749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0" name="Rectangle 269"/>
              <p:cNvSpPr/>
              <p:nvPr/>
            </p:nvSpPr>
            <p:spPr>
              <a:xfrm>
                <a:off x="4786397"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1" name="Rectangle 270"/>
              <p:cNvSpPr/>
              <p:nvPr/>
            </p:nvSpPr>
            <p:spPr>
              <a:xfrm>
                <a:off x="5163522"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2" name="Rectangle 271"/>
              <p:cNvSpPr/>
              <p:nvPr/>
            </p:nvSpPr>
            <p:spPr>
              <a:xfrm>
                <a:off x="6491212" y="2393846"/>
                <a:ext cx="77749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3" name="Rectangle 272"/>
              <p:cNvSpPr/>
              <p:nvPr/>
            </p:nvSpPr>
            <p:spPr>
              <a:xfrm>
                <a:off x="6537705"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4" name="Rectangle 273"/>
              <p:cNvSpPr/>
              <p:nvPr/>
            </p:nvSpPr>
            <p:spPr>
              <a:xfrm>
                <a:off x="6914830"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275" name="Straight Arrow Connector 274"/>
              <p:cNvCxnSpPr/>
              <p:nvPr/>
            </p:nvCxnSpPr>
            <p:spPr>
              <a:xfrm>
                <a:off x="4417022" y="2665066"/>
                <a:ext cx="322882" cy="1588"/>
              </a:xfrm>
              <a:prstGeom prst="straightConnector1">
                <a:avLst/>
              </a:prstGeom>
              <a:noFill/>
              <a:ln w="12700" cap="flat" cmpd="sng" algn="ctr">
                <a:solidFill>
                  <a:srgbClr val="9BBB59">
                    <a:lumMod val="75000"/>
                  </a:srgbClr>
                </a:solidFill>
                <a:prstDash val="solid"/>
                <a:tailEnd type="arrow"/>
              </a:ln>
              <a:effectLst/>
            </p:spPr>
          </p:cxnSp>
          <p:cxnSp>
            <p:nvCxnSpPr>
              <p:cNvPr id="276" name="Straight Arrow Connector 275"/>
              <p:cNvCxnSpPr>
                <a:endCxn id="272" idx="1"/>
              </p:cNvCxnSpPr>
              <p:nvPr/>
            </p:nvCxnSpPr>
            <p:spPr>
              <a:xfrm>
                <a:off x="5517402" y="2665066"/>
                <a:ext cx="973810" cy="1588"/>
              </a:xfrm>
              <a:prstGeom prst="straightConnector1">
                <a:avLst/>
              </a:prstGeom>
              <a:noFill/>
              <a:ln w="12700" cap="flat" cmpd="sng" algn="ctr">
                <a:solidFill>
                  <a:srgbClr val="9BBB59">
                    <a:lumMod val="75000"/>
                  </a:srgbClr>
                </a:solidFill>
                <a:prstDash val="solid"/>
                <a:tailEnd type="arrow"/>
              </a:ln>
              <a:effectLst/>
            </p:spPr>
          </p:cxnSp>
          <p:pic>
            <p:nvPicPr>
              <p:cNvPr id="277" name="Picture 6" descr="C:\Documents and Settings\Jeff Tallman\Local Settings\Temporary Internet Files\Content.IE5\AFM2TOEY\MMj02839100000[1].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4027" y="2408054"/>
                <a:ext cx="373756" cy="402956"/>
              </a:xfrm>
              <a:prstGeom prst="rect">
                <a:avLst/>
              </a:prstGeom>
              <a:noFill/>
            </p:spPr>
          </p:pic>
          <p:sp>
            <p:nvSpPr>
              <p:cNvPr id="278" name="Rectangle 277"/>
              <p:cNvSpPr/>
              <p:nvPr/>
            </p:nvSpPr>
            <p:spPr>
              <a:xfrm>
                <a:off x="7534764" y="2393846"/>
                <a:ext cx="77749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9" name="Rectangle 278"/>
              <p:cNvSpPr/>
              <p:nvPr/>
            </p:nvSpPr>
            <p:spPr>
              <a:xfrm>
                <a:off x="7581257" y="2493294"/>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0" name="Rectangle 279"/>
              <p:cNvSpPr/>
              <p:nvPr/>
            </p:nvSpPr>
            <p:spPr>
              <a:xfrm>
                <a:off x="7958382" y="2493294"/>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281" name="Straight Arrow Connector 280"/>
              <p:cNvCxnSpPr>
                <a:stCxn id="272" idx="3"/>
                <a:endCxn id="278" idx="1"/>
              </p:cNvCxnSpPr>
              <p:nvPr/>
            </p:nvCxnSpPr>
            <p:spPr>
              <a:xfrm>
                <a:off x="7268710" y="2665066"/>
                <a:ext cx="266054" cy="1588"/>
              </a:xfrm>
              <a:prstGeom prst="straightConnector1">
                <a:avLst/>
              </a:prstGeom>
              <a:noFill/>
              <a:ln w="12700" cap="flat" cmpd="sng" algn="ctr">
                <a:solidFill>
                  <a:srgbClr val="9BBB59">
                    <a:lumMod val="75000"/>
                  </a:srgbClr>
                </a:solidFill>
                <a:prstDash val="solid"/>
                <a:tailEnd type="arrow"/>
              </a:ln>
              <a:effectLst/>
            </p:spPr>
          </p:cxnSp>
        </p:grpSp>
        <p:sp>
          <p:nvSpPr>
            <p:cNvPr id="136" name="Freeform 135"/>
            <p:cNvSpPr/>
            <p:nvPr/>
          </p:nvSpPr>
          <p:spPr bwMode="gray">
            <a:xfrm>
              <a:off x="7121765" y="2865540"/>
              <a:ext cx="2928734" cy="287010"/>
            </a:xfrm>
            <a:custGeom>
              <a:avLst/>
              <a:gdLst>
                <a:gd name="connsiteX0" fmla="*/ 0 w 1902278"/>
                <a:gd name="connsiteY0" fmla="*/ 1110343 h 1176387"/>
                <a:gd name="connsiteX1" fmla="*/ 563336 w 1902278"/>
                <a:gd name="connsiteY1" fmla="*/ 1102179 h 1176387"/>
                <a:gd name="connsiteX2" fmla="*/ 808264 w 1902278"/>
                <a:gd name="connsiteY2" fmla="*/ 359229 h 1176387"/>
                <a:gd name="connsiteX3" fmla="*/ 1902278 w 1902278"/>
                <a:gd name="connsiteY3" fmla="*/ 0 h 1176387"/>
                <a:gd name="connsiteX0" fmla="*/ 0 w 1902278"/>
                <a:gd name="connsiteY0" fmla="*/ 1110343 h 1142333"/>
                <a:gd name="connsiteX1" fmla="*/ 563336 w 1902278"/>
                <a:gd name="connsiteY1" fmla="*/ 1102179 h 1142333"/>
                <a:gd name="connsiteX2" fmla="*/ 1192215 w 1902278"/>
                <a:gd name="connsiteY2" fmla="*/ 910655 h 1142333"/>
                <a:gd name="connsiteX3" fmla="*/ 1902278 w 1902278"/>
                <a:gd name="connsiteY3" fmla="*/ 0 h 1142333"/>
              </a:gdLst>
              <a:ahLst/>
              <a:cxnLst>
                <a:cxn ang="0">
                  <a:pos x="connsiteX0" y="connsiteY0"/>
                </a:cxn>
                <a:cxn ang="0">
                  <a:pos x="connsiteX1" y="connsiteY1"/>
                </a:cxn>
                <a:cxn ang="0">
                  <a:pos x="connsiteX2" y="connsiteY2"/>
                </a:cxn>
                <a:cxn ang="0">
                  <a:pos x="connsiteX3" y="connsiteY3"/>
                </a:cxn>
              </a:cxnLst>
              <a:rect l="l" t="t" r="r" b="b"/>
              <a:pathLst>
                <a:path w="1902278" h="1142333">
                  <a:moveTo>
                    <a:pt x="0" y="1110343"/>
                  </a:moveTo>
                  <a:cubicBezTo>
                    <a:pt x="214312" y="1168854"/>
                    <a:pt x="364634" y="1135460"/>
                    <a:pt x="563336" y="1102179"/>
                  </a:cubicBezTo>
                  <a:cubicBezTo>
                    <a:pt x="762039" y="1068898"/>
                    <a:pt x="969058" y="1094351"/>
                    <a:pt x="1192215" y="910655"/>
                  </a:cubicBezTo>
                  <a:cubicBezTo>
                    <a:pt x="1415372" y="726959"/>
                    <a:pt x="1466849" y="87766"/>
                    <a:pt x="1902278" y="0"/>
                  </a:cubicBezTo>
                </a:path>
              </a:pathLst>
            </a:custGeom>
            <a:noFill/>
            <a:ln w="28575">
              <a:solidFill>
                <a:srgbClr val="C00000"/>
              </a:solidFill>
              <a:prstDash val="dash"/>
              <a:headEnd type="none" w="med" len="med"/>
              <a:tailEnd type="arrow" w="med" len="med"/>
            </a:ln>
          </p:spPr>
          <p:txBody>
            <a:bodyPr rtlCol="0" anchor="ctr"/>
            <a:lstStyle/>
            <a:p>
              <a:pPr algn="ctr"/>
              <a:endParaRPr lang="en-US"/>
            </a:p>
          </p:txBody>
        </p:sp>
      </p:grpSp>
      <p:sp>
        <p:nvSpPr>
          <p:cNvPr id="10" name="TextBox 9"/>
          <p:cNvSpPr txBox="1"/>
          <p:nvPr/>
        </p:nvSpPr>
        <p:spPr>
          <a:xfrm>
            <a:off x="6567623" y="1428664"/>
            <a:ext cx="960519" cy="276999"/>
          </a:xfrm>
          <a:prstGeom prst="rect">
            <a:avLst/>
          </a:prstGeom>
          <a:noFill/>
        </p:spPr>
        <p:txBody>
          <a:bodyPr wrap="none" rtlCol="0">
            <a:spAutoFit/>
          </a:bodyPr>
          <a:lstStyle/>
          <a:p>
            <a:pPr fontAlgn="base">
              <a:spcBef>
                <a:spcPct val="50000"/>
              </a:spcBef>
              <a:spcAft>
                <a:spcPct val="0"/>
              </a:spcAft>
              <a:buClr>
                <a:srgbClr val="F0AB00"/>
              </a:buClr>
              <a:buSzPct val="80000"/>
            </a:pPr>
            <a:r>
              <a:rPr lang="en-US" sz="1200" kern="0" dirty="0" err="1" smtClean="0">
                <a:solidFill>
                  <a:srgbClr val="C00000"/>
                </a:solidFill>
                <a:ea typeface="Arial Unicode MS" pitchFamily="34" charset="-128"/>
                <a:cs typeface="Arial Unicode MS" pitchFamily="34" charset="-128"/>
              </a:rPr>
              <a:t>bufsearch</a:t>
            </a:r>
            <a:r>
              <a:rPr lang="en-US" sz="1200" kern="0" dirty="0" smtClean="0">
                <a:solidFill>
                  <a:srgbClr val="C00000"/>
                </a:solidFill>
                <a:ea typeface="Arial Unicode MS" pitchFamily="34" charset="-128"/>
                <a:cs typeface="Arial Unicode MS" pitchFamily="34" charset="-128"/>
              </a:rPr>
              <a:t>()</a:t>
            </a:r>
          </a:p>
        </p:txBody>
      </p:sp>
      <p:sp>
        <p:nvSpPr>
          <p:cNvPr id="140" name="TextBox 139"/>
          <p:cNvSpPr txBox="1"/>
          <p:nvPr/>
        </p:nvSpPr>
        <p:spPr>
          <a:xfrm>
            <a:off x="6660272" y="2819663"/>
            <a:ext cx="978153" cy="276999"/>
          </a:xfrm>
          <a:prstGeom prst="rect">
            <a:avLst/>
          </a:prstGeom>
          <a:noFill/>
        </p:spPr>
        <p:txBody>
          <a:bodyPr wrap="none" rtlCol="0">
            <a:spAutoFit/>
          </a:bodyPr>
          <a:lstStyle/>
          <a:p>
            <a:pPr fontAlgn="base">
              <a:spcBef>
                <a:spcPct val="50000"/>
              </a:spcBef>
              <a:spcAft>
                <a:spcPct val="0"/>
              </a:spcAft>
              <a:buClr>
                <a:srgbClr val="F0AB00"/>
              </a:buClr>
              <a:buSzPct val="80000"/>
            </a:pPr>
            <a:r>
              <a:rPr lang="en-US" sz="1200" kern="0" dirty="0" err="1" smtClean="0">
                <a:solidFill>
                  <a:srgbClr val="C00000"/>
                </a:solidFill>
                <a:ea typeface="Arial Unicode MS" pitchFamily="34" charset="-128"/>
                <a:cs typeface="Arial Unicode MS" pitchFamily="34" charset="-128"/>
              </a:rPr>
              <a:t>buftoMRU</a:t>
            </a:r>
            <a:r>
              <a:rPr lang="en-US" sz="1200" kern="0" dirty="0" smtClean="0">
                <a:solidFill>
                  <a:srgbClr val="C00000"/>
                </a:solidFill>
                <a:ea typeface="Arial Unicode MS" pitchFamily="34" charset="-128"/>
                <a:cs typeface="Arial Unicode MS" pitchFamily="34" charset="-128"/>
              </a:rPr>
              <a:t>()</a:t>
            </a:r>
          </a:p>
        </p:txBody>
      </p:sp>
      <p:sp>
        <p:nvSpPr>
          <p:cNvPr id="141" name="Freeform 140"/>
          <p:cNvSpPr/>
          <p:nvPr/>
        </p:nvSpPr>
        <p:spPr bwMode="gray">
          <a:xfrm>
            <a:off x="6670521" y="2978333"/>
            <a:ext cx="2928734" cy="287010"/>
          </a:xfrm>
          <a:custGeom>
            <a:avLst/>
            <a:gdLst>
              <a:gd name="connsiteX0" fmla="*/ 0 w 1902278"/>
              <a:gd name="connsiteY0" fmla="*/ 1110343 h 1176387"/>
              <a:gd name="connsiteX1" fmla="*/ 563336 w 1902278"/>
              <a:gd name="connsiteY1" fmla="*/ 1102179 h 1176387"/>
              <a:gd name="connsiteX2" fmla="*/ 808264 w 1902278"/>
              <a:gd name="connsiteY2" fmla="*/ 359229 h 1176387"/>
              <a:gd name="connsiteX3" fmla="*/ 1902278 w 1902278"/>
              <a:gd name="connsiteY3" fmla="*/ 0 h 1176387"/>
              <a:gd name="connsiteX0" fmla="*/ 0 w 1902278"/>
              <a:gd name="connsiteY0" fmla="*/ 1110343 h 1142333"/>
              <a:gd name="connsiteX1" fmla="*/ 563336 w 1902278"/>
              <a:gd name="connsiteY1" fmla="*/ 1102179 h 1142333"/>
              <a:gd name="connsiteX2" fmla="*/ 1192215 w 1902278"/>
              <a:gd name="connsiteY2" fmla="*/ 910655 h 1142333"/>
              <a:gd name="connsiteX3" fmla="*/ 1902278 w 1902278"/>
              <a:gd name="connsiteY3" fmla="*/ 0 h 1142333"/>
            </a:gdLst>
            <a:ahLst/>
            <a:cxnLst>
              <a:cxn ang="0">
                <a:pos x="connsiteX0" y="connsiteY0"/>
              </a:cxn>
              <a:cxn ang="0">
                <a:pos x="connsiteX1" y="connsiteY1"/>
              </a:cxn>
              <a:cxn ang="0">
                <a:pos x="connsiteX2" y="connsiteY2"/>
              </a:cxn>
              <a:cxn ang="0">
                <a:pos x="connsiteX3" y="connsiteY3"/>
              </a:cxn>
            </a:cxnLst>
            <a:rect l="l" t="t" r="r" b="b"/>
            <a:pathLst>
              <a:path w="1902278" h="1142333">
                <a:moveTo>
                  <a:pt x="0" y="1110343"/>
                </a:moveTo>
                <a:cubicBezTo>
                  <a:pt x="214312" y="1168854"/>
                  <a:pt x="364634" y="1135460"/>
                  <a:pt x="563336" y="1102179"/>
                </a:cubicBezTo>
                <a:cubicBezTo>
                  <a:pt x="762039" y="1068898"/>
                  <a:pt x="969058" y="1094351"/>
                  <a:pt x="1192215" y="910655"/>
                </a:cubicBezTo>
                <a:cubicBezTo>
                  <a:pt x="1415372" y="726959"/>
                  <a:pt x="1466849" y="87766"/>
                  <a:pt x="1902278" y="0"/>
                </a:cubicBezTo>
              </a:path>
            </a:pathLst>
          </a:custGeom>
          <a:noFill/>
          <a:ln w="28575">
            <a:solidFill>
              <a:srgbClr val="C00000"/>
            </a:solidFill>
            <a:prstDash val="dash"/>
            <a:headEnd type="none" w="med" len="med"/>
            <a:tailEnd type="arrow" w="med" len="med"/>
          </a:ln>
        </p:spPr>
        <p:txBody>
          <a:bodyPr rtlCol="0" anchor="ctr"/>
          <a:lstStyle/>
          <a:p>
            <a:pPr algn="ctr"/>
            <a:endParaRPr lang="en-US"/>
          </a:p>
        </p:txBody>
      </p:sp>
    </p:spTree>
    <p:extLst>
      <p:ext uri="{BB962C8B-B14F-4D97-AF65-F5344CB8AC3E}">
        <p14:creationId xmlns:p14="http://schemas.microsoft.com/office/powerpoint/2010/main" val="2144492341"/>
      </p:ext>
    </p:extLst>
  </p:cSld>
  <p:clrMapOvr>
    <a:masterClrMapping/>
  </p:clrMapOvr>
  <p:transition spd="slow">
    <p:wip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Benchmarking these 3 features</a:t>
            </a:r>
            <a:endParaRPr lang="en-US" dirty="0"/>
          </a:p>
        </p:txBody>
      </p:sp>
      <p:sp>
        <p:nvSpPr>
          <p:cNvPr id="3" name="Text Placeholder 2"/>
          <p:cNvSpPr>
            <a:spLocks noGrp="1"/>
          </p:cNvSpPr>
          <p:nvPr>
            <p:ph type="body" sz="quarter" idx="10"/>
          </p:nvPr>
        </p:nvSpPr>
        <p:spPr/>
        <p:txBody>
          <a:bodyPr/>
          <a:lstStyle/>
          <a:p>
            <a:r>
              <a:rPr lang="en-US" dirty="0" smtClean="0"/>
              <a:t>Two identical </a:t>
            </a:r>
            <a:r>
              <a:rPr lang="en-US" dirty="0" err="1" smtClean="0"/>
              <a:t>linux</a:t>
            </a:r>
            <a:r>
              <a:rPr lang="en-US" dirty="0" smtClean="0"/>
              <a:t> hosts in ASE engineering</a:t>
            </a:r>
          </a:p>
          <a:p>
            <a:pPr lvl="1"/>
            <a:r>
              <a:rPr lang="en-US" dirty="0" smtClean="0"/>
              <a:t>80 cores &amp; 512GB memory each</a:t>
            </a:r>
          </a:p>
          <a:p>
            <a:pPr lvl="1"/>
            <a:r>
              <a:rPr lang="en-US" dirty="0" smtClean="0"/>
              <a:t>Each ASE configured identically – 80 engines, etc.</a:t>
            </a:r>
          </a:p>
          <a:p>
            <a:pPr lvl="1"/>
            <a:r>
              <a:rPr lang="en-US" dirty="0" smtClean="0"/>
              <a:t>Host #1 (red lines in graphs) </a:t>
            </a:r>
            <a:r>
              <a:rPr lang="en-US" dirty="0" smtClean="0">
                <a:sym typeface="Wingdings" panose="05000000000000000000" pitchFamily="2" charset="2"/>
              </a:rPr>
              <a:t> ASE 16 sp01 (even better than ASE 15.7)</a:t>
            </a:r>
          </a:p>
          <a:p>
            <a:pPr lvl="1"/>
            <a:r>
              <a:rPr lang="en-US" dirty="0" smtClean="0">
                <a:sym typeface="Wingdings" panose="05000000000000000000" pitchFamily="2" charset="2"/>
              </a:rPr>
              <a:t>Host #2 (blue lines in graphs)  ASE 16 sp02 beta</a:t>
            </a:r>
          </a:p>
          <a:p>
            <a:r>
              <a:rPr lang="en-US" dirty="0" smtClean="0">
                <a:sym typeface="Wingdings" panose="05000000000000000000" pitchFamily="2" charset="2"/>
              </a:rPr>
              <a:t>The benchmark</a:t>
            </a:r>
          </a:p>
          <a:p>
            <a:pPr lvl="1"/>
            <a:r>
              <a:rPr lang="en-US" dirty="0" smtClean="0">
                <a:sym typeface="Wingdings" panose="05000000000000000000" pitchFamily="2" charset="2"/>
              </a:rPr>
              <a:t>Test is based on internal call center/case management system</a:t>
            </a:r>
          </a:p>
          <a:p>
            <a:pPr lvl="2"/>
            <a:r>
              <a:rPr lang="en-US" dirty="0" smtClean="0">
                <a:sym typeface="Wingdings" panose="05000000000000000000" pitchFamily="2" charset="2"/>
              </a:rPr>
              <a:t>Has similar profile to trading systems</a:t>
            </a:r>
          </a:p>
          <a:p>
            <a:pPr lvl="2"/>
            <a:r>
              <a:rPr lang="en-US" dirty="0" smtClean="0">
                <a:sym typeface="Wingdings" panose="05000000000000000000" pitchFamily="2" charset="2"/>
              </a:rPr>
              <a:t>Significant cache contention due to many users after the same data rows (e.g. current ticker prices)</a:t>
            </a:r>
          </a:p>
          <a:p>
            <a:pPr lvl="1"/>
            <a:r>
              <a:rPr lang="en-US" dirty="0" smtClean="0">
                <a:sym typeface="Wingdings" panose="05000000000000000000" pitchFamily="2" charset="2"/>
              </a:rPr>
              <a:t>Scales from 1000 to 5000 users</a:t>
            </a:r>
            <a:endParaRPr lang="en-US" dirty="0" smtClean="0"/>
          </a:p>
        </p:txBody>
      </p:sp>
    </p:spTree>
    <p:extLst>
      <p:ext uri="{BB962C8B-B14F-4D97-AF65-F5344CB8AC3E}">
        <p14:creationId xmlns:p14="http://schemas.microsoft.com/office/powerpoint/2010/main" val="4209295521"/>
      </p:ext>
    </p:extLst>
  </p:cSld>
  <p:clrMapOvr>
    <a:masterClrMapping/>
  </p:clrMapOvr>
  <p:transition spd="slow">
    <p:wip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Benchmark Results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035" y="1330037"/>
            <a:ext cx="10256946" cy="509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605529"/>
      </p:ext>
    </p:extLst>
  </p:cSld>
  <p:clrMapOvr>
    <a:masterClrMapping/>
  </p:clrMapOvr>
  <p:transition spd="slow">
    <p:wip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Transactional Memory</a:t>
            </a:r>
            <a:endParaRPr lang="en-US" dirty="0"/>
          </a:p>
        </p:txBody>
      </p:sp>
      <p:sp>
        <p:nvSpPr>
          <p:cNvPr id="3" name="Text Placeholder 2"/>
          <p:cNvSpPr>
            <a:spLocks noGrp="1"/>
          </p:cNvSpPr>
          <p:nvPr>
            <p:ph type="body" sz="quarter" idx="10"/>
          </p:nvPr>
        </p:nvSpPr>
        <p:spPr/>
        <p:txBody>
          <a:bodyPr>
            <a:normAutofit lnSpcReduction="10000"/>
          </a:bodyPr>
          <a:lstStyle/>
          <a:p>
            <a:r>
              <a:rPr lang="en-US" dirty="0" smtClean="0"/>
              <a:t>Programming for concurrency has always required something like </a:t>
            </a:r>
            <a:r>
              <a:rPr lang="en-US" dirty="0" err="1" smtClean="0"/>
              <a:t>mutexes</a:t>
            </a:r>
            <a:endParaRPr lang="en-US" dirty="0" smtClean="0"/>
          </a:p>
          <a:p>
            <a:pPr lvl="1"/>
            <a:r>
              <a:rPr lang="en-US" dirty="0" err="1" smtClean="0"/>
              <a:t>Mutexes</a:t>
            </a:r>
            <a:r>
              <a:rPr lang="en-US" dirty="0" smtClean="0"/>
              <a:t> either can be spin (ASE spinlocks) or sleep (ASE does physical &amp; logical locks to avoid these)</a:t>
            </a:r>
          </a:p>
          <a:p>
            <a:pPr lvl="1"/>
            <a:r>
              <a:rPr lang="en-US" dirty="0" err="1" smtClean="0"/>
              <a:t>Mutexes</a:t>
            </a:r>
            <a:r>
              <a:rPr lang="en-US" dirty="0" smtClean="0"/>
              <a:t> have high overhead as they require the </a:t>
            </a:r>
            <a:r>
              <a:rPr lang="en-US" dirty="0" err="1" smtClean="0"/>
              <a:t>cpu</a:t>
            </a:r>
            <a:r>
              <a:rPr lang="en-US" dirty="0" smtClean="0"/>
              <a:t> to raise a memory barrier</a:t>
            </a:r>
          </a:p>
          <a:p>
            <a:pPr lvl="2"/>
            <a:r>
              <a:rPr lang="en-US" dirty="0" smtClean="0"/>
              <a:t>Which means coordination with all the other </a:t>
            </a:r>
            <a:r>
              <a:rPr lang="en-US" dirty="0" err="1" smtClean="0"/>
              <a:t>cpu’s</a:t>
            </a:r>
            <a:r>
              <a:rPr lang="en-US" dirty="0" smtClean="0"/>
              <a:t> on the host….an expensive process on large core-count machines</a:t>
            </a:r>
          </a:p>
          <a:p>
            <a:r>
              <a:rPr lang="en-US" dirty="0" smtClean="0"/>
              <a:t>CPU manufactures have started to address this problem by adding HW instructions</a:t>
            </a:r>
          </a:p>
          <a:p>
            <a:pPr lvl="1"/>
            <a:r>
              <a:rPr lang="en-US" dirty="0" smtClean="0"/>
              <a:t>E.g. Test/set; compare and swap</a:t>
            </a:r>
          </a:p>
          <a:p>
            <a:pPr lvl="2"/>
            <a:r>
              <a:rPr lang="en-US" dirty="0" smtClean="0"/>
              <a:t>Allows memory values such as counters (e.g. keep counts, etc.) to be modified without spinlocks – ASE 16</a:t>
            </a:r>
          </a:p>
          <a:p>
            <a:pPr lvl="1"/>
            <a:r>
              <a:rPr lang="en-US" dirty="0" smtClean="0"/>
              <a:t>Transactional memory</a:t>
            </a:r>
          </a:p>
          <a:p>
            <a:pPr lvl="2"/>
            <a:r>
              <a:rPr lang="en-US" dirty="0" smtClean="0"/>
              <a:t>Allows list contents to be changed without a spinlock</a:t>
            </a:r>
          </a:p>
          <a:p>
            <a:r>
              <a:rPr lang="en-US" dirty="0" smtClean="0"/>
              <a:t>Transactional memory only available in recent CPU cores</a:t>
            </a:r>
          </a:p>
          <a:p>
            <a:pPr lvl="1"/>
            <a:r>
              <a:rPr lang="en-US" dirty="0" smtClean="0"/>
              <a:t>X86/64 </a:t>
            </a:r>
            <a:r>
              <a:rPr lang="en-US" dirty="0" err="1" smtClean="0"/>
              <a:t>Haswell</a:t>
            </a:r>
            <a:r>
              <a:rPr lang="en-US" dirty="0" smtClean="0"/>
              <a:t> v2 (not v1)</a:t>
            </a:r>
          </a:p>
          <a:p>
            <a:pPr lvl="1"/>
            <a:r>
              <a:rPr lang="en-US" dirty="0" smtClean="0"/>
              <a:t>IBM Power8, etc.</a:t>
            </a:r>
          </a:p>
          <a:p>
            <a:pPr lvl="2"/>
            <a:endParaRPr lang="en-US" dirty="0" smtClean="0"/>
          </a:p>
        </p:txBody>
      </p:sp>
    </p:spTree>
    <p:extLst>
      <p:ext uri="{BB962C8B-B14F-4D97-AF65-F5344CB8AC3E}">
        <p14:creationId xmlns:p14="http://schemas.microsoft.com/office/powerpoint/2010/main" val="1663665489"/>
      </p:ext>
    </p:extLst>
  </p:cSld>
  <p:clrMapOvr>
    <a:masterClrMapping/>
  </p:clrMapOvr>
  <p:transition spd="slow">
    <p:wip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common pain point with any DBMS</a:t>
            </a:r>
            <a:endParaRPr lang="en-US" dirty="0"/>
          </a:p>
        </p:txBody>
      </p:sp>
      <p:sp>
        <p:nvSpPr>
          <p:cNvPr id="3" name="Text Placeholder 2"/>
          <p:cNvSpPr>
            <a:spLocks noGrp="1"/>
          </p:cNvSpPr>
          <p:nvPr>
            <p:ph type="body" sz="quarter" idx="10"/>
          </p:nvPr>
        </p:nvSpPr>
        <p:spPr/>
        <p:txBody>
          <a:bodyPr/>
          <a:lstStyle/>
          <a:p>
            <a:r>
              <a:rPr lang="en-US" dirty="0" smtClean="0"/>
              <a:t>The miserable fact of life with large data volumes and analytical queries</a:t>
            </a:r>
          </a:p>
          <a:p>
            <a:pPr lvl="1"/>
            <a:r>
              <a:rPr lang="en-US" dirty="0" smtClean="0"/>
              <a:t>Query execution often results in large work tables in tempdb</a:t>
            </a:r>
          </a:p>
          <a:p>
            <a:pPr lvl="2"/>
            <a:r>
              <a:rPr lang="en-US" dirty="0" smtClean="0"/>
              <a:t>Huge impact on cache contents</a:t>
            </a:r>
          </a:p>
          <a:p>
            <a:pPr lvl="2"/>
            <a:r>
              <a:rPr lang="en-US" dirty="0" smtClean="0"/>
              <a:t>Often spills to disk – typically a SAN on the other side of a [slow] HBA adapter </a:t>
            </a:r>
          </a:p>
          <a:p>
            <a:pPr lvl="3"/>
            <a:r>
              <a:rPr lang="en-US" dirty="0" smtClean="0"/>
              <a:t>4-8Gbps, 250 concurrent IO’s, etc.</a:t>
            </a:r>
          </a:p>
          <a:p>
            <a:pPr lvl="2"/>
            <a:r>
              <a:rPr lang="en-US" dirty="0" smtClean="0"/>
              <a:t>….which then fills SAN cache, which then spills to really, really slow disks</a:t>
            </a:r>
          </a:p>
          <a:p>
            <a:pPr lvl="1"/>
            <a:r>
              <a:rPr lang="en-US" dirty="0" smtClean="0"/>
              <a:t>Query execution often requires scanning large data volumes</a:t>
            </a:r>
          </a:p>
          <a:p>
            <a:pPr lvl="2"/>
            <a:r>
              <a:rPr lang="en-US" dirty="0" smtClean="0"/>
              <a:t>Again, impact on cache contents as other tables/pages used for other queries pushed out of cache</a:t>
            </a:r>
          </a:p>
          <a:p>
            <a:pPr lvl="2"/>
            <a:r>
              <a:rPr lang="en-US" dirty="0" smtClean="0"/>
              <a:t>Typical drill-down and other subsequent queries on dimensions often hit the same pages</a:t>
            </a:r>
            <a:endParaRPr lang="en-US" dirty="0"/>
          </a:p>
          <a:p>
            <a:pPr lvl="2"/>
            <a:r>
              <a:rPr lang="en-US" dirty="0" smtClean="0"/>
              <a:t>….but either couldn’t fit in cache….or were pushed out by another query</a:t>
            </a:r>
          </a:p>
          <a:p>
            <a:r>
              <a:rPr lang="en-US" dirty="0" smtClean="0"/>
              <a:t>Typical solution </a:t>
            </a:r>
            <a:r>
              <a:rPr lang="en-US" dirty="0" smtClean="0">
                <a:sym typeface="Wingdings" panose="05000000000000000000" pitchFamily="2" charset="2"/>
              </a:rPr>
              <a:t> move entire database to SSD in SAN</a:t>
            </a:r>
          </a:p>
          <a:p>
            <a:pPr lvl="1"/>
            <a:r>
              <a:rPr lang="en-US" dirty="0" smtClean="0">
                <a:sym typeface="Wingdings" panose="05000000000000000000" pitchFamily="2" charset="2"/>
              </a:rPr>
              <a:t>Unfortunately, very expensive due to high cost of SSD in SAN</a:t>
            </a:r>
          </a:p>
          <a:p>
            <a:pPr lvl="1"/>
            <a:r>
              <a:rPr lang="en-US" dirty="0" smtClean="0">
                <a:sym typeface="Wingdings" panose="05000000000000000000" pitchFamily="2" charset="2"/>
              </a:rPr>
              <a:t>Doesn’t resolve the IO bottlenecking on HBA – especially for tempdb (work tables, sorts, etc.)</a:t>
            </a:r>
            <a:endParaRPr lang="en-US" dirty="0" smtClean="0"/>
          </a:p>
        </p:txBody>
      </p:sp>
    </p:spTree>
    <p:extLst>
      <p:ext uri="{BB962C8B-B14F-4D97-AF65-F5344CB8AC3E}">
        <p14:creationId xmlns:p14="http://schemas.microsoft.com/office/powerpoint/2010/main" val="2588681219"/>
      </p:ext>
    </p:extLst>
  </p:cSld>
  <p:clrMapOvr>
    <a:masterClrMapping/>
  </p:clrMapOvr>
  <p:transition spd="slow">
    <p:wip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SSD Buffer Extension: Reduce/Eliminate cache flush</a:t>
            </a:r>
            <a:endParaRPr lang="en-US" dirty="0"/>
          </a:p>
        </p:txBody>
      </p:sp>
      <p:sp>
        <p:nvSpPr>
          <p:cNvPr id="13" name="Text Placeholder 12"/>
          <p:cNvSpPr>
            <a:spLocks noGrp="1"/>
          </p:cNvSpPr>
          <p:nvPr>
            <p:ph type="body" sz="quarter" idx="11"/>
          </p:nvPr>
        </p:nvSpPr>
        <p:spPr>
          <a:xfrm>
            <a:off x="432113" y="1456343"/>
            <a:ext cx="4139887" cy="4924833"/>
          </a:xfrm>
        </p:spPr>
        <p:txBody>
          <a:bodyPr/>
          <a:lstStyle/>
          <a:p>
            <a:r>
              <a:rPr lang="en-US" dirty="0" smtClean="0"/>
              <a:t>A common DBMS problem</a:t>
            </a:r>
          </a:p>
          <a:p>
            <a:r>
              <a:rPr lang="en-US" dirty="0" smtClean="0"/>
              <a:t>Competing user queries</a:t>
            </a:r>
          </a:p>
          <a:p>
            <a:pPr lvl="1"/>
            <a:r>
              <a:rPr lang="en-US" dirty="0" smtClean="0"/>
              <a:t>High cache volatility due to large volumes of data being re-read repeatedly</a:t>
            </a:r>
          </a:p>
          <a:p>
            <a:pPr lvl="1"/>
            <a:r>
              <a:rPr lang="en-US" dirty="0" smtClean="0"/>
              <a:t>Slow performance as re-reading the same data requires physical reads from slow SAN disks</a:t>
            </a:r>
          </a:p>
          <a:p>
            <a:pPr lvl="2"/>
            <a:r>
              <a:rPr lang="en-US" dirty="0" smtClean="0"/>
              <a:t>10’s of </a:t>
            </a:r>
            <a:r>
              <a:rPr lang="en-US" dirty="0" err="1" smtClean="0"/>
              <a:t>ms</a:t>
            </a:r>
            <a:endParaRPr lang="en-US" dirty="0" smtClean="0"/>
          </a:p>
          <a:p>
            <a:r>
              <a:rPr lang="en-US" dirty="0" smtClean="0"/>
              <a:t>SSD Buffer extension</a:t>
            </a:r>
          </a:p>
          <a:p>
            <a:pPr lvl="1"/>
            <a:r>
              <a:rPr lang="en-US" dirty="0" err="1" smtClean="0"/>
              <a:t>PCIe</a:t>
            </a:r>
            <a:r>
              <a:rPr lang="en-US" dirty="0" smtClean="0"/>
              <a:t> SSD can be large enough to cache almost entire SAP database</a:t>
            </a:r>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166" y="1377376"/>
            <a:ext cx="6952612" cy="483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flipV="1">
            <a:off x="6270171" y="3600450"/>
            <a:ext cx="8165" cy="808264"/>
          </a:xfrm>
          <a:prstGeom prst="straightConnector1">
            <a:avLst/>
          </a:prstGeom>
          <a:ln w="6350">
            <a:solidFill>
              <a:schemeClr val="accent5"/>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flipV="1">
            <a:off x="6977743" y="3663043"/>
            <a:ext cx="8165" cy="808264"/>
          </a:xfrm>
          <a:prstGeom prst="straightConnector1">
            <a:avLst/>
          </a:prstGeom>
          <a:ln w="6350">
            <a:solidFill>
              <a:schemeClr val="accent5"/>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7722054" y="3290207"/>
            <a:ext cx="4084" cy="1371600"/>
          </a:xfrm>
          <a:prstGeom prst="straightConnector1">
            <a:avLst/>
          </a:prstGeom>
          <a:ln w="6350">
            <a:solidFill>
              <a:schemeClr val="accent5"/>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8624207" y="3618139"/>
            <a:ext cx="8165" cy="808264"/>
          </a:xfrm>
          <a:prstGeom prst="straightConnector1">
            <a:avLst/>
          </a:prstGeom>
          <a:ln w="6350">
            <a:solidFill>
              <a:schemeClr val="accent5"/>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9511392" y="3618139"/>
            <a:ext cx="8165" cy="808264"/>
          </a:xfrm>
          <a:prstGeom prst="straightConnector1">
            <a:avLst/>
          </a:prstGeom>
          <a:ln w="6350">
            <a:solidFill>
              <a:schemeClr val="accent5"/>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10259785" y="3600450"/>
            <a:ext cx="8165" cy="808264"/>
          </a:xfrm>
          <a:prstGeom prst="straightConnector1">
            <a:avLst/>
          </a:prstGeom>
          <a:ln w="6350">
            <a:solidFill>
              <a:schemeClr val="accent5"/>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629400" y="2612571"/>
            <a:ext cx="1" cy="2881993"/>
          </a:xfrm>
          <a:prstGeom prst="straightConnector1">
            <a:avLst/>
          </a:prstGeom>
          <a:ln w="6350">
            <a:solidFill>
              <a:srgbClr val="7030A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76767" y="4401910"/>
            <a:ext cx="609141"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smtClean="0">
                <a:solidFill>
                  <a:srgbClr val="7030A0"/>
                </a:solidFill>
                <a:ea typeface="Arial Unicode MS" pitchFamily="34" charset="-128"/>
                <a:cs typeface="Arial Unicode MS" pitchFamily="34" charset="-128"/>
              </a:rPr>
              <a:t>Cache flush</a:t>
            </a:r>
          </a:p>
        </p:txBody>
      </p:sp>
      <p:cxnSp>
        <p:nvCxnSpPr>
          <p:cNvPr id="18" name="Straight Arrow Connector 17"/>
          <p:cNvCxnSpPr/>
          <p:nvPr/>
        </p:nvCxnSpPr>
        <p:spPr>
          <a:xfrm>
            <a:off x="7383238" y="2922814"/>
            <a:ext cx="0" cy="2571750"/>
          </a:xfrm>
          <a:prstGeom prst="straightConnector1">
            <a:avLst/>
          </a:prstGeom>
          <a:ln w="6350">
            <a:solidFill>
              <a:srgbClr val="7030A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30604" y="4401910"/>
            <a:ext cx="609141"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smtClean="0">
                <a:solidFill>
                  <a:srgbClr val="7030A0"/>
                </a:solidFill>
                <a:ea typeface="Arial Unicode MS" pitchFamily="34" charset="-128"/>
                <a:cs typeface="Arial Unicode MS" pitchFamily="34" charset="-128"/>
              </a:rPr>
              <a:t>Cache flush</a:t>
            </a:r>
          </a:p>
        </p:txBody>
      </p:sp>
      <p:cxnSp>
        <p:nvCxnSpPr>
          <p:cNvPr id="20" name="Straight Arrow Connector 19"/>
          <p:cNvCxnSpPr/>
          <p:nvPr/>
        </p:nvCxnSpPr>
        <p:spPr>
          <a:xfrm>
            <a:off x="8221437" y="2654751"/>
            <a:ext cx="1" cy="2881993"/>
          </a:xfrm>
          <a:prstGeom prst="straightConnector1">
            <a:avLst/>
          </a:prstGeom>
          <a:ln w="6350">
            <a:solidFill>
              <a:srgbClr val="7030A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968804" y="4401910"/>
            <a:ext cx="609141"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smtClean="0">
                <a:solidFill>
                  <a:srgbClr val="7030A0"/>
                </a:solidFill>
                <a:ea typeface="Arial Unicode MS" pitchFamily="34" charset="-128"/>
                <a:cs typeface="Arial Unicode MS" pitchFamily="34" charset="-128"/>
              </a:rPr>
              <a:t>Cache flush</a:t>
            </a:r>
          </a:p>
        </p:txBody>
      </p:sp>
      <p:cxnSp>
        <p:nvCxnSpPr>
          <p:cNvPr id="22" name="Straight Arrow Connector 21"/>
          <p:cNvCxnSpPr/>
          <p:nvPr/>
        </p:nvCxnSpPr>
        <p:spPr>
          <a:xfrm>
            <a:off x="9075966" y="2400300"/>
            <a:ext cx="1" cy="3148690"/>
          </a:xfrm>
          <a:prstGeom prst="straightConnector1">
            <a:avLst/>
          </a:prstGeom>
          <a:ln w="6350">
            <a:solidFill>
              <a:srgbClr val="7030A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823333" y="4401910"/>
            <a:ext cx="609141"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smtClean="0">
                <a:solidFill>
                  <a:srgbClr val="7030A0"/>
                </a:solidFill>
                <a:ea typeface="Arial Unicode MS" pitchFamily="34" charset="-128"/>
                <a:cs typeface="Arial Unicode MS" pitchFamily="34" charset="-128"/>
              </a:rPr>
              <a:t>Cache flush</a:t>
            </a:r>
          </a:p>
        </p:txBody>
      </p:sp>
      <p:cxnSp>
        <p:nvCxnSpPr>
          <p:cNvPr id="24" name="Straight Arrow Connector 23"/>
          <p:cNvCxnSpPr/>
          <p:nvPr/>
        </p:nvCxnSpPr>
        <p:spPr>
          <a:xfrm>
            <a:off x="9906000" y="2865664"/>
            <a:ext cx="1" cy="2683326"/>
          </a:xfrm>
          <a:prstGeom prst="straightConnector1">
            <a:avLst/>
          </a:prstGeom>
          <a:ln w="6350">
            <a:solidFill>
              <a:srgbClr val="7030A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653367" y="4401910"/>
            <a:ext cx="609141"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smtClean="0">
                <a:solidFill>
                  <a:srgbClr val="7030A0"/>
                </a:solidFill>
                <a:ea typeface="Arial Unicode MS" pitchFamily="34" charset="-128"/>
                <a:cs typeface="Arial Unicode MS" pitchFamily="34" charset="-128"/>
              </a:rPr>
              <a:t>Cache flush</a:t>
            </a:r>
          </a:p>
        </p:txBody>
      </p:sp>
      <p:sp>
        <p:nvSpPr>
          <p:cNvPr id="30" name="TextBox 29"/>
          <p:cNvSpPr txBox="1"/>
          <p:nvPr/>
        </p:nvSpPr>
        <p:spPr>
          <a:xfrm>
            <a:off x="5973765" y="3868901"/>
            <a:ext cx="609141"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smtClean="0">
                <a:solidFill>
                  <a:schemeClr val="accent5"/>
                </a:solidFill>
                <a:ea typeface="Arial Unicode MS" pitchFamily="34" charset="-128"/>
                <a:cs typeface="Arial Unicode MS" pitchFamily="34" charset="-128"/>
              </a:rPr>
              <a:t>Cache replace</a:t>
            </a:r>
          </a:p>
        </p:txBody>
      </p:sp>
      <p:sp>
        <p:nvSpPr>
          <p:cNvPr id="31" name="TextBox 30"/>
          <p:cNvSpPr txBox="1"/>
          <p:nvPr/>
        </p:nvSpPr>
        <p:spPr>
          <a:xfrm>
            <a:off x="6692684" y="3853353"/>
            <a:ext cx="609141"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smtClean="0">
                <a:solidFill>
                  <a:schemeClr val="accent5"/>
                </a:solidFill>
                <a:ea typeface="Arial Unicode MS" pitchFamily="34" charset="-128"/>
                <a:cs typeface="Arial Unicode MS" pitchFamily="34" charset="-128"/>
              </a:rPr>
              <a:t>Cache replace</a:t>
            </a:r>
          </a:p>
        </p:txBody>
      </p:sp>
      <p:sp>
        <p:nvSpPr>
          <p:cNvPr id="32" name="TextBox 31"/>
          <p:cNvSpPr txBox="1"/>
          <p:nvPr/>
        </p:nvSpPr>
        <p:spPr>
          <a:xfrm>
            <a:off x="7454225" y="3819916"/>
            <a:ext cx="609141"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smtClean="0">
                <a:solidFill>
                  <a:schemeClr val="accent5"/>
                </a:solidFill>
                <a:ea typeface="Arial Unicode MS" pitchFamily="34" charset="-128"/>
                <a:cs typeface="Arial Unicode MS" pitchFamily="34" charset="-128"/>
              </a:rPr>
              <a:t>Cache replace</a:t>
            </a:r>
          </a:p>
        </p:txBody>
      </p:sp>
      <p:sp>
        <p:nvSpPr>
          <p:cNvPr id="33" name="TextBox 32"/>
          <p:cNvSpPr txBox="1"/>
          <p:nvPr/>
        </p:nvSpPr>
        <p:spPr>
          <a:xfrm>
            <a:off x="8323718" y="3857826"/>
            <a:ext cx="609141"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smtClean="0">
                <a:solidFill>
                  <a:schemeClr val="accent5"/>
                </a:solidFill>
                <a:ea typeface="Arial Unicode MS" pitchFamily="34" charset="-128"/>
                <a:cs typeface="Arial Unicode MS" pitchFamily="34" charset="-128"/>
              </a:rPr>
              <a:t>Cache replace</a:t>
            </a:r>
          </a:p>
        </p:txBody>
      </p:sp>
      <p:sp>
        <p:nvSpPr>
          <p:cNvPr id="34" name="TextBox 33"/>
          <p:cNvSpPr txBox="1"/>
          <p:nvPr/>
        </p:nvSpPr>
        <p:spPr>
          <a:xfrm>
            <a:off x="9206821" y="3857826"/>
            <a:ext cx="609141"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smtClean="0">
                <a:solidFill>
                  <a:schemeClr val="accent5"/>
                </a:solidFill>
                <a:ea typeface="Arial Unicode MS" pitchFamily="34" charset="-128"/>
                <a:cs typeface="Arial Unicode MS" pitchFamily="34" charset="-128"/>
              </a:rPr>
              <a:t>Cache replace</a:t>
            </a:r>
          </a:p>
        </p:txBody>
      </p:sp>
      <p:sp>
        <p:nvSpPr>
          <p:cNvPr id="35" name="TextBox 34"/>
          <p:cNvSpPr txBox="1"/>
          <p:nvPr/>
        </p:nvSpPr>
        <p:spPr>
          <a:xfrm>
            <a:off x="9963379" y="3843439"/>
            <a:ext cx="609141"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smtClean="0">
                <a:solidFill>
                  <a:schemeClr val="accent5"/>
                </a:solidFill>
                <a:ea typeface="Arial Unicode MS" pitchFamily="34" charset="-128"/>
                <a:cs typeface="Arial Unicode MS" pitchFamily="34" charset="-128"/>
              </a:rPr>
              <a:t>Cache replace</a:t>
            </a:r>
          </a:p>
        </p:txBody>
      </p:sp>
    </p:spTree>
    <p:extLst>
      <p:ext uri="{BB962C8B-B14F-4D97-AF65-F5344CB8AC3E}">
        <p14:creationId xmlns:p14="http://schemas.microsoft.com/office/powerpoint/2010/main" val="439689442"/>
      </p:ext>
    </p:extLst>
  </p:cSld>
  <p:clrMapOvr>
    <a:masterClrMapping/>
  </p:clrMapOvr>
  <p:transition spd="slow">
    <p:wip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SSD Buffer </a:t>
            </a:r>
            <a:r>
              <a:rPr lang="en-US" dirty="0" smtClean="0"/>
              <a:t>Extension</a:t>
            </a:r>
            <a:endParaRPr lang="en-US" dirty="0"/>
          </a:p>
        </p:txBody>
      </p:sp>
      <p:sp>
        <p:nvSpPr>
          <p:cNvPr id="3" name="Text Placeholder 2"/>
          <p:cNvSpPr>
            <a:spLocks noGrp="1"/>
          </p:cNvSpPr>
          <p:nvPr>
            <p:ph type="body" sz="quarter" idx="10"/>
          </p:nvPr>
        </p:nvSpPr>
        <p:spPr/>
        <p:txBody>
          <a:bodyPr>
            <a:normAutofit fontScale="92500" lnSpcReduction="20000"/>
          </a:bodyPr>
          <a:lstStyle/>
          <a:p>
            <a:r>
              <a:rPr lang="en-US" dirty="0" smtClean="0"/>
              <a:t>Enter </a:t>
            </a:r>
            <a:r>
              <a:rPr lang="en-US" dirty="0" err="1" smtClean="0"/>
              <a:t>PCIe</a:t>
            </a:r>
            <a:r>
              <a:rPr lang="en-US" dirty="0" smtClean="0"/>
              <a:t> SSD as memory extension</a:t>
            </a:r>
          </a:p>
          <a:p>
            <a:pPr lvl="1"/>
            <a:r>
              <a:rPr lang="en-US" dirty="0" err="1" smtClean="0"/>
              <a:t>PCIe</a:t>
            </a:r>
            <a:r>
              <a:rPr lang="en-US" dirty="0" smtClean="0"/>
              <a:t> SSD’s are cheap – e.g. ~$10K per TB</a:t>
            </a:r>
          </a:p>
          <a:p>
            <a:pPr lvl="2"/>
            <a:r>
              <a:rPr lang="en-US" dirty="0" smtClean="0"/>
              <a:t>Capacities in ~1TB </a:t>
            </a:r>
            <a:r>
              <a:rPr lang="en-US" dirty="0" smtClean="0">
                <a:sym typeface="Wingdings" panose="05000000000000000000" pitchFamily="2" charset="2"/>
              </a:rPr>
              <a:t> 6+ TB</a:t>
            </a:r>
            <a:endParaRPr lang="en-US" dirty="0" smtClean="0"/>
          </a:p>
          <a:p>
            <a:pPr lvl="1"/>
            <a:r>
              <a:rPr lang="en-US" dirty="0" err="1" smtClean="0"/>
              <a:t>PCIe</a:t>
            </a:r>
            <a:r>
              <a:rPr lang="en-US" dirty="0" smtClean="0"/>
              <a:t> SSD speeds approaching main memory</a:t>
            </a:r>
          </a:p>
          <a:p>
            <a:pPr lvl="2"/>
            <a:r>
              <a:rPr lang="en-US" dirty="0" smtClean="0"/>
              <a:t>&lt;100</a:t>
            </a:r>
            <a:r>
              <a:rPr lang="en-US" dirty="0" smtClean="0">
                <a:sym typeface="Symbol"/>
              </a:rPr>
              <a:t>sec reads, 10-20sec writes</a:t>
            </a:r>
            <a:endParaRPr lang="en-US" dirty="0" smtClean="0"/>
          </a:p>
          <a:p>
            <a:r>
              <a:rPr lang="en-US" dirty="0" smtClean="0"/>
              <a:t>ASE 16 sp02 to leverage SSD as memory extension</a:t>
            </a:r>
          </a:p>
          <a:p>
            <a:pPr lvl="1"/>
            <a:r>
              <a:rPr lang="en-US" dirty="0" smtClean="0"/>
              <a:t>In normal MRU</a:t>
            </a:r>
            <a:r>
              <a:rPr lang="en-US" dirty="0" smtClean="0">
                <a:sym typeface="Wingdings" panose="05000000000000000000" pitchFamily="2" charset="2"/>
              </a:rPr>
              <a:t>LRU buffer management, older data simply migrates seamlessly to SSD</a:t>
            </a:r>
          </a:p>
          <a:p>
            <a:pPr lvl="1"/>
            <a:r>
              <a:rPr lang="en-US" dirty="0" smtClean="0">
                <a:sym typeface="Wingdings" panose="05000000000000000000" pitchFamily="2" charset="2"/>
              </a:rPr>
              <a:t>Essentially allows commodity HW to have multi-TB caches at very low TCO</a:t>
            </a:r>
          </a:p>
          <a:p>
            <a:pPr lvl="1"/>
            <a:r>
              <a:rPr lang="en-US" dirty="0" smtClean="0">
                <a:sym typeface="Wingdings" panose="05000000000000000000" pitchFamily="2" charset="2"/>
              </a:rPr>
              <a:t>Only limited by ASE’s memory address space of &lt;4TB</a:t>
            </a:r>
            <a:endParaRPr lang="en-US" dirty="0" smtClean="0"/>
          </a:p>
          <a:p>
            <a:r>
              <a:rPr lang="en-US" dirty="0" smtClean="0"/>
              <a:t>Benefits</a:t>
            </a:r>
          </a:p>
          <a:p>
            <a:pPr lvl="1"/>
            <a:r>
              <a:rPr lang="en-US" dirty="0" smtClean="0"/>
              <a:t>Reduces IO bottleneck on HBA and SAN disks</a:t>
            </a:r>
          </a:p>
          <a:p>
            <a:pPr lvl="2"/>
            <a:r>
              <a:rPr lang="en-US" dirty="0" smtClean="0"/>
              <a:t>Tempdb can be built on PCI SSD</a:t>
            </a:r>
          </a:p>
          <a:p>
            <a:pPr lvl="2"/>
            <a:r>
              <a:rPr lang="en-US" dirty="0" smtClean="0"/>
              <a:t>Reduces re-scanning via physical reads from SAN</a:t>
            </a:r>
          </a:p>
          <a:p>
            <a:pPr lvl="1"/>
            <a:r>
              <a:rPr lang="en-US" dirty="0" smtClean="0"/>
              <a:t>Doesn’t violate corporate policies/standards of SAN storage for business data</a:t>
            </a:r>
          </a:p>
          <a:p>
            <a:pPr lvl="2"/>
            <a:r>
              <a:rPr lang="en-US" dirty="0" smtClean="0"/>
              <a:t>Cache is volatile</a:t>
            </a:r>
          </a:p>
          <a:p>
            <a:pPr lvl="2"/>
            <a:r>
              <a:rPr lang="en-US" dirty="0" smtClean="0"/>
              <a:t>Tempdb is rebuilt on reboot, so no permanent data retention either</a:t>
            </a:r>
            <a:endParaRPr lang="en-US" dirty="0"/>
          </a:p>
        </p:txBody>
      </p:sp>
    </p:spTree>
    <p:extLst>
      <p:ext uri="{BB962C8B-B14F-4D97-AF65-F5344CB8AC3E}">
        <p14:creationId xmlns:p14="http://schemas.microsoft.com/office/powerpoint/2010/main" val="1805060733"/>
      </p:ext>
    </p:extLst>
  </p:cSld>
  <p:clrMapOvr>
    <a:masterClrMapping/>
  </p:clrMapOvr>
  <p:transition spd="slow">
    <p:wip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Competitive “Simple” SSD Cache Extension</a:t>
            </a:r>
            <a:endParaRPr lang="en-US" dirty="0"/>
          </a:p>
        </p:txBody>
      </p:sp>
      <p:sp>
        <p:nvSpPr>
          <p:cNvPr id="13" name="Text Placeholder 12"/>
          <p:cNvSpPr>
            <a:spLocks noGrp="1"/>
          </p:cNvSpPr>
          <p:nvPr>
            <p:ph type="body" sz="quarter" idx="11"/>
          </p:nvPr>
        </p:nvSpPr>
        <p:spPr>
          <a:xfrm>
            <a:off x="432113" y="1456343"/>
            <a:ext cx="5563051" cy="4924833"/>
          </a:xfrm>
        </p:spPr>
        <p:txBody>
          <a:bodyPr/>
          <a:lstStyle/>
          <a:p>
            <a:r>
              <a:rPr lang="en-US" dirty="0" smtClean="0"/>
              <a:t>Extends buffer pools</a:t>
            </a:r>
          </a:p>
          <a:p>
            <a:pPr lvl="1"/>
            <a:r>
              <a:rPr lang="en-US" dirty="0" smtClean="0"/>
              <a:t>Conceptually MRU-LRU extended to SSD</a:t>
            </a:r>
          </a:p>
          <a:p>
            <a:pPr lvl="2"/>
            <a:r>
              <a:rPr lang="en-US" dirty="0" smtClean="0"/>
              <a:t>Uses hash table to track contents</a:t>
            </a:r>
          </a:p>
          <a:p>
            <a:pPr lvl="2"/>
            <a:r>
              <a:rPr lang="en-US" dirty="0" smtClean="0"/>
              <a:t>When full, oldest page is evicted</a:t>
            </a:r>
          </a:p>
          <a:p>
            <a:pPr lvl="1"/>
            <a:r>
              <a:rPr lang="en-US" dirty="0" smtClean="0"/>
              <a:t>Associated with the cache (e.g. named cache)</a:t>
            </a:r>
          </a:p>
          <a:p>
            <a:r>
              <a:rPr lang="en-US" dirty="0" smtClean="0"/>
              <a:t>MS SQL 2014</a:t>
            </a:r>
          </a:p>
          <a:p>
            <a:pPr lvl="1"/>
            <a:r>
              <a:rPr lang="en-US" dirty="0" smtClean="0"/>
              <a:t>Configured at server level</a:t>
            </a:r>
          </a:p>
          <a:p>
            <a:pPr lvl="1"/>
            <a:r>
              <a:rPr lang="en-US" dirty="0" smtClean="0"/>
              <a:t>Only clean pages in SSD cache extension</a:t>
            </a:r>
          </a:p>
          <a:p>
            <a:pPr lvl="1"/>
            <a:r>
              <a:rPr lang="en-US" dirty="0" smtClean="0"/>
              <a:t>All writes still to HDD</a:t>
            </a:r>
          </a:p>
          <a:p>
            <a:pPr lvl="2"/>
            <a:r>
              <a:rPr lang="en-US" dirty="0" smtClean="0"/>
              <a:t>So, if you want fast writes – you still need to store the data on SSD’s</a:t>
            </a:r>
          </a:p>
          <a:p>
            <a:pPr lvl="1"/>
            <a:r>
              <a:rPr lang="en-US" dirty="0" smtClean="0"/>
              <a:t>Limited to ratio of main memory size</a:t>
            </a:r>
          </a:p>
          <a:p>
            <a:pPr lvl="2"/>
            <a:r>
              <a:rPr lang="en-US" dirty="0" smtClean="0"/>
              <a:t>32x maximum; 4-8x optimal; 16x suggested</a:t>
            </a:r>
          </a:p>
          <a:p>
            <a:pPr lvl="1"/>
            <a:r>
              <a:rPr lang="en-US" dirty="0" smtClean="0"/>
              <a:t>Key benefit: read performance on warm data</a:t>
            </a:r>
            <a:endParaRPr lang="en-US" dirty="0"/>
          </a:p>
        </p:txBody>
      </p:sp>
      <p:sp>
        <p:nvSpPr>
          <p:cNvPr id="37" name="Rectangle 36"/>
          <p:cNvSpPr/>
          <p:nvPr/>
        </p:nvSpPr>
        <p:spPr>
          <a:xfrm>
            <a:off x="6289414" y="1499480"/>
            <a:ext cx="326571" cy="40511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 name="Rectangle 37"/>
          <p:cNvSpPr/>
          <p:nvPr/>
        </p:nvSpPr>
        <p:spPr>
          <a:xfrm>
            <a:off x="6853292" y="1499480"/>
            <a:ext cx="326571" cy="40511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 name="Rectangle 38"/>
          <p:cNvSpPr/>
          <p:nvPr/>
        </p:nvSpPr>
        <p:spPr>
          <a:xfrm>
            <a:off x="7417170" y="1499480"/>
            <a:ext cx="326571" cy="40511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 name="Rectangle 39"/>
          <p:cNvSpPr/>
          <p:nvPr/>
        </p:nvSpPr>
        <p:spPr>
          <a:xfrm>
            <a:off x="7981047" y="1499480"/>
            <a:ext cx="326571" cy="40511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 name="Rectangle 40"/>
          <p:cNvSpPr/>
          <p:nvPr/>
        </p:nvSpPr>
        <p:spPr>
          <a:xfrm>
            <a:off x="8544926" y="1499480"/>
            <a:ext cx="326571" cy="40511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 name="Rectangle 41"/>
          <p:cNvSpPr/>
          <p:nvPr/>
        </p:nvSpPr>
        <p:spPr>
          <a:xfrm>
            <a:off x="9574715" y="1499480"/>
            <a:ext cx="326571" cy="40511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3" name="Rectangle 42"/>
          <p:cNvSpPr/>
          <p:nvPr/>
        </p:nvSpPr>
        <p:spPr>
          <a:xfrm>
            <a:off x="10136415" y="1499480"/>
            <a:ext cx="326571" cy="40511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44" name="Straight Arrow Connector 43"/>
          <p:cNvCxnSpPr>
            <a:stCxn id="37" idx="3"/>
            <a:endCxn id="38" idx="1"/>
          </p:cNvCxnSpPr>
          <p:nvPr/>
        </p:nvCxnSpPr>
        <p:spPr>
          <a:xfrm>
            <a:off x="6615985" y="1702035"/>
            <a:ext cx="237307" cy="1186"/>
          </a:xfrm>
          <a:prstGeom prst="straightConnector1">
            <a:avLst/>
          </a:prstGeom>
          <a:noFill/>
          <a:ln w="12700" cap="flat" cmpd="sng" algn="ctr">
            <a:solidFill>
              <a:srgbClr val="9BBB59">
                <a:lumMod val="75000"/>
              </a:srgbClr>
            </a:solidFill>
            <a:prstDash val="solid"/>
            <a:tailEnd type="arrow"/>
          </a:ln>
          <a:effectLst/>
        </p:spPr>
      </p:cxnSp>
      <p:cxnSp>
        <p:nvCxnSpPr>
          <p:cNvPr id="45" name="Straight Arrow Connector 44"/>
          <p:cNvCxnSpPr>
            <a:stCxn id="38" idx="3"/>
            <a:endCxn id="39" idx="1"/>
          </p:cNvCxnSpPr>
          <p:nvPr/>
        </p:nvCxnSpPr>
        <p:spPr>
          <a:xfrm>
            <a:off x="7179862" y="1702035"/>
            <a:ext cx="237307" cy="1186"/>
          </a:xfrm>
          <a:prstGeom prst="straightConnector1">
            <a:avLst/>
          </a:prstGeom>
          <a:noFill/>
          <a:ln w="12700" cap="flat" cmpd="sng" algn="ctr">
            <a:solidFill>
              <a:srgbClr val="9BBB59">
                <a:lumMod val="75000"/>
              </a:srgbClr>
            </a:solidFill>
            <a:prstDash val="solid"/>
            <a:tailEnd type="arrow"/>
          </a:ln>
          <a:effectLst/>
        </p:spPr>
      </p:cxnSp>
      <p:cxnSp>
        <p:nvCxnSpPr>
          <p:cNvPr id="46" name="Straight Arrow Connector 45"/>
          <p:cNvCxnSpPr>
            <a:stCxn id="39" idx="3"/>
            <a:endCxn id="40" idx="1"/>
          </p:cNvCxnSpPr>
          <p:nvPr/>
        </p:nvCxnSpPr>
        <p:spPr>
          <a:xfrm>
            <a:off x="7743740" y="1702035"/>
            <a:ext cx="237307" cy="1186"/>
          </a:xfrm>
          <a:prstGeom prst="straightConnector1">
            <a:avLst/>
          </a:prstGeom>
          <a:noFill/>
          <a:ln w="12700" cap="flat" cmpd="sng" algn="ctr">
            <a:solidFill>
              <a:srgbClr val="9BBB59">
                <a:lumMod val="75000"/>
              </a:srgbClr>
            </a:solidFill>
            <a:prstDash val="solid"/>
            <a:tailEnd type="arrow"/>
          </a:ln>
          <a:effectLst/>
        </p:spPr>
      </p:cxnSp>
      <p:cxnSp>
        <p:nvCxnSpPr>
          <p:cNvPr id="47" name="Straight Arrow Connector 46"/>
          <p:cNvCxnSpPr>
            <a:stCxn id="40" idx="3"/>
            <a:endCxn id="41" idx="1"/>
          </p:cNvCxnSpPr>
          <p:nvPr/>
        </p:nvCxnSpPr>
        <p:spPr>
          <a:xfrm>
            <a:off x="8307618" y="1702035"/>
            <a:ext cx="237308" cy="1186"/>
          </a:xfrm>
          <a:prstGeom prst="straightConnector1">
            <a:avLst/>
          </a:prstGeom>
          <a:noFill/>
          <a:ln w="12700" cap="flat" cmpd="sng" algn="ctr">
            <a:solidFill>
              <a:srgbClr val="9BBB59">
                <a:lumMod val="75000"/>
              </a:srgbClr>
            </a:solidFill>
            <a:prstDash val="solid"/>
            <a:tailEnd type="arrow"/>
          </a:ln>
          <a:effectLst/>
        </p:spPr>
      </p:cxnSp>
      <p:cxnSp>
        <p:nvCxnSpPr>
          <p:cNvPr id="48" name="Straight Arrow Connector 47"/>
          <p:cNvCxnSpPr>
            <a:stCxn id="41" idx="3"/>
            <a:endCxn id="42" idx="1"/>
          </p:cNvCxnSpPr>
          <p:nvPr/>
        </p:nvCxnSpPr>
        <p:spPr>
          <a:xfrm>
            <a:off x="8871497" y="1702035"/>
            <a:ext cx="703218" cy="1186"/>
          </a:xfrm>
          <a:prstGeom prst="straightConnector1">
            <a:avLst/>
          </a:prstGeom>
          <a:noFill/>
          <a:ln w="12700" cap="flat" cmpd="sng" algn="ctr">
            <a:solidFill>
              <a:srgbClr val="9BBB59">
                <a:lumMod val="75000"/>
              </a:srgbClr>
            </a:solidFill>
            <a:prstDash val="solid"/>
            <a:tailEnd type="arrow"/>
          </a:ln>
          <a:effectLst/>
        </p:spPr>
      </p:cxnSp>
      <p:pic>
        <p:nvPicPr>
          <p:cNvPr id="49" name="Picture 6" descr="C:\Documents and Settings\Jeff Tallman\Local Settings\Temporary Internet Files\Content.IE5\AFM2TOEY\MMj02839100000[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051062" y="1525523"/>
            <a:ext cx="315022" cy="300939"/>
          </a:xfrm>
          <a:prstGeom prst="rect">
            <a:avLst/>
          </a:prstGeom>
          <a:noFill/>
        </p:spPr>
      </p:pic>
      <p:cxnSp>
        <p:nvCxnSpPr>
          <p:cNvPr id="50" name="Straight Arrow Connector 49"/>
          <p:cNvCxnSpPr>
            <a:stCxn id="42" idx="3"/>
            <a:endCxn id="43" idx="1"/>
          </p:cNvCxnSpPr>
          <p:nvPr/>
        </p:nvCxnSpPr>
        <p:spPr>
          <a:xfrm>
            <a:off x="9901286" y="1702035"/>
            <a:ext cx="235129" cy="1186"/>
          </a:xfrm>
          <a:prstGeom prst="straightConnector1">
            <a:avLst/>
          </a:prstGeom>
          <a:noFill/>
          <a:ln w="12700" cap="flat" cmpd="sng" algn="ctr">
            <a:solidFill>
              <a:srgbClr val="9BBB59">
                <a:lumMod val="75000"/>
              </a:srgbClr>
            </a:solidFill>
            <a:prstDash val="solid"/>
            <a:tailEnd type="arrow"/>
          </a:ln>
          <a:effectLst/>
        </p:spPr>
      </p:cxnSp>
      <p:sp>
        <p:nvSpPr>
          <p:cNvPr id="51" name="Rectangle 50"/>
          <p:cNvSpPr/>
          <p:nvPr/>
        </p:nvSpPr>
        <p:spPr>
          <a:xfrm>
            <a:off x="6322070" y="1575680"/>
            <a:ext cx="259081" cy="301903"/>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 name="Rectangle 51"/>
          <p:cNvSpPr/>
          <p:nvPr/>
        </p:nvSpPr>
        <p:spPr>
          <a:xfrm>
            <a:off x="6888124" y="1575680"/>
            <a:ext cx="259081" cy="301903"/>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 name="Rectangle 52"/>
          <p:cNvSpPr/>
          <p:nvPr/>
        </p:nvSpPr>
        <p:spPr>
          <a:xfrm>
            <a:off x="7449825" y="1575680"/>
            <a:ext cx="259081" cy="301903"/>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4" name="Rectangle 53"/>
          <p:cNvSpPr/>
          <p:nvPr/>
        </p:nvSpPr>
        <p:spPr>
          <a:xfrm>
            <a:off x="8004995" y="1575680"/>
            <a:ext cx="259081" cy="301903"/>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5" name="Rectangle 54"/>
          <p:cNvSpPr/>
          <p:nvPr/>
        </p:nvSpPr>
        <p:spPr>
          <a:xfrm>
            <a:off x="8579759" y="1575680"/>
            <a:ext cx="259081" cy="301903"/>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6" name="Rectangle 55"/>
          <p:cNvSpPr/>
          <p:nvPr/>
        </p:nvSpPr>
        <p:spPr>
          <a:xfrm>
            <a:off x="9605188" y="1575680"/>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7" name="Rectangle 56"/>
          <p:cNvSpPr/>
          <p:nvPr/>
        </p:nvSpPr>
        <p:spPr>
          <a:xfrm>
            <a:off x="10173421" y="1575680"/>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pic>
        <p:nvPicPr>
          <p:cNvPr id="98" name="Picture 9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048704" y="5306918"/>
            <a:ext cx="2755799" cy="1065624"/>
          </a:xfrm>
          <a:prstGeom prst="rect">
            <a:avLst/>
          </a:prstGeom>
          <a:noFill/>
          <a:ln w="9525">
            <a:noFill/>
            <a:miter lim="800000"/>
            <a:headEnd/>
            <a:tailEnd/>
          </a:ln>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262155" y="2521687"/>
            <a:ext cx="2089076" cy="470632"/>
          </a:xfrm>
          <a:prstGeom prst="rect">
            <a:avLst/>
          </a:prstGeom>
        </p:spPr>
      </p:pic>
      <p:pic>
        <p:nvPicPr>
          <p:cNvPr id="99" name="Picture 9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414555" y="2674087"/>
            <a:ext cx="2089076" cy="470632"/>
          </a:xfrm>
          <a:prstGeom prst="rect">
            <a:avLst/>
          </a:prstGeom>
        </p:spPr>
      </p:pic>
      <p:pic>
        <p:nvPicPr>
          <p:cNvPr id="100" name="Picture 9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566955" y="2826487"/>
            <a:ext cx="2089076" cy="470632"/>
          </a:xfrm>
          <a:prstGeom prst="rect">
            <a:avLst/>
          </a:prstGeom>
        </p:spPr>
      </p:pic>
      <p:sp>
        <p:nvSpPr>
          <p:cNvPr id="8" name="Arc 7"/>
          <p:cNvSpPr/>
          <p:nvPr/>
        </p:nvSpPr>
        <p:spPr>
          <a:xfrm>
            <a:off x="9320720" y="1814107"/>
            <a:ext cx="2290492" cy="2891231"/>
          </a:xfrm>
          <a:prstGeom prst="arc">
            <a:avLst>
              <a:gd name="adj1" fmla="val 16200000"/>
              <a:gd name="adj2" fmla="val 4947544"/>
            </a:avLst>
          </a:prstGeom>
          <a:ln w="38100" cmpd="sng">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Rectangle 100"/>
          <p:cNvSpPr/>
          <p:nvPr/>
        </p:nvSpPr>
        <p:spPr>
          <a:xfrm>
            <a:off x="11473633" y="3166173"/>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 name="Arc 14"/>
          <p:cNvSpPr/>
          <p:nvPr/>
        </p:nvSpPr>
        <p:spPr>
          <a:xfrm rot="10800000">
            <a:off x="6446391" y="-1"/>
            <a:ext cx="2658885" cy="4569280"/>
          </a:xfrm>
          <a:prstGeom prst="arc">
            <a:avLst>
              <a:gd name="adj1" fmla="val 16198426"/>
              <a:gd name="adj2" fmla="val 1028587"/>
            </a:avLst>
          </a:prstGeom>
          <a:ln w="38100" cmpd="sng">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Rectangle 101"/>
          <p:cNvSpPr/>
          <p:nvPr/>
        </p:nvSpPr>
        <p:spPr>
          <a:xfrm>
            <a:off x="6478092" y="3193854"/>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16" name="Group 15"/>
          <p:cNvGrpSpPr/>
          <p:nvPr/>
        </p:nvGrpSpPr>
        <p:grpSpPr>
          <a:xfrm>
            <a:off x="7821094" y="4434718"/>
            <a:ext cx="2978675" cy="730095"/>
            <a:chOff x="7821094" y="4434718"/>
            <a:chExt cx="2978675" cy="730095"/>
          </a:xfrm>
        </p:grpSpPr>
        <p:sp>
          <p:nvSpPr>
            <p:cNvPr id="104" name="Rectangle 103"/>
            <p:cNvSpPr/>
            <p:nvPr/>
          </p:nvSpPr>
          <p:spPr>
            <a:xfrm>
              <a:off x="7821094" y="4434718"/>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8" name="Rectangle 107"/>
            <p:cNvSpPr/>
            <p:nvPr/>
          </p:nvSpPr>
          <p:spPr>
            <a:xfrm>
              <a:off x="8148439" y="4434718"/>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9" name="Rectangle 108"/>
            <p:cNvSpPr/>
            <p:nvPr/>
          </p:nvSpPr>
          <p:spPr>
            <a:xfrm>
              <a:off x="8475784" y="4434718"/>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0" name="Rectangle 109"/>
            <p:cNvSpPr/>
            <p:nvPr/>
          </p:nvSpPr>
          <p:spPr>
            <a:xfrm>
              <a:off x="8803129" y="4434718"/>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1" name="Rectangle 110"/>
            <p:cNvSpPr/>
            <p:nvPr/>
          </p:nvSpPr>
          <p:spPr>
            <a:xfrm>
              <a:off x="9130474" y="4434718"/>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2" name="Rectangle 111"/>
            <p:cNvSpPr/>
            <p:nvPr/>
          </p:nvSpPr>
          <p:spPr>
            <a:xfrm>
              <a:off x="9457819" y="4434718"/>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3" name="Rectangle 112"/>
            <p:cNvSpPr/>
            <p:nvPr/>
          </p:nvSpPr>
          <p:spPr>
            <a:xfrm>
              <a:off x="9785164" y="4434718"/>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4" name="Rectangle 113"/>
            <p:cNvSpPr/>
            <p:nvPr/>
          </p:nvSpPr>
          <p:spPr>
            <a:xfrm>
              <a:off x="10112512" y="4434718"/>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5" name="Rectangle 114"/>
            <p:cNvSpPr/>
            <p:nvPr/>
          </p:nvSpPr>
          <p:spPr>
            <a:xfrm>
              <a:off x="7928138" y="4541766"/>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6" name="Rectangle 115"/>
            <p:cNvSpPr/>
            <p:nvPr/>
          </p:nvSpPr>
          <p:spPr>
            <a:xfrm>
              <a:off x="8255483" y="4541766"/>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7" name="Rectangle 116"/>
            <p:cNvSpPr/>
            <p:nvPr/>
          </p:nvSpPr>
          <p:spPr>
            <a:xfrm>
              <a:off x="8582828" y="4541766"/>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8" name="Rectangle 117"/>
            <p:cNvSpPr/>
            <p:nvPr/>
          </p:nvSpPr>
          <p:spPr>
            <a:xfrm>
              <a:off x="8910173" y="4541766"/>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9" name="Rectangle 118"/>
            <p:cNvSpPr/>
            <p:nvPr/>
          </p:nvSpPr>
          <p:spPr>
            <a:xfrm>
              <a:off x="9237518" y="4541766"/>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0" name="Rectangle 119"/>
            <p:cNvSpPr/>
            <p:nvPr/>
          </p:nvSpPr>
          <p:spPr>
            <a:xfrm>
              <a:off x="9564863" y="4541766"/>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1" name="Rectangle 120"/>
            <p:cNvSpPr/>
            <p:nvPr/>
          </p:nvSpPr>
          <p:spPr>
            <a:xfrm>
              <a:off x="9892208" y="4541766"/>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2" name="Rectangle 121"/>
            <p:cNvSpPr/>
            <p:nvPr/>
          </p:nvSpPr>
          <p:spPr>
            <a:xfrm>
              <a:off x="10219556" y="4541766"/>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3" name="Rectangle 122"/>
            <p:cNvSpPr/>
            <p:nvPr/>
          </p:nvSpPr>
          <p:spPr>
            <a:xfrm>
              <a:off x="8035182" y="4648814"/>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4" name="Rectangle 123"/>
            <p:cNvSpPr/>
            <p:nvPr/>
          </p:nvSpPr>
          <p:spPr>
            <a:xfrm>
              <a:off x="8362527" y="4648814"/>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5" name="Rectangle 124"/>
            <p:cNvSpPr/>
            <p:nvPr/>
          </p:nvSpPr>
          <p:spPr>
            <a:xfrm>
              <a:off x="8689872" y="4648814"/>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6" name="Rectangle 125"/>
            <p:cNvSpPr/>
            <p:nvPr/>
          </p:nvSpPr>
          <p:spPr>
            <a:xfrm>
              <a:off x="9017217" y="4648814"/>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7" name="Rectangle 126"/>
            <p:cNvSpPr/>
            <p:nvPr/>
          </p:nvSpPr>
          <p:spPr>
            <a:xfrm>
              <a:off x="9344562" y="4648814"/>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8" name="Rectangle 127"/>
            <p:cNvSpPr/>
            <p:nvPr/>
          </p:nvSpPr>
          <p:spPr>
            <a:xfrm>
              <a:off x="9671907" y="4648814"/>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9" name="Rectangle 128"/>
            <p:cNvSpPr/>
            <p:nvPr/>
          </p:nvSpPr>
          <p:spPr>
            <a:xfrm>
              <a:off x="9999252" y="4648814"/>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0" name="Rectangle 129"/>
            <p:cNvSpPr/>
            <p:nvPr/>
          </p:nvSpPr>
          <p:spPr>
            <a:xfrm>
              <a:off x="10326600" y="4648814"/>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1" name="Rectangle 130"/>
            <p:cNvSpPr/>
            <p:nvPr/>
          </p:nvSpPr>
          <p:spPr>
            <a:xfrm>
              <a:off x="8142226" y="4755862"/>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2" name="Rectangle 131"/>
            <p:cNvSpPr/>
            <p:nvPr/>
          </p:nvSpPr>
          <p:spPr>
            <a:xfrm>
              <a:off x="8469571" y="4755862"/>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3" name="Rectangle 132"/>
            <p:cNvSpPr/>
            <p:nvPr/>
          </p:nvSpPr>
          <p:spPr>
            <a:xfrm>
              <a:off x="8796916" y="4755862"/>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4" name="Rectangle 133"/>
            <p:cNvSpPr/>
            <p:nvPr/>
          </p:nvSpPr>
          <p:spPr>
            <a:xfrm>
              <a:off x="9124261" y="4755862"/>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5" name="Rectangle 134"/>
            <p:cNvSpPr/>
            <p:nvPr/>
          </p:nvSpPr>
          <p:spPr>
            <a:xfrm>
              <a:off x="9451606" y="4755862"/>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6" name="Rectangle 135"/>
            <p:cNvSpPr/>
            <p:nvPr/>
          </p:nvSpPr>
          <p:spPr>
            <a:xfrm>
              <a:off x="9778951" y="4755862"/>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7" name="Rectangle 136"/>
            <p:cNvSpPr/>
            <p:nvPr/>
          </p:nvSpPr>
          <p:spPr>
            <a:xfrm>
              <a:off x="10106296" y="4755862"/>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8" name="Rectangle 137"/>
            <p:cNvSpPr/>
            <p:nvPr/>
          </p:nvSpPr>
          <p:spPr>
            <a:xfrm>
              <a:off x="10433644" y="4755862"/>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9" name="Rectangle 138"/>
            <p:cNvSpPr/>
            <p:nvPr/>
          </p:nvSpPr>
          <p:spPr>
            <a:xfrm>
              <a:off x="8249270" y="4862910"/>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0" name="Rectangle 139"/>
            <p:cNvSpPr/>
            <p:nvPr/>
          </p:nvSpPr>
          <p:spPr>
            <a:xfrm>
              <a:off x="8576615" y="4862910"/>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1" name="Rectangle 140"/>
            <p:cNvSpPr/>
            <p:nvPr/>
          </p:nvSpPr>
          <p:spPr>
            <a:xfrm>
              <a:off x="8903960" y="4862910"/>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2" name="Rectangle 141"/>
            <p:cNvSpPr/>
            <p:nvPr/>
          </p:nvSpPr>
          <p:spPr>
            <a:xfrm>
              <a:off x="9231305" y="4862910"/>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3" name="Rectangle 142"/>
            <p:cNvSpPr/>
            <p:nvPr/>
          </p:nvSpPr>
          <p:spPr>
            <a:xfrm>
              <a:off x="9558650" y="4862910"/>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4" name="Rectangle 143"/>
            <p:cNvSpPr/>
            <p:nvPr/>
          </p:nvSpPr>
          <p:spPr>
            <a:xfrm>
              <a:off x="9885995" y="4862910"/>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5" name="Rectangle 144"/>
            <p:cNvSpPr/>
            <p:nvPr/>
          </p:nvSpPr>
          <p:spPr>
            <a:xfrm>
              <a:off x="10213340" y="4862910"/>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6" name="Rectangle 145"/>
            <p:cNvSpPr/>
            <p:nvPr/>
          </p:nvSpPr>
          <p:spPr>
            <a:xfrm>
              <a:off x="10540688" y="4862910"/>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pic>
        <p:nvPicPr>
          <p:cNvPr id="147" name="Picture 1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0188" y="5283583"/>
            <a:ext cx="383853" cy="514483"/>
          </a:xfrm>
          <a:prstGeom prst="rect">
            <a:avLst/>
          </a:prstGeom>
        </p:spPr>
      </p:pic>
      <p:pic>
        <p:nvPicPr>
          <p:cNvPr id="148" name="Picture 6" descr="C:\Documents and Settings\Jeff Tallman\Local Settings\Temporary Internet Files\Content.IE5\AFM2TOEY\MMj02839100000[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861062" y="4434718"/>
            <a:ext cx="470996" cy="449940"/>
          </a:xfrm>
          <a:prstGeom prst="rect">
            <a:avLst/>
          </a:prstGeom>
          <a:noFill/>
        </p:spPr>
      </p:pic>
      <p:cxnSp>
        <p:nvCxnSpPr>
          <p:cNvPr id="149" name="Straight Arrow Connector 148"/>
          <p:cNvCxnSpPr>
            <a:stCxn id="148" idx="3"/>
            <a:endCxn id="147" idx="1"/>
          </p:cNvCxnSpPr>
          <p:nvPr/>
        </p:nvCxnSpPr>
        <p:spPr>
          <a:xfrm>
            <a:off x="9332058" y="4659688"/>
            <a:ext cx="1718130" cy="881137"/>
          </a:xfrm>
          <a:prstGeom prst="straightConnector1">
            <a:avLst/>
          </a:prstGeom>
          <a:ln w="19050" cmpd="sng">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6335751"/>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405098" y="6202237"/>
            <a:ext cx="3237223" cy="369418"/>
          </a:xfrm>
          <a:prstGeom prst="rect">
            <a:avLst/>
          </a:prstGeom>
          <a:noFill/>
        </p:spPr>
        <p:txBody>
          <a:bodyPr wrap="none" lIns="0" tIns="0" rIns="0" bIns="0" rtlCol="0">
            <a:spAutoFit/>
          </a:bodyPr>
          <a:lstStyle/>
          <a:p>
            <a:pPr algn="r" defTabSz="1088776" fontAlgn="base">
              <a:spcAft>
                <a:spcPct val="0"/>
              </a:spcAft>
              <a:buClr>
                <a:srgbClr val="F0AB00"/>
              </a:buClr>
              <a:buSzPct val="80000"/>
            </a:pPr>
            <a:r>
              <a:rPr lang="en-US" sz="1200" kern="0" baseline="30000" dirty="0" smtClean="0">
                <a:solidFill>
                  <a:srgbClr val="FFFFFF"/>
                </a:solidFill>
                <a:latin typeface="Arial"/>
                <a:ea typeface="Arial"/>
                <a:cs typeface="Arial"/>
              </a:rPr>
              <a:t>1</a:t>
            </a:r>
            <a:r>
              <a:rPr lang="en-US" sz="1200" kern="0" dirty="0" smtClean="0">
                <a:solidFill>
                  <a:srgbClr val="FFFFFF"/>
                </a:solidFill>
                <a:latin typeface="Arial"/>
                <a:ea typeface="Arial"/>
                <a:cs typeface="Arial"/>
              </a:rPr>
              <a:t> </a:t>
            </a:r>
            <a:r>
              <a:rPr lang="en-US" sz="1200" kern="0" dirty="0" err="1" smtClean="0">
                <a:solidFill>
                  <a:srgbClr val="FFFFFF"/>
                </a:solidFill>
                <a:latin typeface="Arial"/>
                <a:ea typeface="Arial"/>
                <a:cs typeface="Arial"/>
              </a:rPr>
              <a:t>TranStats</a:t>
            </a:r>
            <a:r>
              <a:rPr lang="en-US" sz="1200" kern="0" dirty="0" smtClean="0">
                <a:solidFill>
                  <a:srgbClr val="FFFFFF"/>
                </a:solidFill>
                <a:latin typeface="Arial"/>
                <a:ea typeface="Arial"/>
                <a:cs typeface="Arial"/>
              </a:rPr>
              <a:t>, Bureau of Transportation Statistics</a:t>
            </a:r>
          </a:p>
          <a:p>
            <a:pPr algn="r" defTabSz="1088776" fontAlgn="base">
              <a:spcAft>
                <a:spcPct val="0"/>
              </a:spcAft>
              <a:buClr>
                <a:srgbClr val="F0AB00"/>
              </a:buClr>
              <a:buSzPct val="80000"/>
            </a:pPr>
            <a:r>
              <a:rPr lang="en-US" sz="1200" kern="0" baseline="30000" dirty="0" smtClean="0">
                <a:solidFill>
                  <a:srgbClr val="FFFFFF"/>
                </a:solidFill>
                <a:latin typeface="Arial"/>
                <a:ea typeface="Arial"/>
                <a:cs typeface="Arial"/>
              </a:rPr>
              <a:t>2</a:t>
            </a:r>
            <a:r>
              <a:rPr lang="en-US" sz="1200" kern="0" dirty="0" smtClean="0">
                <a:solidFill>
                  <a:srgbClr val="FFFFFF"/>
                </a:solidFill>
                <a:latin typeface="Arial"/>
                <a:ea typeface="Arial"/>
                <a:cs typeface="Arial"/>
              </a:rPr>
              <a:t> China Statistical Yearbook (Abstract) 2013</a:t>
            </a:r>
          </a:p>
        </p:txBody>
      </p:sp>
      <p:pic>
        <p:nvPicPr>
          <p:cNvPr id="16" name="Picture 15" descr="SAP_grad_R_pref.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458" y="6083746"/>
            <a:ext cx="913247" cy="453600"/>
          </a:xfrm>
          <a:prstGeom prst="rect">
            <a:avLst/>
          </a:prstGeom>
          <a:noFill/>
          <a:ln>
            <a:noFill/>
          </a:ln>
        </p:spPr>
      </p:pic>
      <p:sp>
        <p:nvSpPr>
          <p:cNvPr id="17" name="Rectangle 16"/>
          <p:cNvSpPr/>
          <p:nvPr/>
        </p:nvSpPr>
        <p:spPr>
          <a:xfrm>
            <a:off x="274267" y="274401"/>
            <a:ext cx="6466845" cy="947125"/>
          </a:xfrm>
          <a:prstGeom prst="rect">
            <a:avLst/>
          </a:prstGeom>
        </p:spPr>
        <p:txBody>
          <a:bodyPr wrap="square" lIns="145267" tIns="72634" rIns="145267" bIns="72634">
            <a:spAutoFit/>
          </a:bodyPr>
          <a:lstStyle/>
          <a:p>
            <a:r>
              <a:rPr lang="en-US" sz="3200" b="1" dirty="0">
                <a:solidFill>
                  <a:schemeClr val="bg1"/>
                </a:solidFill>
                <a:latin typeface="Arial"/>
                <a:cs typeface="Arial"/>
              </a:rPr>
              <a:t>SAP ASE 16 Case Study:</a:t>
            </a:r>
            <a:br>
              <a:rPr lang="en-US" sz="3200" b="1" dirty="0">
                <a:solidFill>
                  <a:schemeClr val="bg1"/>
                </a:solidFill>
                <a:latin typeface="Arial"/>
                <a:cs typeface="Arial"/>
              </a:rPr>
            </a:br>
            <a:r>
              <a:rPr lang="en-US" sz="2000" dirty="0">
                <a:solidFill>
                  <a:schemeClr val="bg1"/>
                </a:solidFill>
                <a:latin typeface="Arial"/>
                <a:cs typeface="Arial"/>
              </a:rPr>
              <a:t>A Data Management Challenge of Massive Scale</a:t>
            </a:r>
          </a:p>
        </p:txBody>
      </p:sp>
      <p:grpSp>
        <p:nvGrpSpPr>
          <p:cNvPr id="49" name="Group 48"/>
          <p:cNvGrpSpPr/>
          <p:nvPr/>
        </p:nvGrpSpPr>
        <p:grpSpPr>
          <a:xfrm>
            <a:off x="0" y="1212557"/>
            <a:ext cx="12195175" cy="2090212"/>
            <a:chOff x="0" y="1212276"/>
            <a:chExt cx="12198350" cy="2089728"/>
          </a:xfrm>
        </p:grpSpPr>
        <p:grpSp>
          <p:nvGrpSpPr>
            <p:cNvPr id="39" name="Group 38"/>
            <p:cNvGrpSpPr/>
            <p:nvPr/>
          </p:nvGrpSpPr>
          <p:grpSpPr>
            <a:xfrm>
              <a:off x="0" y="1212276"/>
              <a:ext cx="12198350" cy="2089728"/>
              <a:chOff x="0" y="1212276"/>
              <a:chExt cx="12198350" cy="2089728"/>
            </a:xfrm>
            <a:solidFill>
              <a:srgbClr val="F0AB00"/>
            </a:solidFill>
          </p:grpSpPr>
          <p:sp>
            <p:nvSpPr>
              <p:cNvPr id="2" name="Rectangle 1"/>
              <p:cNvSpPr/>
              <p:nvPr/>
            </p:nvSpPr>
            <p:spPr>
              <a:xfrm>
                <a:off x="0" y="1212276"/>
                <a:ext cx="12198350" cy="2089728"/>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10" name="TextBox 9"/>
              <p:cNvSpPr txBox="1"/>
              <p:nvPr/>
            </p:nvSpPr>
            <p:spPr>
              <a:xfrm>
                <a:off x="6165559" y="1543633"/>
                <a:ext cx="1492542" cy="738493"/>
              </a:xfrm>
              <a:prstGeom prst="rect">
                <a:avLst/>
              </a:prstGeom>
              <a:grpFill/>
            </p:spPr>
            <p:txBody>
              <a:bodyPr wrap="square" lIns="0" tIns="0" rIns="0" bIns="0" rtlCol="0">
                <a:spAutoFit/>
              </a:bodyPr>
              <a:lstStyle/>
              <a:p>
                <a:pPr defTabSz="1088776" fontAlgn="base">
                  <a:spcBef>
                    <a:spcPct val="50000"/>
                  </a:spcBef>
                  <a:spcAft>
                    <a:spcPct val="0"/>
                  </a:spcAft>
                  <a:buClr>
                    <a:srgbClr val="F0AB00"/>
                  </a:buClr>
                  <a:buSzPct val="80000"/>
                </a:pPr>
                <a:r>
                  <a:rPr lang="en-US" sz="1600" kern="0" dirty="0" smtClean="0">
                    <a:solidFill>
                      <a:srgbClr val="000000"/>
                    </a:solidFill>
                    <a:latin typeface="Arial"/>
                    <a:ea typeface="Arial"/>
                    <a:cs typeface="Arial"/>
                  </a:rPr>
                  <a:t>Total </a:t>
                </a:r>
                <a:r>
                  <a:rPr lang="en-US" sz="1600" b="1" kern="0" dirty="0" smtClean="0">
                    <a:solidFill>
                      <a:srgbClr val="000000"/>
                    </a:solidFill>
                    <a:latin typeface="Arial"/>
                    <a:ea typeface="Arial"/>
                    <a:cs typeface="Arial"/>
                  </a:rPr>
                  <a:t>AIRLINE </a:t>
                </a:r>
                <a:r>
                  <a:rPr lang="en-US" sz="1600" kern="0" dirty="0" smtClean="0">
                    <a:solidFill>
                      <a:srgbClr val="000000"/>
                    </a:solidFill>
                    <a:latin typeface="Arial"/>
                    <a:ea typeface="Arial"/>
                    <a:cs typeface="Arial"/>
                  </a:rPr>
                  <a:t>Passengers in </a:t>
                </a:r>
                <a:br>
                  <a:rPr lang="en-US" sz="1600" kern="0" dirty="0" smtClean="0">
                    <a:solidFill>
                      <a:srgbClr val="000000"/>
                    </a:solidFill>
                    <a:latin typeface="Arial"/>
                    <a:ea typeface="Arial"/>
                    <a:cs typeface="Arial"/>
                  </a:rPr>
                </a:br>
                <a:r>
                  <a:rPr lang="en-US" sz="1600" kern="0" dirty="0" smtClean="0">
                    <a:solidFill>
                      <a:srgbClr val="000000"/>
                    </a:solidFill>
                    <a:latin typeface="Arial"/>
                    <a:ea typeface="Arial"/>
                    <a:cs typeface="Arial"/>
                  </a:rPr>
                  <a:t>the US, 2012</a:t>
                </a:r>
                <a:r>
                  <a:rPr lang="en-US" sz="1600" kern="0" baseline="30000" dirty="0" smtClean="0">
                    <a:solidFill>
                      <a:srgbClr val="000000"/>
                    </a:solidFill>
                    <a:latin typeface="Arial"/>
                    <a:ea typeface="Arial"/>
                    <a:cs typeface="Arial"/>
                  </a:rPr>
                  <a:t>1</a:t>
                </a:r>
              </a:p>
            </p:txBody>
          </p:sp>
          <p:pic>
            <p:nvPicPr>
              <p:cNvPr id="18" name="Picture 17" descr="flags.ai"/>
              <p:cNvPicPr preferRelativeResize="0">
                <a:picLocks noChangeAspect="1"/>
              </p:cNvPicPr>
              <p:nvPr/>
            </p:nvPicPr>
            <p:blipFill rotWithShape="1">
              <a:blip r:embed="rId3" cstate="print">
                <a:extLst>
                  <a:ext uri="{28A0092B-C50C-407E-A947-70E740481C1C}">
                    <a14:useLocalDpi xmlns:a14="http://schemas.microsoft.com/office/drawing/2010/main" val="0"/>
                  </a:ext>
                </a:extLst>
              </a:blip>
              <a:srcRect l="32317" t="17803" r="31055" b="59259"/>
              <a:stretch/>
            </p:blipFill>
            <p:spPr>
              <a:xfrm>
                <a:off x="611361" y="1454733"/>
                <a:ext cx="1507169" cy="943853"/>
              </a:xfrm>
              <a:prstGeom prst="rect">
                <a:avLst/>
              </a:prstGeom>
              <a:grpFill/>
            </p:spPr>
          </p:pic>
          <p:pic>
            <p:nvPicPr>
              <p:cNvPr id="22" name="Picture 21" descr="transportation-icons.ai"/>
              <p:cNvPicPr preferRelativeResize="0">
                <a:picLocks noChangeAspect="1"/>
              </p:cNvPicPr>
              <p:nvPr/>
            </p:nvPicPr>
            <p:blipFill rotWithShape="1">
              <a:blip r:embed="rId4" cstate="print">
                <a:extLst>
                  <a:ext uri="{28A0092B-C50C-407E-A947-70E740481C1C}">
                    <a14:useLocalDpi xmlns:a14="http://schemas.microsoft.com/office/drawing/2010/main" val="0"/>
                  </a:ext>
                </a:extLst>
              </a:blip>
              <a:srcRect l="26846" t="39689" r="53362" b="41372"/>
              <a:stretch/>
            </p:blipFill>
            <p:spPr>
              <a:xfrm>
                <a:off x="2359479" y="1524000"/>
                <a:ext cx="868730" cy="831280"/>
              </a:xfrm>
              <a:prstGeom prst="rect">
                <a:avLst/>
              </a:prstGeom>
              <a:grpFill/>
            </p:spPr>
          </p:pic>
          <p:pic>
            <p:nvPicPr>
              <p:cNvPr id="35" name="Picture 34"/>
              <p:cNvPicPr preferRelativeResize="0">
                <a:picLocks noChangeAspect="1"/>
              </p:cNvPicPr>
              <p:nvPr/>
            </p:nvPicPr>
            <p:blipFill rotWithShape="1">
              <a:blip r:embed="rId5" cstate="print">
                <a:extLst>
                  <a:ext uri="{28A0092B-C50C-407E-A947-70E740481C1C}">
                    <a14:useLocalDpi xmlns:a14="http://schemas.microsoft.com/office/drawing/2010/main" val="0"/>
                  </a:ext>
                </a:extLst>
              </a:blip>
              <a:srcRect t="38510" b="43603"/>
              <a:stretch/>
            </p:blipFill>
            <p:spPr>
              <a:xfrm>
                <a:off x="657873" y="2459190"/>
                <a:ext cx="3741153" cy="669189"/>
              </a:xfrm>
              <a:prstGeom prst="rect">
                <a:avLst/>
              </a:prstGeom>
              <a:grpFill/>
            </p:spPr>
          </p:pic>
          <p:pic>
            <p:nvPicPr>
              <p:cNvPr id="48" name="Picture 47"/>
              <p:cNvPicPr preferRelativeResize="0">
                <a:picLocks noChangeAspect="1"/>
              </p:cNvPicPr>
              <p:nvPr/>
            </p:nvPicPr>
            <p:blipFill rotWithShape="1">
              <a:blip r:embed="rId5" cstate="print">
                <a:extLst>
                  <a:ext uri="{28A0092B-C50C-407E-A947-70E740481C1C}">
                    <a14:useLocalDpi xmlns:a14="http://schemas.microsoft.com/office/drawing/2010/main" val="0"/>
                  </a:ext>
                </a:extLst>
              </a:blip>
              <a:srcRect t="38510" b="43603"/>
              <a:stretch/>
            </p:blipFill>
            <p:spPr>
              <a:xfrm>
                <a:off x="4341048" y="2459190"/>
                <a:ext cx="3741153" cy="669189"/>
              </a:xfrm>
              <a:prstGeom prst="rect">
                <a:avLst/>
              </a:prstGeom>
              <a:grpFill/>
            </p:spPr>
          </p:pic>
          <p:grpSp>
            <p:nvGrpSpPr>
              <p:cNvPr id="62" name="Group 61"/>
              <p:cNvGrpSpPr/>
              <p:nvPr/>
            </p:nvGrpSpPr>
            <p:grpSpPr>
              <a:xfrm>
                <a:off x="7711341" y="1397001"/>
                <a:ext cx="1075166" cy="1627913"/>
                <a:chOff x="7799867" y="1366452"/>
                <a:chExt cx="1194468" cy="1808548"/>
              </a:xfrm>
              <a:grpFill/>
            </p:grpSpPr>
            <p:sp>
              <p:nvSpPr>
                <p:cNvPr id="51" name="Oval 50"/>
                <p:cNvSpPr/>
                <p:nvPr/>
              </p:nvSpPr>
              <p:spPr>
                <a:xfrm>
                  <a:off x="7799867" y="1366452"/>
                  <a:ext cx="1194468" cy="1193846"/>
                </a:xfrm>
                <a:prstGeom prst="ellipse">
                  <a:avLst/>
                </a:prstGeom>
                <a:solidFill>
                  <a:schemeClr val="bg1"/>
                </a:solidFill>
                <a:ln w="101600">
                  <a:solidFill>
                    <a:srgbClr val="008FD3"/>
                  </a:solidFill>
                </a:ln>
              </p:spPr>
              <p:style>
                <a:lnRef idx="1">
                  <a:schemeClr val="accent1"/>
                </a:lnRef>
                <a:fillRef idx="3">
                  <a:schemeClr val="accent1"/>
                </a:fillRef>
                <a:effectRef idx="2">
                  <a:schemeClr val="accent1"/>
                </a:effectRef>
                <a:fontRef idx="minor">
                  <a:schemeClr val="lt1"/>
                </a:fontRef>
              </p:style>
              <p:txBody>
                <a:bodyPr lIns="0" tIns="0" rIns="0" bIns="91440" rtlCol="0" anchor="ctr">
                  <a:noAutofit/>
                </a:bodyPr>
                <a:lstStyle/>
                <a:p>
                  <a:pPr algn="ctr" defTabSz="1015611" fontAlgn="base">
                    <a:spcBef>
                      <a:spcPct val="0"/>
                    </a:spcBef>
                    <a:spcAft>
                      <a:spcPct val="0"/>
                    </a:spcAft>
                    <a:defRPr/>
                  </a:pPr>
                  <a:endParaRPr lang="en-US" sz="1800" dirty="0">
                    <a:solidFill>
                      <a:srgbClr val="4B92FF"/>
                    </a:solidFill>
                    <a:latin typeface="Arial"/>
                    <a:cs typeface="Arial"/>
                  </a:endParaRPr>
                </a:p>
              </p:txBody>
            </p:sp>
            <p:cxnSp>
              <p:nvCxnSpPr>
                <p:cNvPr id="52" name="Straight Connector 51"/>
                <p:cNvCxnSpPr>
                  <a:stCxn id="51" idx="4"/>
                </p:cNvCxnSpPr>
                <p:nvPr/>
              </p:nvCxnSpPr>
              <p:spPr>
                <a:xfrm>
                  <a:off x="8397101" y="2560297"/>
                  <a:ext cx="0" cy="614703"/>
                </a:xfrm>
                <a:prstGeom prst="line">
                  <a:avLst/>
                </a:prstGeom>
                <a:grpFill/>
                <a:ln w="76200" cmpd="sng">
                  <a:solidFill>
                    <a:srgbClr val="008FD3"/>
                  </a:solidFill>
                  <a:headEnd type="none"/>
                  <a:tailEnd type="oval" w="sm" len="sm"/>
                </a:ln>
              </p:spPr>
              <p:style>
                <a:lnRef idx="2">
                  <a:schemeClr val="accent1"/>
                </a:lnRef>
                <a:fillRef idx="0">
                  <a:schemeClr val="accent1"/>
                </a:fillRef>
                <a:effectRef idx="1">
                  <a:schemeClr val="accent1"/>
                </a:effectRef>
                <a:fontRef idx="minor">
                  <a:schemeClr val="tx1"/>
                </a:fontRef>
              </p:style>
            </p:cxnSp>
          </p:grpSp>
        </p:grpSp>
        <p:sp>
          <p:nvSpPr>
            <p:cNvPr id="47" name="TextBox 46"/>
            <p:cNvSpPr txBox="1"/>
            <p:nvPr/>
          </p:nvSpPr>
          <p:spPr>
            <a:xfrm>
              <a:off x="7607300" y="1485900"/>
              <a:ext cx="1238250" cy="1100046"/>
            </a:xfrm>
            <a:prstGeom prst="rect">
              <a:avLst/>
            </a:prstGeom>
            <a:noFill/>
          </p:spPr>
          <p:txBody>
            <a:bodyPr wrap="square" rtlCol="0">
              <a:spAutoFit/>
            </a:bodyPr>
            <a:lstStyle/>
            <a:p>
              <a:pPr algn="ctr" defTabSz="1015611" fontAlgn="base">
                <a:spcBef>
                  <a:spcPct val="0"/>
                </a:spcBef>
                <a:spcAft>
                  <a:spcPct val="0"/>
                </a:spcAft>
                <a:defRPr/>
              </a:pPr>
              <a:r>
                <a:rPr lang="en-US" sz="3200" b="1" spc="-200" dirty="0" smtClean="0">
                  <a:solidFill>
                    <a:srgbClr val="008FD3"/>
                  </a:solidFill>
                  <a:cs typeface="Arial"/>
                </a:rPr>
                <a:t>813</a:t>
              </a:r>
            </a:p>
            <a:p>
              <a:pPr algn="ctr" defTabSz="1015611" fontAlgn="base">
                <a:lnSpc>
                  <a:spcPts val="1500"/>
                </a:lnSpc>
                <a:spcAft>
                  <a:spcPct val="0"/>
                </a:spcAft>
                <a:defRPr/>
              </a:pPr>
              <a:r>
                <a:rPr lang="en-US" sz="1600" dirty="0" smtClean="0">
                  <a:solidFill>
                    <a:srgbClr val="008FD3"/>
                  </a:solidFill>
                  <a:cs typeface="Arial"/>
                </a:rPr>
                <a:t>Million</a:t>
              </a:r>
            </a:p>
            <a:p>
              <a:endParaRPr lang="en-US" dirty="0"/>
            </a:p>
          </p:txBody>
        </p:sp>
      </p:grpSp>
      <p:grpSp>
        <p:nvGrpSpPr>
          <p:cNvPr id="53" name="Group 52"/>
          <p:cNvGrpSpPr/>
          <p:nvPr/>
        </p:nvGrpSpPr>
        <p:grpSpPr>
          <a:xfrm>
            <a:off x="0" y="3395151"/>
            <a:ext cx="12195175" cy="2540588"/>
            <a:chOff x="0" y="3394365"/>
            <a:chExt cx="12198350" cy="2540000"/>
          </a:xfrm>
        </p:grpSpPr>
        <p:grpSp>
          <p:nvGrpSpPr>
            <p:cNvPr id="41" name="Group 40"/>
            <p:cNvGrpSpPr/>
            <p:nvPr/>
          </p:nvGrpSpPr>
          <p:grpSpPr>
            <a:xfrm>
              <a:off x="0" y="3394365"/>
              <a:ext cx="12198350" cy="2540000"/>
              <a:chOff x="0" y="3394365"/>
              <a:chExt cx="12198350" cy="2540000"/>
            </a:xfrm>
            <a:solidFill>
              <a:srgbClr val="F0AB00"/>
            </a:solidFill>
          </p:grpSpPr>
          <p:sp>
            <p:nvSpPr>
              <p:cNvPr id="32" name="Rectangle 31"/>
              <p:cNvSpPr/>
              <p:nvPr/>
            </p:nvSpPr>
            <p:spPr>
              <a:xfrm>
                <a:off x="0" y="3394365"/>
                <a:ext cx="12198350" cy="2540000"/>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5" name="TextBox 4"/>
              <p:cNvSpPr txBox="1"/>
              <p:nvPr/>
            </p:nvSpPr>
            <p:spPr>
              <a:xfrm>
                <a:off x="8991593" y="3673874"/>
                <a:ext cx="1371607" cy="738664"/>
              </a:xfrm>
              <a:prstGeom prst="rect">
                <a:avLst/>
              </a:prstGeom>
              <a:grpFill/>
            </p:spPr>
            <p:txBody>
              <a:bodyPr wrap="square" lIns="0" tIns="0" rIns="0" bIns="0" rtlCol="0">
                <a:spAutoFit/>
              </a:bodyPr>
              <a:lstStyle/>
              <a:p>
                <a:pPr defTabSz="1088776" fontAlgn="base">
                  <a:spcBef>
                    <a:spcPct val="50000"/>
                  </a:spcBef>
                  <a:spcAft>
                    <a:spcPct val="0"/>
                  </a:spcAft>
                  <a:buClr>
                    <a:srgbClr val="F0AB00"/>
                  </a:buClr>
                  <a:buSzPct val="80000"/>
                </a:pPr>
                <a:r>
                  <a:rPr lang="en-US" sz="1600" kern="0" dirty="0" smtClean="0">
                    <a:latin typeface="Arial"/>
                    <a:ea typeface="Arial"/>
                    <a:cs typeface="Arial"/>
                  </a:rPr>
                  <a:t>Total </a:t>
                </a:r>
                <a:r>
                  <a:rPr lang="en-US" sz="1600" b="1" kern="0" dirty="0" smtClean="0">
                    <a:latin typeface="Arial"/>
                    <a:ea typeface="Arial"/>
                    <a:cs typeface="Arial"/>
                  </a:rPr>
                  <a:t>RAIL </a:t>
                </a:r>
                <a:r>
                  <a:rPr lang="en-US" sz="1600" kern="0" dirty="0" smtClean="0">
                    <a:latin typeface="Arial"/>
                    <a:ea typeface="Arial"/>
                    <a:cs typeface="Arial"/>
                  </a:rPr>
                  <a:t>Passenger in China, 2012</a:t>
                </a:r>
                <a:r>
                  <a:rPr lang="en-US" sz="1600" kern="0" baseline="30000" dirty="0" smtClean="0">
                    <a:latin typeface="Arial"/>
                    <a:ea typeface="Arial"/>
                    <a:cs typeface="Arial"/>
                  </a:rPr>
                  <a:t>2</a:t>
                </a:r>
              </a:p>
            </p:txBody>
          </p:sp>
          <p:pic>
            <p:nvPicPr>
              <p:cNvPr id="20" name="Picture 19" descr="flags.ai"/>
              <p:cNvPicPr preferRelativeResize="0">
                <a:picLocks noChangeAspect="1"/>
              </p:cNvPicPr>
              <p:nvPr/>
            </p:nvPicPr>
            <p:blipFill rotWithShape="1">
              <a:blip r:embed="rId3" cstate="print">
                <a:extLst>
                  <a:ext uri="{28A0092B-C50C-407E-A947-70E740481C1C}">
                    <a14:useLocalDpi xmlns:a14="http://schemas.microsoft.com/office/drawing/2010/main" val="0"/>
                  </a:ext>
                </a:extLst>
              </a:blip>
              <a:srcRect l="32317" t="45371" r="31055" b="31691"/>
              <a:stretch/>
            </p:blipFill>
            <p:spPr>
              <a:xfrm>
                <a:off x="611361" y="3567550"/>
                <a:ext cx="1507169" cy="943853"/>
              </a:xfrm>
              <a:prstGeom prst="rect">
                <a:avLst/>
              </a:prstGeom>
              <a:grpFill/>
            </p:spPr>
          </p:pic>
          <p:pic>
            <p:nvPicPr>
              <p:cNvPr id="24" name="Picture 23" descr="transportation-icons.ai"/>
              <p:cNvPicPr>
                <a:picLocks noChangeAspect="1"/>
              </p:cNvPicPr>
              <p:nvPr/>
            </p:nvPicPr>
            <p:blipFill rotWithShape="1">
              <a:blip r:embed="rId4" cstate="print">
                <a:extLst>
                  <a:ext uri="{28A0092B-C50C-407E-A947-70E740481C1C}">
                    <a14:useLocalDpi xmlns:a14="http://schemas.microsoft.com/office/drawing/2010/main" val="0"/>
                  </a:ext>
                </a:extLst>
              </a:blip>
              <a:srcRect l="56939" t="41583" r="23269" b="39478"/>
              <a:stretch/>
            </p:blipFill>
            <p:spPr>
              <a:xfrm>
                <a:off x="2276066" y="3590640"/>
                <a:ext cx="989372" cy="946722"/>
              </a:xfrm>
              <a:prstGeom prst="rect">
                <a:avLst/>
              </a:prstGeom>
              <a:grpFill/>
            </p:spPr>
          </p:pic>
          <p:pic>
            <p:nvPicPr>
              <p:cNvPr id="55" name="Picture 54"/>
              <p:cNvPicPr>
                <a:picLocks noChangeAspect="1"/>
              </p:cNvPicPr>
              <p:nvPr/>
            </p:nvPicPr>
            <p:blipFill rotWithShape="1">
              <a:blip r:embed="rId5" cstate="print">
                <a:extLst>
                  <a:ext uri="{28A0092B-C50C-407E-A947-70E740481C1C}">
                    <a14:useLocalDpi xmlns:a14="http://schemas.microsoft.com/office/drawing/2010/main" val="0"/>
                  </a:ext>
                </a:extLst>
              </a:blip>
              <a:srcRect t="38510" b="43603"/>
              <a:stretch/>
            </p:blipFill>
            <p:spPr>
              <a:xfrm>
                <a:off x="657873" y="4548917"/>
                <a:ext cx="3741153" cy="669189"/>
              </a:xfrm>
              <a:prstGeom prst="rect">
                <a:avLst/>
              </a:prstGeom>
              <a:grpFill/>
            </p:spPr>
          </p:pic>
          <p:pic>
            <p:nvPicPr>
              <p:cNvPr id="56" name="Picture 55"/>
              <p:cNvPicPr>
                <a:picLocks noChangeAspect="1"/>
              </p:cNvPicPr>
              <p:nvPr/>
            </p:nvPicPr>
            <p:blipFill rotWithShape="1">
              <a:blip r:embed="rId5" cstate="print">
                <a:extLst>
                  <a:ext uri="{28A0092B-C50C-407E-A947-70E740481C1C}">
                    <a14:useLocalDpi xmlns:a14="http://schemas.microsoft.com/office/drawing/2010/main" val="0"/>
                  </a:ext>
                </a:extLst>
              </a:blip>
              <a:srcRect t="38510" b="43603"/>
              <a:stretch/>
            </p:blipFill>
            <p:spPr>
              <a:xfrm>
                <a:off x="4341048" y="4548917"/>
                <a:ext cx="3741153" cy="669189"/>
              </a:xfrm>
              <a:prstGeom prst="rect">
                <a:avLst/>
              </a:prstGeom>
              <a:grpFill/>
            </p:spPr>
          </p:pic>
          <p:pic>
            <p:nvPicPr>
              <p:cNvPr id="58" name="Picture 57"/>
              <p:cNvPicPr>
                <a:picLocks noChangeAspect="1"/>
              </p:cNvPicPr>
              <p:nvPr/>
            </p:nvPicPr>
            <p:blipFill rotWithShape="1">
              <a:blip r:embed="rId5" cstate="print">
                <a:extLst>
                  <a:ext uri="{28A0092B-C50C-407E-A947-70E740481C1C}">
                    <a14:useLocalDpi xmlns:a14="http://schemas.microsoft.com/office/drawing/2010/main" val="0"/>
                  </a:ext>
                </a:extLst>
              </a:blip>
              <a:srcRect t="38510" b="43603"/>
              <a:stretch/>
            </p:blipFill>
            <p:spPr>
              <a:xfrm>
                <a:off x="680966" y="5103100"/>
                <a:ext cx="3741153" cy="669189"/>
              </a:xfrm>
              <a:prstGeom prst="rect">
                <a:avLst/>
              </a:prstGeom>
              <a:grpFill/>
            </p:spPr>
          </p:pic>
          <p:pic>
            <p:nvPicPr>
              <p:cNvPr id="59" name="Picture 58"/>
              <p:cNvPicPr>
                <a:picLocks noChangeAspect="1"/>
              </p:cNvPicPr>
              <p:nvPr/>
            </p:nvPicPr>
            <p:blipFill rotWithShape="1">
              <a:blip r:embed="rId5" cstate="print">
                <a:extLst>
                  <a:ext uri="{28A0092B-C50C-407E-A947-70E740481C1C}">
                    <a14:useLocalDpi xmlns:a14="http://schemas.microsoft.com/office/drawing/2010/main" val="0"/>
                  </a:ext>
                </a:extLst>
              </a:blip>
              <a:srcRect t="38510" b="43603"/>
              <a:stretch/>
            </p:blipFill>
            <p:spPr>
              <a:xfrm>
                <a:off x="4375687" y="5103100"/>
                <a:ext cx="3741153" cy="669189"/>
              </a:xfrm>
              <a:prstGeom prst="rect">
                <a:avLst/>
              </a:prstGeom>
              <a:grpFill/>
            </p:spPr>
          </p:pic>
          <p:grpSp>
            <p:nvGrpSpPr>
              <p:cNvPr id="65" name="Group 64"/>
              <p:cNvGrpSpPr/>
              <p:nvPr/>
            </p:nvGrpSpPr>
            <p:grpSpPr>
              <a:xfrm>
                <a:off x="10397624" y="3552494"/>
                <a:ext cx="1062232" cy="2099006"/>
                <a:chOff x="7542809" y="795213"/>
                <a:chExt cx="1194468" cy="2360309"/>
              </a:xfrm>
              <a:grpFill/>
            </p:grpSpPr>
            <p:sp>
              <p:nvSpPr>
                <p:cNvPr id="66" name="Oval 65"/>
                <p:cNvSpPr/>
                <p:nvPr/>
              </p:nvSpPr>
              <p:spPr>
                <a:xfrm>
                  <a:off x="7542809" y="795213"/>
                  <a:ext cx="1194468" cy="1193846"/>
                </a:xfrm>
                <a:prstGeom prst="ellipse">
                  <a:avLst/>
                </a:prstGeom>
                <a:solidFill>
                  <a:srgbClr val="FFFFFF"/>
                </a:solidFill>
                <a:ln w="101600">
                  <a:solidFill>
                    <a:srgbClr val="008FD3"/>
                  </a:solidFill>
                </a:ln>
              </p:spPr>
              <p:style>
                <a:lnRef idx="1">
                  <a:schemeClr val="accent1"/>
                </a:lnRef>
                <a:fillRef idx="3">
                  <a:schemeClr val="accent1"/>
                </a:fillRef>
                <a:effectRef idx="2">
                  <a:schemeClr val="accent1"/>
                </a:effectRef>
                <a:fontRef idx="minor">
                  <a:schemeClr val="lt1"/>
                </a:fontRef>
              </p:style>
              <p:txBody>
                <a:bodyPr lIns="0" tIns="137160" rIns="0" bIns="0" rtlCol="0" anchor="ctr">
                  <a:noAutofit/>
                </a:bodyPr>
                <a:lstStyle/>
                <a:p>
                  <a:pPr algn="ctr" defTabSz="1015611" fontAlgn="base">
                    <a:lnSpc>
                      <a:spcPts val="2200"/>
                    </a:lnSpc>
                    <a:spcBef>
                      <a:spcPct val="0"/>
                    </a:spcBef>
                    <a:spcAft>
                      <a:spcPct val="0"/>
                    </a:spcAft>
                    <a:defRPr/>
                  </a:pPr>
                  <a:endParaRPr lang="en-US" sz="1800" b="1" dirty="0" smtClean="0">
                    <a:solidFill>
                      <a:srgbClr val="4B92FF"/>
                    </a:solidFill>
                    <a:latin typeface="Arial"/>
                    <a:cs typeface="Arial"/>
                  </a:endParaRPr>
                </a:p>
                <a:p>
                  <a:pPr algn="ctr" defTabSz="1015611" fontAlgn="base">
                    <a:lnSpc>
                      <a:spcPts val="2200"/>
                    </a:lnSpc>
                    <a:spcBef>
                      <a:spcPct val="0"/>
                    </a:spcBef>
                    <a:spcAft>
                      <a:spcPct val="0"/>
                    </a:spcAft>
                    <a:defRPr/>
                  </a:pPr>
                  <a:endParaRPr lang="en-US" sz="1800" b="1" dirty="0" smtClean="0">
                    <a:solidFill>
                      <a:srgbClr val="4B92FF"/>
                    </a:solidFill>
                    <a:latin typeface="Arial"/>
                    <a:cs typeface="Arial"/>
                  </a:endParaRPr>
                </a:p>
                <a:p>
                  <a:pPr algn="ctr" defTabSz="1015611" fontAlgn="base">
                    <a:lnSpc>
                      <a:spcPts val="2200"/>
                    </a:lnSpc>
                    <a:spcBef>
                      <a:spcPct val="0"/>
                    </a:spcBef>
                    <a:spcAft>
                      <a:spcPct val="0"/>
                    </a:spcAft>
                    <a:defRPr/>
                  </a:pPr>
                  <a:endParaRPr lang="en-US" sz="1800" b="1" dirty="0">
                    <a:solidFill>
                      <a:srgbClr val="4B92FF"/>
                    </a:solidFill>
                    <a:latin typeface="Arial"/>
                    <a:cs typeface="Arial"/>
                  </a:endParaRPr>
                </a:p>
              </p:txBody>
            </p:sp>
            <p:cxnSp>
              <p:nvCxnSpPr>
                <p:cNvPr id="67" name="Straight Connector 66"/>
                <p:cNvCxnSpPr>
                  <a:stCxn id="66" idx="4"/>
                </p:cNvCxnSpPr>
                <p:nvPr/>
              </p:nvCxnSpPr>
              <p:spPr>
                <a:xfrm>
                  <a:off x="8140043" y="1989059"/>
                  <a:ext cx="0" cy="1166463"/>
                </a:xfrm>
                <a:prstGeom prst="line">
                  <a:avLst/>
                </a:prstGeom>
                <a:grpFill/>
                <a:ln w="76200" cmpd="sng">
                  <a:solidFill>
                    <a:srgbClr val="008FD3"/>
                  </a:solidFill>
                  <a:headEnd type="none"/>
                  <a:tailEnd type="oval" w="sm" len="sm"/>
                </a:ln>
              </p:spPr>
              <p:style>
                <a:lnRef idx="2">
                  <a:schemeClr val="accent1"/>
                </a:lnRef>
                <a:fillRef idx="0">
                  <a:schemeClr val="accent1"/>
                </a:fillRef>
                <a:effectRef idx="1">
                  <a:schemeClr val="accent1"/>
                </a:effectRef>
                <a:fontRef idx="minor">
                  <a:schemeClr val="tx1"/>
                </a:fontRef>
              </p:style>
            </p:cxnSp>
          </p:grp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t="38510" r="58947" b="43603"/>
              <a:stretch/>
            </p:blipFill>
            <p:spPr>
              <a:xfrm>
                <a:off x="8047316" y="4564274"/>
                <a:ext cx="1535866" cy="669189"/>
              </a:xfrm>
              <a:prstGeom prst="rect">
                <a:avLst/>
              </a:prstGeom>
              <a:grpFill/>
            </p:spPr>
          </p:pic>
          <p:pic>
            <p:nvPicPr>
              <p:cNvPr id="37" name="Picture 36"/>
              <p:cNvPicPr>
                <a:picLocks noChangeAspect="1"/>
              </p:cNvPicPr>
              <p:nvPr/>
            </p:nvPicPr>
            <p:blipFill rotWithShape="1">
              <a:blip r:embed="rId5" cstate="print">
                <a:extLst>
                  <a:ext uri="{28A0092B-C50C-407E-A947-70E740481C1C}">
                    <a14:useLocalDpi xmlns:a14="http://schemas.microsoft.com/office/drawing/2010/main" val="0"/>
                  </a:ext>
                </a:extLst>
              </a:blip>
              <a:srcRect t="38510" r="68710" b="45124"/>
              <a:stretch/>
            </p:blipFill>
            <p:spPr>
              <a:xfrm>
                <a:off x="9567600" y="5103100"/>
                <a:ext cx="1170605" cy="612301"/>
              </a:xfrm>
              <a:prstGeom prst="rect">
                <a:avLst/>
              </a:prstGeom>
              <a:grpFill/>
            </p:spPr>
          </p:pic>
          <p:pic>
            <p:nvPicPr>
              <p:cNvPr id="60" name="Picture 59"/>
              <p:cNvPicPr>
                <a:picLocks noChangeAspect="1"/>
              </p:cNvPicPr>
              <p:nvPr/>
            </p:nvPicPr>
            <p:blipFill rotWithShape="1">
              <a:blip r:embed="rId5" cstate="print">
                <a:extLst>
                  <a:ext uri="{28A0092B-C50C-407E-A947-70E740481C1C}">
                    <a14:useLocalDpi xmlns:a14="http://schemas.microsoft.com/office/drawing/2010/main" val="0"/>
                  </a:ext>
                </a:extLst>
              </a:blip>
              <a:srcRect t="38510" r="58947" b="43603"/>
              <a:stretch/>
            </p:blipFill>
            <p:spPr>
              <a:xfrm>
                <a:off x="8047316" y="5103100"/>
                <a:ext cx="1535866" cy="669189"/>
              </a:xfrm>
              <a:prstGeom prst="rect">
                <a:avLst/>
              </a:prstGeom>
              <a:grpFill/>
            </p:spPr>
          </p:pic>
        </p:grpSp>
        <p:sp>
          <p:nvSpPr>
            <p:cNvPr id="50" name="TextBox 49"/>
            <p:cNvSpPr txBox="1"/>
            <p:nvPr/>
          </p:nvSpPr>
          <p:spPr>
            <a:xfrm>
              <a:off x="10388600" y="3826075"/>
              <a:ext cx="1079500" cy="933373"/>
            </a:xfrm>
            <a:prstGeom prst="rect">
              <a:avLst/>
            </a:prstGeom>
            <a:noFill/>
          </p:spPr>
          <p:txBody>
            <a:bodyPr wrap="square" rtlCol="0">
              <a:spAutoFit/>
            </a:bodyPr>
            <a:lstStyle/>
            <a:p>
              <a:pPr algn="ctr" defTabSz="1015611" fontAlgn="base">
                <a:lnSpc>
                  <a:spcPts val="2200"/>
                </a:lnSpc>
                <a:spcBef>
                  <a:spcPct val="0"/>
                </a:spcBef>
                <a:spcAft>
                  <a:spcPct val="0"/>
                </a:spcAft>
                <a:defRPr/>
              </a:pPr>
              <a:r>
                <a:rPr lang="en-US" sz="3600" b="1" spc="-100" dirty="0" smtClean="0">
                  <a:solidFill>
                    <a:srgbClr val="008FD3"/>
                  </a:solidFill>
                  <a:cs typeface="Arial"/>
                </a:rPr>
                <a:t>1.9</a:t>
              </a:r>
            </a:p>
            <a:p>
              <a:pPr algn="ctr" defTabSz="1015611" fontAlgn="base">
                <a:lnSpc>
                  <a:spcPts val="2200"/>
                </a:lnSpc>
                <a:spcBef>
                  <a:spcPct val="0"/>
                </a:spcBef>
                <a:spcAft>
                  <a:spcPct val="0"/>
                </a:spcAft>
                <a:defRPr/>
              </a:pPr>
              <a:r>
                <a:rPr lang="en-US" sz="1800" dirty="0" smtClean="0">
                  <a:solidFill>
                    <a:srgbClr val="4B92FF"/>
                  </a:solidFill>
                  <a:cs typeface="Arial"/>
                </a:rPr>
                <a:t>Billion</a:t>
              </a:r>
            </a:p>
            <a:p>
              <a:endParaRPr lang="en-US" sz="1800" dirty="0"/>
            </a:p>
          </p:txBody>
        </p:sp>
      </p:grpSp>
      <p:sp>
        <p:nvSpPr>
          <p:cNvPr id="40" name="TextBox 39"/>
          <p:cNvSpPr txBox="1"/>
          <p:nvPr/>
        </p:nvSpPr>
        <p:spPr>
          <a:xfrm>
            <a:off x="984911" y="4480964"/>
            <a:ext cx="9410007" cy="1292662"/>
          </a:xfrm>
          <a:prstGeom prst="rect">
            <a:avLst/>
          </a:prstGeom>
          <a:solidFill>
            <a:srgbClr val="FFFFCC">
              <a:alpha val="65000"/>
            </a:srgbClr>
          </a:solidFill>
        </p:spPr>
        <p:txBody>
          <a:bodyPr wrap="square" lIns="182880" tIns="182880" rIns="182880" bIns="182880" rtlCol="0">
            <a:spAutoFit/>
          </a:bodyPr>
          <a:lstStyle/>
          <a:p>
            <a:pPr fontAlgn="base">
              <a:spcBef>
                <a:spcPct val="50000"/>
              </a:spcBef>
              <a:spcAft>
                <a:spcPct val="0"/>
              </a:spcAft>
              <a:buClr>
                <a:srgbClr val="F0AB00"/>
              </a:buClr>
              <a:buSzPct val="80000"/>
            </a:pPr>
            <a:r>
              <a:rPr lang="en-US" sz="2400" b="1" kern="0" dirty="0" smtClean="0">
                <a:solidFill>
                  <a:srgbClr val="C00000"/>
                </a:solidFill>
                <a:effectLst>
                  <a:outerShdw blurRad="38100" dist="38100" dir="2700000" algn="tl">
                    <a:srgbClr val="000000">
                      <a:alpha val="43137"/>
                    </a:srgbClr>
                  </a:outerShdw>
                </a:effectLst>
                <a:ea typeface="Arial Unicode MS" pitchFamily="34" charset="-128"/>
                <a:cs typeface="Arial Unicode MS" pitchFamily="34" charset="-128"/>
              </a:rPr>
              <a:t>During the Lunar New Year, 283 million passengers in 1 week</a:t>
            </a:r>
          </a:p>
          <a:p>
            <a:pPr fontAlgn="base">
              <a:spcBef>
                <a:spcPct val="50000"/>
              </a:spcBef>
              <a:spcAft>
                <a:spcPct val="0"/>
              </a:spcAft>
              <a:buClr>
                <a:srgbClr val="F0AB00"/>
              </a:buClr>
              <a:buSzPct val="80000"/>
            </a:pPr>
            <a:r>
              <a:rPr lang="en-US" sz="2400" b="1" kern="0" dirty="0" smtClean="0">
                <a:solidFill>
                  <a:srgbClr val="C00000"/>
                </a:solidFill>
                <a:effectLst>
                  <a:outerShdw blurRad="38100" dist="38100" dir="2700000" algn="tl">
                    <a:srgbClr val="000000">
                      <a:alpha val="43137"/>
                    </a:srgbClr>
                  </a:outerShdw>
                </a:effectLst>
                <a:ea typeface="Arial Unicode MS" pitchFamily="34" charset="-128"/>
                <a:cs typeface="Arial Unicode MS" pitchFamily="34" charset="-128"/>
              </a:rPr>
              <a:t>That’s like putting the entire USA population on AMTRAK….</a:t>
            </a:r>
          </a:p>
        </p:txBody>
      </p:sp>
    </p:spTree>
    <p:extLst>
      <p:ext uri="{BB962C8B-B14F-4D97-AF65-F5344CB8AC3E}">
        <p14:creationId xmlns:p14="http://schemas.microsoft.com/office/powerpoint/2010/main" val="73694311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20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left)">
                                      <p:cBhvr>
                                        <p:cTn id="12" dur="20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
                                            <p:bg/>
                                          </p:spTgt>
                                        </p:tgtEl>
                                        <p:attrNameLst>
                                          <p:attrName>style.visibility</p:attrName>
                                        </p:attrNameLst>
                                      </p:cBhvr>
                                      <p:to>
                                        <p:strVal val="visible"/>
                                      </p:to>
                                    </p:set>
                                    <p:animEffect transition="in" filter="wipe(left)">
                                      <p:cBhvr>
                                        <p:cTn id="17" dur="500"/>
                                        <p:tgtEl>
                                          <p:spTgt spid="40">
                                            <p:bg/>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
                                            <p:txEl>
                                              <p:pRg st="0" end="0"/>
                                            </p:txEl>
                                          </p:spTgt>
                                        </p:tgtEl>
                                        <p:attrNameLst>
                                          <p:attrName>style.visibility</p:attrName>
                                        </p:attrNameLst>
                                      </p:cBhvr>
                                      <p:to>
                                        <p:strVal val="visible"/>
                                      </p:to>
                                    </p:set>
                                    <p:animEffect transition="in" filter="wipe(left)">
                                      <p:cBhvr>
                                        <p:cTn id="22" dur="500"/>
                                        <p:tgtEl>
                                          <p:spTgt spid="4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
                                            <p:txEl>
                                              <p:pRg st="1" end="1"/>
                                            </p:txEl>
                                          </p:spTgt>
                                        </p:tgtEl>
                                        <p:attrNameLst>
                                          <p:attrName>style.visibility</p:attrName>
                                        </p:attrNameLst>
                                      </p:cBhvr>
                                      <p:to>
                                        <p:strVal val="visible"/>
                                      </p:to>
                                    </p:set>
                                    <p:animEffect transition="in" filter="wipe(left)">
                                      <p:cBhvr>
                                        <p:cTn id="27" dur="500"/>
                                        <p:tgtEl>
                                          <p:spTgt spid="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p"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ASE 16sp02 “Smart” SSD Buffer Extension</a:t>
            </a:r>
            <a:endParaRPr lang="en-US" dirty="0"/>
          </a:p>
        </p:txBody>
      </p:sp>
      <p:sp>
        <p:nvSpPr>
          <p:cNvPr id="13" name="Text Placeholder 12"/>
          <p:cNvSpPr>
            <a:spLocks noGrp="1"/>
          </p:cNvSpPr>
          <p:nvPr>
            <p:ph type="body" sz="quarter" idx="11"/>
          </p:nvPr>
        </p:nvSpPr>
        <p:spPr>
          <a:xfrm>
            <a:off x="445770" y="1415380"/>
            <a:ext cx="6040182" cy="4924833"/>
          </a:xfrm>
        </p:spPr>
        <p:txBody>
          <a:bodyPr>
            <a:normAutofit fontScale="85000" lnSpcReduction="10000"/>
          </a:bodyPr>
          <a:lstStyle/>
          <a:p>
            <a:r>
              <a:rPr lang="en-US" dirty="0" smtClean="0"/>
              <a:t>All writes will go first to SSD</a:t>
            </a:r>
          </a:p>
          <a:p>
            <a:pPr lvl="1"/>
            <a:r>
              <a:rPr lang="en-US" dirty="0" smtClean="0"/>
              <a:t>ASE internal system daemon will later copy dirty pages from SSD to HDD</a:t>
            </a:r>
          </a:p>
          <a:p>
            <a:pPr lvl="1"/>
            <a:r>
              <a:rPr lang="en-US" dirty="0" smtClean="0"/>
              <a:t>Bulk writes (such as </a:t>
            </a:r>
            <a:r>
              <a:rPr lang="en-US" dirty="0" err="1" smtClean="0"/>
              <a:t>bcp</a:t>
            </a:r>
            <a:r>
              <a:rPr lang="en-US" dirty="0" smtClean="0"/>
              <a:t>) can bypass SSD</a:t>
            </a:r>
          </a:p>
          <a:p>
            <a:pPr lvl="2"/>
            <a:r>
              <a:rPr lang="en-US" dirty="0" smtClean="0"/>
              <a:t>Avoids filling SSD with write-once/read rarely data</a:t>
            </a:r>
          </a:p>
          <a:p>
            <a:r>
              <a:rPr lang="en-US" dirty="0" smtClean="0"/>
              <a:t>SSD Cache is associated with DB</a:t>
            </a:r>
          </a:p>
          <a:p>
            <a:pPr lvl="1"/>
            <a:r>
              <a:rPr lang="en-US" dirty="0" smtClean="0"/>
              <a:t>Can hold log, table and index pages no matter which cache they are bound to</a:t>
            </a:r>
          </a:p>
          <a:p>
            <a:pPr lvl="1"/>
            <a:r>
              <a:rPr lang="en-US" dirty="0" smtClean="0"/>
              <a:t>Adaptive quotas used when SSD is 90%+ full</a:t>
            </a:r>
          </a:p>
          <a:p>
            <a:r>
              <a:rPr lang="en-US" dirty="0" smtClean="0"/>
              <a:t>Single Access Cache Chain/Multi-Access Cache Chain</a:t>
            </a:r>
          </a:p>
          <a:p>
            <a:pPr lvl="1"/>
            <a:r>
              <a:rPr lang="en-US" dirty="0" smtClean="0"/>
              <a:t>All pages start in SACC</a:t>
            </a:r>
          </a:p>
          <a:p>
            <a:pPr lvl="1"/>
            <a:r>
              <a:rPr lang="en-US" dirty="0" smtClean="0"/>
              <a:t>If read once, attached to SACC</a:t>
            </a:r>
          </a:p>
          <a:p>
            <a:pPr lvl="1"/>
            <a:r>
              <a:rPr lang="en-US" dirty="0" smtClean="0"/>
              <a:t>If accessed twice, re-linked to MACC</a:t>
            </a:r>
          </a:p>
          <a:p>
            <a:pPr lvl="1"/>
            <a:r>
              <a:rPr lang="en-US" dirty="0" smtClean="0"/>
              <a:t>If LRU reached and page is pushed from cache</a:t>
            </a:r>
          </a:p>
          <a:p>
            <a:pPr lvl="2"/>
            <a:r>
              <a:rPr lang="en-US" dirty="0" smtClean="0"/>
              <a:t>SACC – page is removed </a:t>
            </a:r>
            <a:r>
              <a:rPr lang="en-US" dirty="0" smtClean="0">
                <a:sym typeface="Wingdings"/>
              </a:rPr>
              <a:t> reread from HDD if needed</a:t>
            </a:r>
          </a:p>
          <a:p>
            <a:pPr lvl="2"/>
            <a:r>
              <a:rPr lang="en-US" dirty="0" smtClean="0">
                <a:sym typeface="Wingdings"/>
              </a:rPr>
              <a:t>MACC – page is </a:t>
            </a:r>
            <a:r>
              <a:rPr lang="en-US" dirty="0" err="1" smtClean="0">
                <a:sym typeface="Wingdings"/>
              </a:rPr>
              <a:t>destaged</a:t>
            </a:r>
            <a:r>
              <a:rPr lang="en-US" dirty="0" smtClean="0">
                <a:sym typeface="Wingdings"/>
              </a:rPr>
              <a:t> to SSD  reread from SSD</a:t>
            </a:r>
            <a:endParaRPr lang="en-US" dirty="0"/>
          </a:p>
        </p:txBody>
      </p:sp>
      <p:sp>
        <p:nvSpPr>
          <p:cNvPr id="102" name="Rectangle 101"/>
          <p:cNvSpPr/>
          <p:nvPr/>
        </p:nvSpPr>
        <p:spPr>
          <a:xfrm>
            <a:off x="6550213" y="2324869"/>
            <a:ext cx="326571" cy="40511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3" name="Rectangle 102"/>
          <p:cNvSpPr/>
          <p:nvPr/>
        </p:nvSpPr>
        <p:spPr>
          <a:xfrm>
            <a:off x="7114091" y="2324869"/>
            <a:ext cx="326571" cy="40511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4" name="Rectangle 103"/>
          <p:cNvSpPr/>
          <p:nvPr/>
        </p:nvSpPr>
        <p:spPr>
          <a:xfrm>
            <a:off x="7677969" y="2324869"/>
            <a:ext cx="326571" cy="40511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5" name="Rectangle 104"/>
          <p:cNvSpPr/>
          <p:nvPr/>
        </p:nvSpPr>
        <p:spPr>
          <a:xfrm>
            <a:off x="8241846" y="2324869"/>
            <a:ext cx="326571" cy="40511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6" name="Rectangle 105"/>
          <p:cNvSpPr/>
          <p:nvPr/>
        </p:nvSpPr>
        <p:spPr>
          <a:xfrm>
            <a:off x="8805725" y="2324869"/>
            <a:ext cx="326571" cy="40511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7" name="Rectangle 106"/>
          <p:cNvSpPr/>
          <p:nvPr/>
        </p:nvSpPr>
        <p:spPr>
          <a:xfrm>
            <a:off x="9835514" y="2324869"/>
            <a:ext cx="326571" cy="40511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8" name="Rectangle 107"/>
          <p:cNvSpPr/>
          <p:nvPr/>
        </p:nvSpPr>
        <p:spPr>
          <a:xfrm>
            <a:off x="10397214" y="2324869"/>
            <a:ext cx="326571" cy="40511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109" name="Straight Arrow Connector 108"/>
          <p:cNvCxnSpPr>
            <a:stCxn id="102" idx="3"/>
            <a:endCxn id="103" idx="1"/>
          </p:cNvCxnSpPr>
          <p:nvPr/>
        </p:nvCxnSpPr>
        <p:spPr>
          <a:xfrm>
            <a:off x="6876784" y="2527424"/>
            <a:ext cx="237307" cy="1186"/>
          </a:xfrm>
          <a:prstGeom prst="straightConnector1">
            <a:avLst/>
          </a:prstGeom>
          <a:noFill/>
          <a:ln w="12700" cap="flat" cmpd="sng" algn="ctr">
            <a:solidFill>
              <a:srgbClr val="9BBB59">
                <a:lumMod val="75000"/>
              </a:srgbClr>
            </a:solidFill>
            <a:prstDash val="solid"/>
            <a:tailEnd type="arrow"/>
          </a:ln>
          <a:effectLst/>
        </p:spPr>
      </p:cxnSp>
      <p:cxnSp>
        <p:nvCxnSpPr>
          <p:cNvPr id="110" name="Straight Arrow Connector 109"/>
          <p:cNvCxnSpPr>
            <a:stCxn id="103" idx="3"/>
            <a:endCxn id="104" idx="1"/>
          </p:cNvCxnSpPr>
          <p:nvPr/>
        </p:nvCxnSpPr>
        <p:spPr>
          <a:xfrm>
            <a:off x="7440661" y="2527424"/>
            <a:ext cx="237307" cy="1186"/>
          </a:xfrm>
          <a:prstGeom prst="straightConnector1">
            <a:avLst/>
          </a:prstGeom>
          <a:noFill/>
          <a:ln w="12700" cap="flat" cmpd="sng" algn="ctr">
            <a:solidFill>
              <a:srgbClr val="9BBB59">
                <a:lumMod val="75000"/>
              </a:srgbClr>
            </a:solidFill>
            <a:prstDash val="solid"/>
            <a:tailEnd type="arrow"/>
          </a:ln>
          <a:effectLst/>
        </p:spPr>
      </p:cxnSp>
      <p:cxnSp>
        <p:nvCxnSpPr>
          <p:cNvPr id="111" name="Straight Arrow Connector 110"/>
          <p:cNvCxnSpPr>
            <a:stCxn id="104" idx="3"/>
            <a:endCxn id="105" idx="1"/>
          </p:cNvCxnSpPr>
          <p:nvPr/>
        </p:nvCxnSpPr>
        <p:spPr>
          <a:xfrm>
            <a:off x="8004539" y="2527424"/>
            <a:ext cx="237307" cy="1186"/>
          </a:xfrm>
          <a:prstGeom prst="straightConnector1">
            <a:avLst/>
          </a:prstGeom>
          <a:noFill/>
          <a:ln w="12700" cap="flat" cmpd="sng" algn="ctr">
            <a:solidFill>
              <a:srgbClr val="9BBB59">
                <a:lumMod val="75000"/>
              </a:srgbClr>
            </a:solidFill>
            <a:prstDash val="solid"/>
            <a:tailEnd type="arrow"/>
          </a:ln>
          <a:effectLst/>
        </p:spPr>
      </p:cxnSp>
      <p:cxnSp>
        <p:nvCxnSpPr>
          <p:cNvPr id="112" name="Straight Arrow Connector 111"/>
          <p:cNvCxnSpPr>
            <a:stCxn id="105" idx="3"/>
            <a:endCxn id="106" idx="1"/>
          </p:cNvCxnSpPr>
          <p:nvPr/>
        </p:nvCxnSpPr>
        <p:spPr>
          <a:xfrm>
            <a:off x="8568417" y="2527424"/>
            <a:ext cx="237308" cy="1186"/>
          </a:xfrm>
          <a:prstGeom prst="straightConnector1">
            <a:avLst/>
          </a:prstGeom>
          <a:noFill/>
          <a:ln w="12700" cap="flat" cmpd="sng" algn="ctr">
            <a:solidFill>
              <a:srgbClr val="9BBB59">
                <a:lumMod val="75000"/>
              </a:srgbClr>
            </a:solidFill>
            <a:prstDash val="solid"/>
            <a:tailEnd type="arrow"/>
          </a:ln>
          <a:effectLst/>
        </p:spPr>
      </p:cxnSp>
      <p:cxnSp>
        <p:nvCxnSpPr>
          <p:cNvPr id="113" name="Straight Arrow Connector 112"/>
          <p:cNvCxnSpPr>
            <a:stCxn id="106" idx="3"/>
            <a:endCxn id="107" idx="1"/>
          </p:cNvCxnSpPr>
          <p:nvPr/>
        </p:nvCxnSpPr>
        <p:spPr>
          <a:xfrm>
            <a:off x="9132296" y="2527424"/>
            <a:ext cx="703218" cy="1186"/>
          </a:xfrm>
          <a:prstGeom prst="straightConnector1">
            <a:avLst/>
          </a:prstGeom>
          <a:noFill/>
          <a:ln w="12700" cap="flat" cmpd="sng" algn="ctr">
            <a:solidFill>
              <a:srgbClr val="9BBB59">
                <a:lumMod val="75000"/>
              </a:srgbClr>
            </a:solidFill>
            <a:prstDash val="solid"/>
            <a:tailEnd type="arrow"/>
          </a:ln>
          <a:effectLst/>
        </p:spPr>
      </p:cxnSp>
      <p:pic>
        <p:nvPicPr>
          <p:cNvPr id="114" name="Picture 6" descr="C:\Documents and Settings\Jeff Tallman\Local Settings\Temporary Internet Files\Content.IE5\AFM2TOEY\MMj02839100000[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311861" y="2350912"/>
            <a:ext cx="315022" cy="300939"/>
          </a:xfrm>
          <a:prstGeom prst="rect">
            <a:avLst/>
          </a:prstGeom>
          <a:noFill/>
        </p:spPr>
      </p:pic>
      <p:cxnSp>
        <p:nvCxnSpPr>
          <p:cNvPr id="115" name="Straight Arrow Connector 114"/>
          <p:cNvCxnSpPr>
            <a:stCxn id="107" idx="3"/>
            <a:endCxn id="108" idx="1"/>
          </p:cNvCxnSpPr>
          <p:nvPr/>
        </p:nvCxnSpPr>
        <p:spPr>
          <a:xfrm>
            <a:off x="10162085" y="2527424"/>
            <a:ext cx="235129" cy="1186"/>
          </a:xfrm>
          <a:prstGeom prst="straightConnector1">
            <a:avLst/>
          </a:prstGeom>
          <a:noFill/>
          <a:ln w="12700" cap="flat" cmpd="sng" algn="ctr">
            <a:solidFill>
              <a:srgbClr val="9BBB59">
                <a:lumMod val="75000"/>
              </a:srgbClr>
            </a:solidFill>
            <a:prstDash val="solid"/>
            <a:tailEnd type="arrow"/>
          </a:ln>
          <a:effectLst/>
        </p:spPr>
      </p:cxnSp>
      <p:sp>
        <p:nvSpPr>
          <p:cNvPr id="116" name="Rectangle 115"/>
          <p:cNvSpPr/>
          <p:nvPr/>
        </p:nvSpPr>
        <p:spPr>
          <a:xfrm>
            <a:off x="6582869" y="2401069"/>
            <a:ext cx="259081" cy="301903"/>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7" name="Rectangle 116"/>
          <p:cNvSpPr/>
          <p:nvPr/>
        </p:nvSpPr>
        <p:spPr>
          <a:xfrm>
            <a:off x="7148923" y="2401069"/>
            <a:ext cx="259081" cy="301903"/>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8" name="Rectangle 117"/>
          <p:cNvSpPr/>
          <p:nvPr/>
        </p:nvSpPr>
        <p:spPr>
          <a:xfrm>
            <a:off x="7710624" y="2401069"/>
            <a:ext cx="259081" cy="301903"/>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9" name="Rectangle 118"/>
          <p:cNvSpPr/>
          <p:nvPr/>
        </p:nvSpPr>
        <p:spPr>
          <a:xfrm>
            <a:off x="8265794" y="2401069"/>
            <a:ext cx="259081" cy="301903"/>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0" name="Rectangle 119"/>
          <p:cNvSpPr/>
          <p:nvPr/>
        </p:nvSpPr>
        <p:spPr>
          <a:xfrm>
            <a:off x="8840558" y="2401069"/>
            <a:ext cx="259081" cy="301903"/>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1" name="Rectangle 120"/>
          <p:cNvSpPr/>
          <p:nvPr/>
        </p:nvSpPr>
        <p:spPr>
          <a:xfrm>
            <a:off x="9865987" y="2401069"/>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2" name="Rectangle 121"/>
          <p:cNvSpPr/>
          <p:nvPr/>
        </p:nvSpPr>
        <p:spPr>
          <a:xfrm>
            <a:off x="10434220" y="2401069"/>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pic>
        <p:nvPicPr>
          <p:cNvPr id="123" name="Picture 12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992010" y="5374950"/>
            <a:ext cx="2755799" cy="1065624"/>
          </a:xfrm>
          <a:prstGeom prst="rect">
            <a:avLst/>
          </a:prstGeom>
          <a:noFill/>
          <a:ln w="9525">
            <a:noFill/>
            <a:miter lim="800000"/>
            <a:headEnd/>
            <a:tailEnd/>
          </a:ln>
        </p:spPr>
      </p:pic>
      <p:grpSp>
        <p:nvGrpSpPr>
          <p:cNvPr id="17" name="Group 16"/>
          <p:cNvGrpSpPr/>
          <p:nvPr/>
        </p:nvGrpSpPr>
        <p:grpSpPr>
          <a:xfrm>
            <a:off x="7613666" y="2995598"/>
            <a:ext cx="2393876" cy="775432"/>
            <a:chOff x="7522954" y="3167963"/>
            <a:chExt cx="2393876" cy="775432"/>
          </a:xfrm>
        </p:grpSpPr>
        <p:pic>
          <p:nvPicPr>
            <p:cNvPr id="124" name="Picture 12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522954" y="3167963"/>
              <a:ext cx="2089076" cy="470632"/>
            </a:xfrm>
            <a:prstGeom prst="rect">
              <a:avLst/>
            </a:prstGeom>
          </p:spPr>
        </p:pic>
        <p:pic>
          <p:nvPicPr>
            <p:cNvPr id="125" name="Picture 12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675354" y="3320363"/>
              <a:ext cx="2089076" cy="470632"/>
            </a:xfrm>
            <a:prstGeom prst="rect">
              <a:avLst/>
            </a:prstGeom>
          </p:spPr>
        </p:pic>
        <p:pic>
          <p:nvPicPr>
            <p:cNvPr id="126" name="Picture 12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827754" y="3472763"/>
              <a:ext cx="2089076" cy="470632"/>
            </a:xfrm>
            <a:prstGeom prst="rect">
              <a:avLst/>
            </a:prstGeom>
          </p:spPr>
        </p:pic>
      </p:grpSp>
      <p:sp>
        <p:nvSpPr>
          <p:cNvPr id="127" name="Arc 126"/>
          <p:cNvSpPr/>
          <p:nvPr/>
        </p:nvSpPr>
        <p:spPr>
          <a:xfrm>
            <a:off x="9613427" y="2558677"/>
            <a:ext cx="2258583" cy="2384761"/>
          </a:xfrm>
          <a:prstGeom prst="arc">
            <a:avLst>
              <a:gd name="adj1" fmla="val 16200000"/>
              <a:gd name="adj2" fmla="val 5063803"/>
            </a:avLst>
          </a:prstGeom>
          <a:ln w="38100" cmpd="sng">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Rectangle 127"/>
          <p:cNvSpPr/>
          <p:nvPr/>
        </p:nvSpPr>
        <p:spPr>
          <a:xfrm>
            <a:off x="11341671" y="4444219"/>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0" name="Arc 129"/>
          <p:cNvSpPr/>
          <p:nvPr/>
        </p:nvSpPr>
        <p:spPr>
          <a:xfrm rot="10800000">
            <a:off x="6707188" y="1279301"/>
            <a:ext cx="2624869" cy="3743504"/>
          </a:xfrm>
          <a:prstGeom prst="arc">
            <a:avLst>
              <a:gd name="adj1" fmla="val 16198426"/>
              <a:gd name="adj2" fmla="val 1028587"/>
            </a:avLst>
          </a:prstGeom>
          <a:ln w="38100" cmpd="sng">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Rectangle 128"/>
          <p:cNvSpPr/>
          <p:nvPr/>
        </p:nvSpPr>
        <p:spPr>
          <a:xfrm>
            <a:off x="6630046" y="3261586"/>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1" name="Rectangle 130"/>
          <p:cNvSpPr/>
          <p:nvPr/>
        </p:nvSpPr>
        <p:spPr>
          <a:xfrm>
            <a:off x="6543867" y="1413780"/>
            <a:ext cx="326571" cy="40511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2" name="Rectangle 131"/>
          <p:cNvSpPr/>
          <p:nvPr/>
        </p:nvSpPr>
        <p:spPr>
          <a:xfrm>
            <a:off x="7107745" y="1413780"/>
            <a:ext cx="326571" cy="40511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3" name="Rectangle 132"/>
          <p:cNvSpPr/>
          <p:nvPr/>
        </p:nvSpPr>
        <p:spPr>
          <a:xfrm>
            <a:off x="7671623" y="1413780"/>
            <a:ext cx="326571" cy="40511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4" name="Rectangle 133"/>
          <p:cNvSpPr/>
          <p:nvPr/>
        </p:nvSpPr>
        <p:spPr>
          <a:xfrm>
            <a:off x="8235500" y="1413780"/>
            <a:ext cx="326571" cy="40511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5" name="Rectangle 134"/>
          <p:cNvSpPr/>
          <p:nvPr/>
        </p:nvSpPr>
        <p:spPr>
          <a:xfrm>
            <a:off x="8799379" y="1413780"/>
            <a:ext cx="326571" cy="40511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6" name="Rectangle 135"/>
          <p:cNvSpPr/>
          <p:nvPr/>
        </p:nvSpPr>
        <p:spPr>
          <a:xfrm>
            <a:off x="9829168" y="1413780"/>
            <a:ext cx="326571" cy="40511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7" name="Rectangle 136"/>
          <p:cNvSpPr/>
          <p:nvPr/>
        </p:nvSpPr>
        <p:spPr>
          <a:xfrm>
            <a:off x="10390868" y="1413780"/>
            <a:ext cx="326571" cy="40511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138" name="Straight Arrow Connector 137"/>
          <p:cNvCxnSpPr>
            <a:stCxn id="131" idx="3"/>
            <a:endCxn id="132" idx="1"/>
          </p:cNvCxnSpPr>
          <p:nvPr/>
        </p:nvCxnSpPr>
        <p:spPr>
          <a:xfrm>
            <a:off x="6870438" y="1616335"/>
            <a:ext cx="237307" cy="1186"/>
          </a:xfrm>
          <a:prstGeom prst="straightConnector1">
            <a:avLst/>
          </a:prstGeom>
          <a:noFill/>
          <a:ln w="12700" cap="flat" cmpd="sng" algn="ctr">
            <a:solidFill>
              <a:srgbClr val="9BBB59">
                <a:lumMod val="75000"/>
              </a:srgbClr>
            </a:solidFill>
            <a:prstDash val="solid"/>
            <a:tailEnd type="arrow"/>
          </a:ln>
          <a:effectLst/>
        </p:spPr>
      </p:cxnSp>
      <p:cxnSp>
        <p:nvCxnSpPr>
          <p:cNvPr id="139" name="Straight Arrow Connector 138"/>
          <p:cNvCxnSpPr>
            <a:stCxn id="132" idx="3"/>
            <a:endCxn id="133" idx="1"/>
          </p:cNvCxnSpPr>
          <p:nvPr/>
        </p:nvCxnSpPr>
        <p:spPr>
          <a:xfrm>
            <a:off x="7434315" y="1616335"/>
            <a:ext cx="237307" cy="1186"/>
          </a:xfrm>
          <a:prstGeom prst="straightConnector1">
            <a:avLst/>
          </a:prstGeom>
          <a:noFill/>
          <a:ln w="12700" cap="flat" cmpd="sng" algn="ctr">
            <a:solidFill>
              <a:srgbClr val="9BBB59">
                <a:lumMod val="75000"/>
              </a:srgbClr>
            </a:solidFill>
            <a:prstDash val="solid"/>
            <a:tailEnd type="arrow"/>
          </a:ln>
          <a:effectLst/>
        </p:spPr>
      </p:cxnSp>
      <p:cxnSp>
        <p:nvCxnSpPr>
          <p:cNvPr id="140" name="Straight Arrow Connector 139"/>
          <p:cNvCxnSpPr>
            <a:stCxn id="133" idx="3"/>
            <a:endCxn id="134" idx="1"/>
          </p:cNvCxnSpPr>
          <p:nvPr/>
        </p:nvCxnSpPr>
        <p:spPr>
          <a:xfrm>
            <a:off x="7998193" y="1616335"/>
            <a:ext cx="237307" cy="1186"/>
          </a:xfrm>
          <a:prstGeom prst="straightConnector1">
            <a:avLst/>
          </a:prstGeom>
          <a:noFill/>
          <a:ln w="12700" cap="flat" cmpd="sng" algn="ctr">
            <a:solidFill>
              <a:srgbClr val="9BBB59">
                <a:lumMod val="75000"/>
              </a:srgbClr>
            </a:solidFill>
            <a:prstDash val="solid"/>
            <a:tailEnd type="arrow"/>
          </a:ln>
          <a:effectLst/>
        </p:spPr>
      </p:cxnSp>
      <p:cxnSp>
        <p:nvCxnSpPr>
          <p:cNvPr id="141" name="Straight Arrow Connector 140"/>
          <p:cNvCxnSpPr>
            <a:stCxn id="134" idx="3"/>
            <a:endCxn id="135" idx="1"/>
          </p:cNvCxnSpPr>
          <p:nvPr/>
        </p:nvCxnSpPr>
        <p:spPr>
          <a:xfrm>
            <a:off x="8562071" y="1616335"/>
            <a:ext cx="237308" cy="1186"/>
          </a:xfrm>
          <a:prstGeom prst="straightConnector1">
            <a:avLst/>
          </a:prstGeom>
          <a:noFill/>
          <a:ln w="12700" cap="flat" cmpd="sng" algn="ctr">
            <a:solidFill>
              <a:srgbClr val="9BBB59">
                <a:lumMod val="75000"/>
              </a:srgbClr>
            </a:solidFill>
            <a:prstDash val="solid"/>
            <a:tailEnd type="arrow"/>
          </a:ln>
          <a:effectLst/>
        </p:spPr>
      </p:cxnSp>
      <p:cxnSp>
        <p:nvCxnSpPr>
          <p:cNvPr id="142" name="Straight Arrow Connector 141"/>
          <p:cNvCxnSpPr>
            <a:stCxn id="135" idx="3"/>
            <a:endCxn id="136" idx="1"/>
          </p:cNvCxnSpPr>
          <p:nvPr/>
        </p:nvCxnSpPr>
        <p:spPr>
          <a:xfrm>
            <a:off x="9125950" y="1616335"/>
            <a:ext cx="703218" cy="1186"/>
          </a:xfrm>
          <a:prstGeom prst="straightConnector1">
            <a:avLst/>
          </a:prstGeom>
          <a:noFill/>
          <a:ln w="12700" cap="flat" cmpd="sng" algn="ctr">
            <a:solidFill>
              <a:srgbClr val="9BBB59">
                <a:lumMod val="75000"/>
              </a:srgbClr>
            </a:solidFill>
            <a:prstDash val="solid"/>
            <a:tailEnd type="arrow"/>
          </a:ln>
          <a:effectLst/>
        </p:spPr>
      </p:cxnSp>
      <p:pic>
        <p:nvPicPr>
          <p:cNvPr id="143" name="Picture 6" descr="C:\Documents and Settings\Jeff Tallman\Local Settings\Temporary Internet Files\Content.IE5\AFM2TOEY\MMj02839100000[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305515" y="1439823"/>
            <a:ext cx="315022" cy="300939"/>
          </a:xfrm>
          <a:prstGeom prst="rect">
            <a:avLst/>
          </a:prstGeom>
          <a:noFill/>
        </p:spPr>
      </p:pic>
      <p:cxnSp>
        <p:nvCxnSpPr>
          <p:cNvPr id="144" name="Straight Arrow Connector 143"/>
          <p:cNvCxnSpPr>
            <a:stCxn id="136" idx="3"/>
            <a:endCxn id="137" idx="1"/>
          </p:cNvCxnSpPr>
          <p:nvPr/>
        </p:nvCxnSpPr>
        <p:spPr>
          <a:xfrm>
            <a:off x="10155739" y="1616335"/>
            <a:ext cx="235129" cy="1186"/>
          </a:xfrm>
          <a:prstGeom prst="straightConnector1">
            <a:avLst/>
          </a:prstGeom>
          <a:noFill/>
          <a:ln w="12700" cap="flat" cmpd="sng" algn="ctr">
            <a:solidFill>
              <a:srgbClr val="9BBB59">
                <a:lumMod val="75000"/>
              </a:srgbClr>
            </a:solidFill>
            <a:prstDash val="solid"/>
            <a:tailEnd type="arrow"/>
          </a:ln>
          <a:effectLst/>
        </p:spPr>
      </p:cxnSp>
      <p:sp>
        <p:nvSpPr>
          <p:cNvPr id="145" name="Rectangle 144"/>
          <p:cNvSpPr/>
          <p:nvPr/>
        </p:nvSpPr>
        <p:spPr>
          <a:xfrm>
            <a:off x="6576523" y="1489980"/>
            <a:ext cx="259081" cy="301903"/>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6" name="Rectangle 145"/>
          <p:cNvSpPr/>
          <p:nvPr/>
        </p:nvSpPr>
        <p:spPr>
          <a:xfrm>
            <a:off x="7142577" y="1489980"/>
            <a:ext cx="259081" cy="301903"/>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7" name="Rectangle 146"/>
          <p:cNvSpPr/>
          <p:nvPr/>
        </p:nvSpPr>
        <p:spPr>
          <a:xfrm>
            <a:off x="7704278" y="1489980"/>
            <a:ext cx="259081" cy="301903"/>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8" name="Rectangle 147"/>
          <p:cNvSpPr/>
          <p:nvPr/>
        </p:nvSpPr>
        <p:spPr>
          <a:xfrm>
            <a:off x="8259448" y="1489980"/>
            <a:ext cx="259081" cy="301903"/>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9" name="Rectangle 148"/>
          <p:cNvSpPr/>
          <p:nvPr/>
        </p:nvSpPr>
        <p:spPr>
          <a:xfrm>
            <a:off x="8834212" y="1489980"/>
            <a:ext cx="259081" cy="301903"/>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0" name="Rectangle 149"/>
          <p:cNvSpPr/>
          <p:nvPr/>
        </p:nvSpPr>
        <p:spPr>
          <a:xfrm>
            <a:off x="9859641" y="1489980"/>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1" name="Rectangle 150"/>
          <p:cNvSpPr/>
          <p:nvPr/>
        </p:nvSpPr>
        <p:spPr>
          <a:xfrm>
            <a:off x="10427874" y="1489980"/>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7" name="Straight Arrow Connector 6"/>
          <p:cNvCxnSpPr>
            <a:stCxn id="132" idx="2"/>
            <a:endCxn id="158" idx="0"/>
          </p:cNvCxnSpPr>
          <p:nvPr/>
        </p:nvCxnSpPr>
        <p:spPr>
          <a:xfrm>
            <a:off x="7271031" y="1818890"/>
            <a:ext cx="802646" cy="2751889"/>
          </a:xfrm>
          <a:prstGeom prst="straightConnector1">
            <a:avLst/>
          </a:prstGeom>
          <a:ln w="38100" cmpd="sng">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3" name="Rectangle 152"/>
          <p:cNvSpPr/>
          <p:nvPr/>
        </p:nvSpPr>
        <p:spPr>
          <a:xfrm>
            <a:off x="7752789" y="3862008"/>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11" name="Straight Arrow Connector 10"/>
          <p:cNvCxnSpPr>
            <a:stCxn id="151" idx="3"/>
            <a:endCxn id="12" idx="1"/>
          </p:cNvCxnSpPr>
          <p:nvPr/>
        </p:nvCxnSpPr>
        <p:spPr>
          <a:xfrm>
            <a:off x="10686955" y="1640932"/>
            <a:ext cx="620795" cy="821"/>
          </a:xfrm>
          <a:prstGeom prst="straightConnector1">
            <a:avLst/>
          </a:prstGeom>
          <a:ln w="38100" cmpd="sng">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07750" y="1279301"/>
            <a:ext cx="540846" cy="724903"/>
          </a:xfrm>
          <a:prstGeom prst="rect">
            <a:avLst/>
          </a:prstGeom>
        </p:spPr>
      </p:pic>
      <p:sp>
        <p:nvSpPr>
          <p:cNvPr id="15" name="TextBox 14"/>
          <p:cNvSpPr txBox="1"/>
          <p:nvPr/>
        </p:nvSpPr>
        <p:spPr>
          <a:xfrm>
            <a:off x="6542646" y="1303889"/>
            <a:ext cx="64132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SACC</a:t>
            </a:r>
          </a:p>
        </p:txBody>
      </p:sp>
      <p:sp>
        <p:nvSpPr>
          <p:cNvPr id="154" name="TextBox 153"/>
          <p:cNvSpPr txBox="1"/>
          <p:nvPr/>
        </p:nvSpPr>
        <p:spPr>
          <a:xfrm>
            <a:off x="6479604" y="2281678"/>
            <a:ext cx="67964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M</a:t>
            </a:r>
            <a:r>
              <a:rPr lang="en-US" sz="1800" kern="0" dirty="0" smtClean="0">
                <a:ea typeface="Arial Unicode MS" pitchFamily="34" charset="-128"/>
                <a:cs typeface="Arial Unicode MS" pitchFamily="34" charset="-128"/>
              </a:rPr>
              <a:t>ACC</a:t>
            </a:r>
          </a:p>
        </p:txBody>
      </p:sp>
      <p:pic>
        <p:nvPicPr>
          <p:cNvPr id="155" name="Picture 15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50188" y="5283583"/>
            <a:ext cx="383853" cy="514483"/>
          </a:xfrm>
          <a:prstGeom prst="rect">
            <a:avLst/>
          </a:prstGeom>
        </p:spPr>
      </p:pic>
      <p:grpSp>
        <p:nvGrpSpPr>
          <p:cNvPr id="157" name="Group 156"/>
          <p:cNvGrpSpPr/>
          <p:nvPr/>
        </p:nvGrpSpPr>
        <p:grpSpPr>
          <a:xfrm>
            <a:off x="7944136" y="4570779"/>
            <a:ext cx="2978675" cy="730095"/>
            <a:chOff x="7821094" y="4434718"/>
            <a:chExt cx="2978675" cy="730095"/>
          </a:xfrm>
        </p:grpSpPr>
        <p:sp>
          <p:nvSpPr>
            <p:cNvPr id="158" name="Rectangle 157"/>
            <p:cNvSpPr/>
            <p:nvPr/>
          </p:nvSpPr>
          <p:spPr>
            <a:xfrm>
              <a:off x="7821094" y="4434718"/>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9" name="Rectangle 158"/>
            <p:cNvSpPr/>
            <p:nvPr/>
          </p:nvSpPr>
          <p:spPr>
            <a:xfrm>
              <a:off x="8148439" y="4434718"/>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0" name="Rectangle 159"/>
            <p:cNvSpPr/>
            <p:nvPr/>
          </p:nvSpPr>
          <p:spPr>
            <a:xfrm>
              <a:off x="8475784" y="4434718"/>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1" name="Rectangle 160"/>
            <p:cNvSpPr/>
            <p:nvPr/>
          </p:nvSpPr>
          <p:spPr>
            <a:xfrm>
              <a:off x="8803129" y="4434718"/>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2" name="Rectangle 161"/>
            <p:cNvSpPr/>
            <p:nvPr/>
          </p:nvSpPr>
          <p:spPr>
            <a:xfrm>
              <a:off x="9130474" y="4434718"/>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3" name="Rectangle 162"/>
            <p:cNvSpPr/>
            <p:nvPr/>
          </p:nvSpPr>
          <p:spPr>
            <a:xfrm>
              <a:off x="9457819" y="4434718"/>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4" name="Rectangle 163"/>
            <p:cNvSpPr/>
            <p:nvPr/>
          </p:nvSpPr>
          <p:spPr>
            <a:xfrm>
              <a:off x="9785164" y="4434718"/>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5" name="Rectangle 164"/>
            <p:cNvSpPr/>
            <p:nvPr/>
          </p:nvSpPr>
          <p:spPr>
            <a:xfrm>
              <a:off x="10112512" y="4434718"/>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6" name="Rectangle 165"/>
            <p:cNvSpPr/>
            <p:nvPr/>
          </p:nvSpPr>
          <p:spPr>
            <a:xfrm>
              <a:off x="7928138" y="4541766"/>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7" name="Rectangle 166"/>
            <p:cNvSpPr/>
            <p:nvPr/>
          </p:nvSpPr>
          <p:spPr>
            <a:xfrm>
              <a:off x="8255483" y="4541766"/>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8" name="Rectangle 167"/>
            <p:cNvSpPr/>
            <p:nvPr/>
          </p:nvSpPr>
          <p:spPr>
            <a:xfrm>
              <a:off x="8582828" y="4541766"/>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9" name="Rectangle 168"/>
            <p:cNvSpPr/>
            <p:nvPr/>
          </p:nvSpPr>
          <p:spPr>
            <a:xfrm>
              <a:off x="8910173" y="4541766"/>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0" name="Rectangle 169"/>
            <p:cNvSpPr/>
            <p:nvPr/>
          </p:nvSpPr>
          <p:spPr>
            <a:xfrm>
              <a:off x="9237518" y="4541766"/>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1" name="Rectangle 170"/>
            <p:cNvSpPr/>
            <p:nvPr/>
          </p:nvSpPr>
          <p:spPr>
            <a:xfrm>
              <a:off x="9564863" y="4541766"/>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2" name="Rectangle 171"/>
            <p:cNvSpPr/>
            <p:nvPr/>
          </p:nvSpPr>
          <p:spPr>
            <a:xfrm>
              <a:off x="9892208" y="4541766"/>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3" name="Rectangle 172"/>
            <p:cNvSpPr/>
            <p:nvPr/>
          </p:nvSpPr>
          <p:spPr>
            <a:xfrm>
              <a:off x="10219556" y="4541766"/>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4" name="Rectangle 173"/>
            <p:cNvSpPr/>
            <p:nvPr/>
          </p:nvSpPr>
          <p:spPr>
            <a:xfrm>
              <a:off x="8035182" y="4648814"/>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5" name="Rectangle 174"/>
            <p:cNvSpPr/>
            <p:nvPr/>
          </p:nvSpPr>
          <p:spPr>
            <a:xfrm>
              <a:off x="8362527" y="4648814"/>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6" name="Rectangle 175"/>
            <p:cNvSpPr/>
            <p:nvPr/>
          </p:nvSpPr>
          <p:spPr>
            <a:xfrm>
              <a:off x="8689872" y="4648814"/>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7" name="Rectangle 176"/>
            <p:cNvSpPr/>
            <p:nvPr/>
          </p:nvSpPr>
          <p:spPr>
            <a:xfrm>
              <a:off x="9017217" y="4648814"/>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8" name="Rectangle 177"/>
            <p:cNvSpPr/>
            <p:nvPr/>
          </p:nvSpPr>
          <p:spPr>
            <a:xfrm>
              <a:off x="9344562" y="4648814"/>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9" name="Rectangle 178"/>
            <p:cNvSpPr/>
            <p:nvPr/>
          </p:nvSpPr>
          <p:spPr>
            <a:xfrm>
              <a:off x="9671907" y="4648814"/>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0" name="Rectangle 179"/>
            <p:cNvSpPr/>
            <p:nvPr/>
          </p:nvSpPr>
          <p:spPr>
            <a:xfrm>
              <a:off x="9999252" y="4648814"/>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1" name="Rectangle 180"/>
            <p:cNvSpPr/>
            <p:nvPr/>
          </p:nvSpPr>
          <p:spPr>
            <a:xfrm>
              <a:off x="10326600" y="4648814"/>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2" name="Rectangle 181"/>
            <p:cNvSpPr/>
            <p:nvPr/>
          </p:nvSpPr>
          <p:spPr>
            <a:xfrm>
              <a:off x="8142226" y="4755862"/>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3" name="Rectangle 182"/>
            <p:cNvSpPr/>
            <p:nvPr/>
          </p:nvSpPr>
          <p:spPr>
            <a:xfrm>
              <a:off x="8469571" y="4755862"/>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4" name="Rectangle 183"/>
            <p:cNvSpPr/>
            <p:nvPr/>
          </p:nvSpPr>
          <p:spPr>
            <a:xfrm>
              <a:off x="8796916" y="4755862"/>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5" name="Rectangle 184"/>
            <p:cNvSpPr/>
            <p:nvPr/>
          </p:nvSpPr>
          <p:spPr>
            <a:xfrm>
              <a:off x="9124261" y="4755862"/>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6" name="Rectangle 185"/>
            <p:cNvSpPr/>
            <p:nvPr/>
          </p:nvSpPr>
          <p:spPr>
            <a:xfrm>
              <a:off x="9451606" y="4755862"/>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7" name="Rectangle 186"/>
            <p:cNvSpPr/>
            <p:nvPr/>
          </p:nvSpPr>
          <p:spPr>
            <a:xfrm>
              <a:off x="9778951" y="4755862"/>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8" name="Rectangle 187"/>
            <p:cNvSpPr/>
            <p:nvPr/>
          </p:nvSpPr>
          <p:spPr>
            <a:xfrm>
              <a:off x="10106296" y="4755862"/>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9" name="Rectangle 188"/>
            <p:cNvSpPr/>
            <p:nvPr/>
          </p:nvSpPr>
          <p:spPr>
            <a:xfrm>
              <a:off x="10433644" y="4755862"/>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0" name="Rectangle 189"/>
            <p:cNvSpPr/>
            <p:nvPr/>
          </p:nvSpPr>
          <p:spPr>
            <a:xfrm>
              <a:off x="8249270" y="4862910"/>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1" name="Rectangle 190"/>
            <p:cNvSpPr/>
            <p:nvPr/>
          </p:nvSpPr>
          <p:spPr>
            <a:xfrm>
              <a:off x="8576615" y="4862910"/>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2" name="Rectangle 191"/>
            <p:cNvSpPr/>
            <p:nvPr/>
          </p:nvSpPr>
          <p:spPr>
            <a:xfrm>
              <a:off x="8903960" y="4862910"/>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3" name="Rectangle 192"/>
            <p:cNvSpPr/>
            <p:nvPr/>
          </p:nvSpPr>
          <p:spPr>
            <a:xfrm>
              <a:off x="9231305" y="4862910"/>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4" name="Rectangle 193"/>
            <p:cNvSpPr/>
            <p:nvPr/>
          </p:nvSpPr>
          <p:spPr>
            <a:xfrm>
              <a:off x="9558650" y="4862910"/>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5" name="Rectangle 194"/>
            <p:cNvSpPr/>
            <p:nvPr/>
          </p:nvSpPr>
          <p:spPr>
            <a:xfrm>
              <a:off x="9885995" y="4862910"/>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6" name="Rectangle 195"/>
            <p:cNvSpPr/>
            <p:nvPr/>
          </p:nvSpPr>
          <p:spPr>
            <a:xfrm>
              <a:off x="10213340" y="4862910"/>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7" name="Rectangle 196"/>
            <p:cNvSpPr/>
            <p:nvPr/>
          </p:nvSpPr>
          <p:spPr>
            <a:xfrm>
              <a:off x="10540688" y="4862910"/>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pic>
        <p:nvPicPr>
          <p:cNvPr id="156" name="Picture 6" descr="C:\Documents and Settings\Jeff Tallman\Local Settings\Temporary Internet Files\Content.IE5\AFM2TOEY\MMj02839100000[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814085" y="4432243"/>
            <a:ext cx="461050" cy="440439"/>
          </a:xfrm>
          <a:prstGeom prst="rect">
            <a:avLst/>
          </a:prstGeom>
          <a:noFill/>
        </p:spPr>
      </p:pic>
      <p:cxnSp>
        <p:nvCxnSpPr>
          <p:cNvPr id="198" name="Straight Arrow Connector 197"/>
          <p:cNvCxnSpPr>
            <a:stCxn id="156" idx="3"/>
            <a:endCxn id="155" idx="1"/>
          </p:cNvCxnSpPr>
          <p:nvPr/>
        </p:nvCxnSpPr>
        <p:spPr>
          <a:xfrm>
            <a:off x="10275135" y="4652463"/>
            <a:ext cx="775053" cy="888362"/>
          </a:xfrm>
          <a:prstGeom prst="straightConnector1">
            <a:avLst/>
          </a:prstGeom>
          <a:ln w="19050" cmpd="sng">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152" name="Picture 6" descr="C:\Documents and Settings\Jeff Tallman\Local Settings\Temporary Internet Files\Content.IE5\AFM2TOEY\MMj02839100000[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497607" y="4400020"/>
            <a:ext cx="461050" cy="440439"/>
          </a:xfrm>
          <a:prstGeom prst="rect">
            <a:avLst/>
          </a:prstGeom>
          <a:noFill/>
        </p:spPr>
      </p:pic>
      <p:pic>
        <p:nvPicPr>
          <p:cNvPr id="199"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72566" y="5374950"/>
            <a:ext cx="497872" cy="715871"/>
          </a:xfrm>
          <a:prstGeom prst="rect">
            <a:avLst/>
          </a:prstGeom>
          <a:noFill/>
          <a:ln w="9525">
            <a:noFill/>
            <a:miter lim="800000"/>
            <a:headEnd/>
            <a:tailEnd/>
          </a:ln>
        </p:spPr>
      </p:pic>
      <p:pic>
        <p:nvPicPr>
          <p:cNvPr id="20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24966" y="5527350"/>
            <a:ext cx="497872" cy="715871"/>
          </a:xfrm>
          <a:prstGeom prst="rect">
            <a:avLst/>
          </a:prstGeom>
          <a:noFill/>
          <a:ln w="9525">
            <a:noFill/>
            <a:miter lim="800000"/>
            <a:headEnd/>
            <a:tailEnd/>
          </a:ln>
        </p:spPr>
      </p:pic>
      <p:pic>
        <p:nvPicPr>
          <p:cNvPr id="201"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77366" y="5679750"/>
            <a:ext cx="497872" cy="715871"/>
          </a:xfrm>
          <a:prstGeom prst="rect">
            <a:avLst/>
          </a:prstGeom>
          <a:noFill/>
          <a:ln w="9525">
            <a:noFill/>
            <a:miter lim="800000"/>
            <a:headEnd/>
            <a:tailEnd/>
          </a:ln>
        </p:spPr>
      </p:pic>
      <p:cxnSp>
        <p:nvCxnSpPr>
          <p:cNvPr id="202" name="Straight Arrow Connector 201"/>
          <p:cNvCxnSpPr>
            <a:stCxn id="152" idx="2"/>
            <a:endCxn id="201" idx="3"/>
          </p:cNvCxnSpPr>
          <p:nvPr/>
        </p:nvCxnSpPr>
        <p:spPr>
          <a:xfrm flipH="1">
            <a:off x="7175238" y="4840459"/>
            <a:ext cx="1552894" cy="1197227"/>
          </a:xfrm>
          <a:prstGeom prst="straightConnector1">
            <a:avLst/>
          </a:prstGeom>
          <a:ln w="19050" cmpd="sng">
            <a:solidFill>
              <a:srgbClr val="C0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a:stCxn id="135" idx="2"/>
            <a:endCxn id="103" idx="0"/>
          </p:cNvCxnSpPr>
          <p:nvPr/>
        </p:nvCxnSpPr>
        <p:spPr>
          <a:xfrm flipH="1">
            <a:off x="7277377" y="1818890"/>
            <a:ext cx="1685288" cy="505979"/>
          </a:xfrm>
          <a:prstGeom prst="straightConnector1">
            <a:avLst/>
          </a:prstGeom>
          <a:ln w="19050" cmpd="sng">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05" name="Rectangle 204"/>
          <p:cNvSpPr/>
          <p:nvPr/>
        </p:nvSpPr>
        <p:spPr>
          <a:xfrm>
            <a:off x="8241846" y="1887193"/>
            <a:ext cx="259081" cy="301903"/>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571323271"/>
      </p:ext>
    </p:extLst>
  </p:cSld>
  <p:clrMapOvr>
    <a:masterClrMapping/>
  </p:clrMapOvr>
  <p:transition spd="slow">
    <p:wip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a:t>
            </a:r>
            <a:r>
              <a:rPr lang="en-US" dirty="0" err="1" smtClean="0"/>
              <a:t>MemScale</a:t>
            </a:r>
            <a:r>
              <a:rPr lang="en-US" dirty="0" smtClean="0"/>
              <a:t> Future (</a:t>
            </a:r>
            <a:r>
              <a:rPr lang="en-US" dirty="0" err="1" smtClean="0"/>
              <a:t>est</a:t>
            </a:r>
            <a:r>
              <a:rPr lang="en-US" dirty="0" smtClean="0"/>
              <a:t> sp03 1H2016)</a:t>
            </a:r>
            <a:endParaRPr lang="en-US" dirty="0"/>
          </a:p>
        </p:txBody>
      </p:sp>
      <p:sp>
        <p:nvSpPr>
          <p:cNvPr id="3" name="Text Placeholder 2"/>
          <p:cNvSpPr>
            <a:spLocks noGrp="1"/>
          </p:cNvSpPr>
          <p:nvPr>
            <p:ph type="body" sz="quarter" idx="10"/>
          </p:nvPr>
        </p:nvSpPr>
        <p:spPr/>
        <p:txBody>
          <a:bodyPr>
            <a:normAutofit/>
          </a:bodyPr>
          <a:lstStyle/>
          <a:p>
            <a:r>
              <a:rPr lang="en-US" dirty="0" smtClean="0"/>
              <a:t>What does in-memory mean?</a:t>
            </a:r>
          </a:p>
          <a:p>
            <a:pPr lvl="1"/>
            <a:r>
              <a:rPr lang="en-US" dirty="0" smtClean="0"/>
              <a:t>For most vendors, it is simply running completely in cache – same LIO efforts, etc. – but some tweaking to minimize overhead</a:t>
            </a:r>
          </a:p>
          <a:p>
            <a:pPr lvl="1"/>
            <a:r>
              <a:rPr lang="en-US" dirty="0" smtClean="0"/>
              <a:t>Essentially, we did this with ASE 15.5 with IMDB</a:t>
            </a:r>
          </a:p>
          <a:p>
            <a:r>
              <a:rPr lang="en-US" dirty="0" smtClean="0"/>
              <a:t>ASE 16 In-Memory Row Store (aka Data Row Cache)</a:t>
            </a:r>
          </a:p>
          <a:p>
            <a:pPr lvl="1"/>
            <a:r>
              <a:rPr lang="en-US" dirty="0"/>
              <a:t>Focus is XOLTP – </a:t>
            </a:r>
            <a:r>
              <a:rPr lang="en-US" i="1" u="sng" dirty="0"/>
              <a:t>not</a:t>
            </a:r>
            <a:r>
              <a:rPr lang="en-US" dirty="0"/>
              <a:t> analytics </a:t>
            </a:r>
            <a:endParaRPr lang="en-US" dirty="0" smtClean="0"/>
          </a:p>
          <a:p>
            <a:pPr lvl="2"/>
            <a:r>
              <a:rPr lang="en-US" dirty="0" smtClean="0"/>
              <a:t>In-memory DBMS for analytics….a </a:t>
            </a:r>
            <a:r>
              <a:rPr lang="en-US" dirty="0"/>
              <a:t>common use case for DB2 Blue, Oracle </a:t>
            </a:r>
            <a:r>
              <a:rPr lang="en-US" dirty="0" err="1"/>
              <a:t>Exalytics</a:t>
            </a:r>
            <a:r>
              <a:rPr lang="en-US" dirty="0"/>
              <a:t>/In-Memory, etc</a:t>
            </a:r>
            <a:r>
              <a:rPr lang="en-US" dirty="0" smtClean="0"/>
              <a:t>.</a:t>
            </a:r>
            <a:endParaRPr lang="en-US" dirty="0"/>
          </a:p>
          <a:p>
            <a:pPr lvl="1"/>
            <a:r>
              <a:rPr lang="en-US" dirty="0" smtClean="0"/>
              <a:t>Data values will be stored independently for memory optimized access – e.g. no more parsing of the row </a:t>
            </a:r>
            <a:r>
              <a:rPr lang="en-US" dirty="0" err="1" smtClean="0"/>
              <a:t>ala</a:t>
            </a:r>
            <a:r>
              <a:rPr lang="en-US" dirty="0" smtClean="0"/>
              <a:t> standard LIO to retrieve values</a:t>
            </a:r>
          </a:p>
          <a:p>
            <a:pPr lvl="1"/>
            <a:r>
              <a:rPr lang="en-US" dirty="0" smtClean="0"/>
              <a:t>MVCC will be used for DRC only to eliminate as much concurrency contention as possible</a:t>
            </a:r>
          </a:p>
          <a:p>
            <a:pPr lvl="1"/>
            <a:r>
              <a:rPr lang="en-US" dirty="0" smtClean="0"/>
              <a:t>DRC will be persisted (unlike IMDB) and have a redo log separate from transaction log</a:t>
            </a:r>
          </a:p>
          <a:p>
            <a:pPr lvl="1"/>
            <a:r>
              <a:rPr lang="en-US" dirty="0" smtClean="0"/>
              <a:t>A good use case is stock trading (market trade/pricing/tick feeds)</a:t>
            </a:r>
          </a:p>
          <a:p>
            <a:pPr lvl="2"/>
            <a:r>
              <a:rPr lang="en-US" dirty="0" smtClean="0"/>
              <a:t>Extremely volatile data</a:t>
            </a:r>
          </a:p>
          <a:p>
            <a:pPr lvl="2"/>
            <a:r>
              <a:rPr lang="en-US" dirty="0" smtClean="0"/>
              <a:t>Don’t want to have to replay the entire day just to recover to point in time after crash (like with IMDB)</a:t>
            </a:r>
            <a:endParaRPr lang="en-US" dirty="0"/>
          </a:p>
        </p:txBody>
      </p:sp>
    </p:spTree>
    <p:extLst>
      <p:ext uri="{BB962C8B-B14F-4D97-AF65-F5344CB8AC3E}">
        <p14:creationId xmlns:p14="http://schemas.microsoft.com/office/powerpoint/2010/main" val="974343888"/>
      </p:ext>
    </p:extLst>
  </p:cSld>
  <p:clrMapOvr>
    <a:masterClrMapping/>
  </p:clrMapOvr>
  <p:transition spd="slow">
    <p:wip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On-Disk Row Access via B-Tree</a:t>
            </a:r>
            <a:endParaRPr lang="en-US" dirty="0"/>
          </a:p>
        </p:txBody>
      </p:sp>
      <p:sp>
        <p:nvSpPr>
          <p:cNvPr id="48" name="Content Placeholder 76"/>
          <p:cNvSpPr txBox="1">
            <a:spLocks/>
          </p:cNvSpPr>
          <p:nvPr/>
        </p:nvSpPr>
        <p:spPr>
          <a:xfrm>
            <a:off x="531818" y="1260122"/>
            <a:ext cx="5640382" cy="5099857"/>
          </a:xfrm>
          <a:prstGeom prst="rect">
            <a:avLst/>
          </a:prstGeom>
        </p:spPr>
        <p:txBody>
          <a:bodyPr>
            <a:normAutofit fontScale="62500" lnSpcReduction="20000"/>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342900" indent="-342900" algn="l" defTabSz="1088776" rtl="0" eaLnBrk="1" latinLnBrk="0" hangingPunct="1">
              <a:spcBef>
                <a:spcPts val="600"/>
              </a:spcBef>
              <a:buClr>
                <a:schemeClr val="accent1"/>
              </a:buClr>
              <a:buSzPct val="80000"/>
              <a:buFont typeface="Wingdings" panose="05000000000000000000" pitchFamily="2" charset="2"/>
              <a:buChar char="v"/>
              <a:defRPr sz="2000" kern="1200">
                <a:solidFill>
                  <a:schemeClr val="tx1"/>
                </a:solidFill>
                <a:latin typeface="+mn-lt"/>
                <a:ea typeface="+mn-ea"/>
                <a:cs typeface="+mn-cs"/>
              </a:defRPr>
            </a:lvl2pPr>
            <a:lvl3pPr marL="548640" indent="-180000" algn="l" defTabSz="1088776" rtl="0" eaLnBrk="1" latinLnBrk="0" hangingPunct="1">
              <a:spcBef>
                <a:spcPts val="0"/>
              </a:spcBef>
              <a:buClr>
                <a:srgbClr val="0070C0"/>
              </a:buClr>
              <a:buSzPct val="100000"/>
              <a:buFont typeface="Wingdings" panose="05000000000000000000" pitchFamily="2" charset="2"/>
              <a:buChar char="ü"/>
              <a:defRPr sz="1800" kern="1200">
                <a:solidFill>
                  <a:schemeClr val="tx1"/>
                </a:solidFill>
                <a:latin typeface="+mn-lt"/>
                <a:ea typeface="+mn-ea"/>
                <a:cs typeface="+mn-cs"/>
              </a:defRPr>
            </a:lvl3pPr>
            <a:lvl4pPr marL="731520" indent="-180000" algn="l" defTabSz="1088776"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914400" indent="-180000" algn="l" defTabSz="1088776"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smtClean="0"/>
              <a:t>We traverse the index B-tree to leaf</a:t>
            </a:r>
          </a:p>
          <a:p>
            <a:pPr lvl="1"/>
            <a:r>
              <a:rPr lang="en-US" dirty="0" smtClean="0"/>
              <a:t>Leaf node contains page # + rid</a:t>
            </a:r>
          </a:p>
          <a:p>
            <a:pPr lvl="1"/>
            <a:r>
              <a:rPr lang="en-US" dirty="0" smtClean="0"/>
              <a:t>Rid essentially is the row number on the page</a:t>
            </a:r>
          </a:p>
          <a:p>
            <a:r>
              <a:rPr lang="en-US" dirty="0" smtClean="0"/>
              <a:t>We fetch the page and look at row offset table on the page</a:t>
            </a:r>
          </a:p>
          <a:p>
            <a:pPr lvl="1"/>
            <a:r>
              <a:rPr lang="en-US" dirty="0" smtClean="0"/>
              <a:t>Do a </a:t>
            </a:r>
            <a:r>
              <a:rPr lang="en-US" dirty="0" err="1" smtClean="0"/>
              <a:t>bufsearch</a:t>
            </a:r>
            <a:r>
              <a:rPr lang="en-US" dirty="0" smtClean="0"/>
              <a:t>() in cache to find (add) page </a:t>
            </a:r>
          </a:p>
          <a:p>
            <a:pPr lvl="1"/>
            <a:r>
              <a:rPr lang="en-US" dirty="0" smtClean="0"/>
              <a:t>Row offset table is the byte offset within the page that the row begins</a:t>
            </a:r>
          </a:p>
          <a:p>
            <a:pPr lvl="1"/>
            <a:r>
              <a:rPr lang="en-US" dirty="0" smtClean="0"/>
              <a:t>Rows are not necessarily in row offset order</a:t>
            </a:r>
          </a:p>
          <a:p>
            <a:pPr lvl="2"/>
            <a:r>
              <a:rPr lang="en-US" dirty="0" smtClean="0"/>
              <a:t>May start that way, but after updates that cause row shrinkage/expansion, etc. the rows might be scattered around on the page</a:t>
            </a:r>
          </a:p>
          <a:p>
            <a:r>
              <a:rPr lang="en-US" dirty="0" smtClean="0"/>
              <a:t>We jump to that byte and read the row</a:t>
            </a:r>
          </a:p>
          <a:p>
            <a:pPr lvl="1"/>
            <a:r>
              <a:rPr lang="en-US" dirty="0" smtClean="0"/>
              <a:t>To find a column, we may have to use the variable length column offset table</a:t>
            </a:r>
          </a:p>
          <a:p>
            <a:pPr lvl="1"/>
            <a:r>
              <a:rPr lang="en-US" dirty="0" smtClean="0">
                <a:solidFill>
                  <a:schemeClr val="accent5"/>
                </a:solidFill>
              </a:rPr>
              <a:t>Net result is multiple indirection/byte count parsing to read column values from a row of data</a:t>
            </a:r>
          </a:p>
          <a:p>
            <a:r>
              <a:rPr lang="en-US" dirty="0" smtClean="0"/>
              <a:t>Data modifications have high overhead</a:t>
            </a:r>
          </a:p>
          <a:p>
            <a:pPr lvl="1"/>
            <a:r>
              <a:rPr lang="en-US" dirty="0" smtClean="0"/>
              <a:t>Minimally rewriting the rest of the data row</a:t>
            </a:r>
          </a:p>
          <a:p>
            <a:pPr lvl="1"/>
            <a:r>
              <a:rPr lang="en-US" dirty="0" smtClean="0"/>
              <a:t>Often requires rewriting the page</a:t>
            </a:r>
          </a:p>
          <a:p>
            <a:pPr lvl="2"/>
            <a:r>
              <a:rPr lang="en-US" dirty="0" smtClean="0"/>
              <a:t>Has impact on currency as we temporary block other readers/writers (using MASS bit)</a:t>
            </a:r>
            <a:endParaRPr lang="en-US" dirty="0"/>
          </a:p>
        </p:txBody>
      </p:sp>
      <p:sp>
        <p:nvSpPr>
          <p:cNvPr id="49" name="Rectangle 48"/>
          <p:cNvSpPr/>
          <p:nvPr/>
        </p:nvSpPr>
        <p:spPr bwMode="gray">
          <a:xfrm>
            <a:off x="6357125" y="2285529"/>
            <a:ext cx="197844" cy="197851"/>
          </a:xfrm>
          <a:prstGeom prst="rect">
            <a:avLst/>
          </a:prstGeom>
          <a:solidFill>
            <a:srgbClr val="D6AD84"/>
          </a:solidFill>
          <a:ln w="6350" algn="ctr">
            <a:solidFill>
              <a:srgbClr val="6B4723"/>
            </a:solidFill>
            <a:miter lim="800000"/>
            <a:headEnd/>
            <a:tailEnd/>
          </a:ln>
        </p:spPr>
        <p:txBody>
          <a:bodyPr lIns="90000" tIns="72000" rIns="90000" bIns="72000" rtlCol="0" anchor="ctr"/>
          <a:lstStyle/>
          <a:p>
            <a:pPr algn="ctr" defTabSz="914400">
              <a:spcBef>
                <a:spcPct val="50000"/>
              </a:spcBef>
              <a:buClr>
                <a:srgbClr val="F0AB00"/>
              </a:buClr>
              <a:buSzPct val="80000"/>
              <a:buFontTx/>
              <a:buNone/>
            </a:pPr>
            <a:endParaRPr lang="en-US" sz="2000" kern="0" dirty="0" err="1">
              <a:solidFill>
                <a:srgbClr val="FFFFFF"/>
              </a:solidFill>
              <a:latin typeface="Arial" pitchFamily="34" charset="0"/>
              <a:ea typeface="Arial Unicode MS" pitchFamily="34" charset="-128"/>
              <a:cs typeface="Arial Unicode MS" pitchFamily="34" charset="-128"/>
            </a:endParaRPr>
          </a:p>
        </p:txBody>
      </p:sp>
      <p:sp>
        <p:nvSpPr>
          <p:cNvPr id="50" name="Rectangle 49"/>
          <p:cNvSpPr/>
          <p:nvPr/>
        </p:nvSpPr>
        <p:spPr bwMode="gray">
          <a:xfrm>
            <a:off x="6961651" y="1800406"/>
            <a:ext cx="197844" cy="197851"/>
          </a:xfrm>
          <a:prstGeom prst="rect">
            <a:avLst/>
          </a:prstGeom>
          <a:solidFill>
            <a:srgbClr val="D6AD84"/>
          </a:solidFill>
          <a:ln w="6350" algn="ctr">
            <a:solidFill>
              <a:srgbClr val="6B4723"/>
            </a:solidFill>
            <a:miter lim="800000"/>
            <a:headEnd/>
            <a:tailEnd/>
          </a:ln>
        </p:spPr>
        <p:txBody>
          <a:bodyPr lIns="90000" tIns="72000" rIns="90000" bIns="72000" rtlCol="0" anchor="ctr"/>
          <a:lstStyle/>
          <a:p>
            <a:pPr algn="ctr" defTabSz="914400">
              <a:spcBef>
                <a:spcPct val="50000"/>
              </a:spcBef>
              <a:buClr>
                <a:srgbClr val="F0AB00"/>
              </a:buClr>
              <a:buSzPct val="80000"/>
              <a:buFontTx/>
              <a:buNone/>
            </a:pPr>
            <a:endParaRPr lang="en-US" sz="2000" kern="0" dirty="0" err="1">
              <a:solidFill>
                <a:srgbClr val="FFFFFF"/>
              </a:solidFill>
              <a:latin typeface="Arial" pitchFamily="34" charset="0"/>
              <a:ea typeface="Arial Unicode MS" pitchFamily="34" charset="-128"/>
              <a:cs typeface="Arial Unicode MS" pitchFamily="34" charset="-128"/>
            </a:endParaRPr>
          </a:p>
        </p:txBody>
      </p:sp>
      <p:sp>
        <p:nvSpPr>
          <p:cNvPr id="51" name="Rectangle 50"/>
          <p:cNvSpPr/>
          <p:nvPr/>
        </p:nvSpPr>
        <p:spPr bwMode="gray">
          <a:xfrm>
            <a:off x="6961651" y="2770652"/>
            <a:ext cx="197844" cy="197851"/>
          </a:xfrm>
          <a:prstGeom prst="rect">
            <a:avLst/>
          </a:prstGeom>
          <a:solidFill>
            <a:srgbClr val="D6AD84"/>
          </a:solidFill>
          <a:ln w="6350" algn="ctr">
            <a:solidFill>
              <a:srgbClr val="6B4723"/>
            </a:solidFill>
            <a:miter lim="800000"/>
            <a:headEnd/>
            <a:tailEnd/>
          </a:ln>
        </p:spPr>
        <p:txBody>
          <a:bodyPr lIns="90000" tIns="72000" rIns="90000" bIns="72000" rtlCol="0" anchor="ctr"/>
          <a:lstStyle/>
          <a:p>
            <a:pPr algn="ctr" defTabSz="914400">
              <a:spcBef>
                <a:spcPct val="50000"/>
              </a:spcBef>
              <a:buClr>
                <a:srgbClr val="F0AB00"/>
              </a:buClr>
              <a:buSzPct val="80000"/>
              <a:buFontTx/>
              <a:buNone/>
            </a:pPr>
            <a:endParaRPr lang="en-US" sz="2000" kern="0" dirty="0" err="1">
              <a:solidFill>
                <a:srgbClr val="FFFFFF"/>
              </a:solidFill>
              <a:latin typeface="Arial" pitchFamily="34" charset="0"/>
              <a:ea typeface="Arial Unicode MS" pitchFamily="34" charset="-128"/>
              <a:cs typeface="Arial Unicode MS" pitchFamily="34" charset="-128"/>
            </a:endParaRPr>
          </a:p>
        </p:txBody>
      </p:sp>
      <p:sp>
        <p:nvSpPr>
          <p:cNvPr id="52" name="Rectangle 51"/>
          <p:cNvSpPr/>
          <p:nvPr/>
        </p:nvSpPr>
        <p:spPr bwMode="gray">
          <a:xfrm>
            <a:off x="7574024" y="1484956"/>
            <a:ext cx="197844" cy="197851"/>
          </a:xfrm>
          <a:prstGeom prst="rect">
            <a:avLst/>
          </a:prstGeom>
          <a:solidFill>
            <a:srgbClr val="D6AD84"/>
          </a:solidFill>
          <a:ln w="6350" algn="ctr">
            <a:solidFill>
              <a:srgbClr val="6B4723"/>
            </a:solidFill>
            <a:miter lim="800000"/>
            <a:headEnd/>
            <a:tailEnd/>
          </a:ln>
        </p:spPr>
        <p:txBody>
          <a:bodyPr lIns="90000" tIns="72000" rIns="90000" bIns="72000" rtlCol="0" anchor="ctr"/>
          <a:lstStyle/>
          <a:p>
            <a:pPr algn="ctr" defTabSz="914400">
              <a:spcBef>
                <a:spcPct val="50000"/>
              </a:spcBef>
              <a:buClr>
                <a:srgbClr val="F0AB00"/>
              </a:buClr>
              <a:buSzPct val="80000"/>
              <a:buFontTx/>
              <a:buNone/>
            </a:pPr>
            <a:endParaRPr lang="en-US" sz="2000" kern="0" dirty="0" err="1">
              <a:solidFill>
                <a:srgbClr val="FFFFFF"/>
              </a:solidFill>
              <a:latin typeface="Arial" pitchFamily="34" charset="0"/>
              <a:ea typeface="Arial Unicode MS" pitchFamily="34" charset="-128"/>
              <a:cs typeface="Arial Unicode MS" pitchFamily="34" charset="-128"/>
            </a:endParaRPr>
          </a:p>
        </p:txBody>
      </p:sp>
      <p:sp>
        <p:nvSpPr>
          <p:cNvPr id="53" name="Rectangle 52"/>
          <p:cNvSpPr/>
          <p:nvPr/>
        </p:nvSpPr>
        <p:spPr bwMode="gray">
          <a:xfrm>
            <a:off x="7574024" y="1986726"/>
            <a:ext cx="197844" cy="197851"/>
          </a:xfrm>
          <a:prstGeom prst="rect">
            <a:avLst/>
          </a:prstGeom>
          <a:solidFill>
            <a:srgbClr val="D6AD84"/>
          </a:solidFill>
          <a:ln w="6350" algn="ctr">
            <a:solidFill>
              <a:srgbClr val="6B4723"/>
            </a:solidFill>
            <a:miter lim="800000"/>
            <a:headEnd/>
            <a:tailEnd/>
          </a:ln>
        </p:spPr>
        <p:txBody>
          <a:bodyPr lIns="90000" tIns="72000" rIns="90000" bIns="72000" rtlCol="0" anchor="ctr"/>
          <a:lstStyle/>
          <a:p>
            <a:pPr algn="ctr" defTabSz="914400">
              <a:spcBef>
                <a:spcPct val="50000"/>
              </a:spcBef>
              <a:buClr>
                <a:srgbClr val="F0AB00"/>
              </a:buClr>
              <a:buSzPct val="80000"/>
              <a:buFontTx/>
              <a:buNone/>
            </a:pPr>
            <a:endParaRPr lang="en-US" sz="2000" kern="0" dirty="0" err="1">
              <a:solidFill>
                <a:srgbClr val="FFFFFF"/>
              </a:solidFill>
              <a:latin typeface="Arial" pitchFamily="34" charset="0"/>
              <a:ea typeface="Arial Unicode MS" pitchFamily="34" charset="-128"/>
              <a:cs typeface="Arial Unicode MS" pitchFamily="34" charset="-128"/>
            </a:endParaRPr>
          </a:p>
        </p:txBody>
      </p:sp>
      <p:sp>
        <p:nvSpPr>
          <p:cNvPr id="54" name="Rectangle 53"/>
          <p:cNvSpPr/>
          <p:nvPr/>
        </p:nvSpPr>
        <p:spPr bwMode="gray">
          <a:xfrm>
            <a:off x="7574024" y="2488492"/>
            <a:ext cx="197844" cy="197851"/>
          </a:xfrm>
          <a:prstGeom prst="rect">
            <a:avLst/>
          </a:prstGeom>
          <a:solidFill>
            <a:srgbClr val="D6AD84"/>
          </a:solidFill>
          <a:ln w="6350" algn="ctr">
            <a:solidFill>
              <a:srgbClr val="6B4723"/>
            </a:solidFill>
            <a:miter lim="800000"/>
            <a:headEnd/>
            <a:tailEnd/>
          </a:ln>
        </p:spPr>
        <p:txBody>
          <a:bodyPr lIns="90000" tIns="72000" rIns="90000" bIns="72000" rtlCol="0" anchor="ctr"/>
          <a:lstStyle/>
          <a:p>
            <a:pPr algn="ctr" defTabSz="914400">
              <a:spcBef>
                <a:spcPct val="50000"/>
              </a:spcBef>
              <a:buClr>
                <a:srgbClr val="F0AB00"/>
              </a:buClr>
              <a:buSzPct val="80000"/>
              <a:buFontTx/>
              <a:buNone/>
            </a:pPr>
            <a:endParaRPr lang="en-US" sz="2000" kern="0" dirty="0" err="1">
              <a:solidFill>
                <a:srgbClr val="FFFFFF"/>
              </a:solidFill>
              <a:latin typeface="Arial" pitchFamily="34" charset="0"/>
              <a:ea typeface="Arial Unicode MS" pitchFamily="34" charset="-128"/>
              <a:cs typeface="Arial Unicode MS" pitchFamily="34" charset="-128"/>
            </a:endParaRPr>
          </a:p>
        </p:txBody>
      </p:sp>
      <p:sp>
        <p:nvSpPr>
          <p:cNvPr id="55" name="Rectangle 54"/>
          <p:cNvSpPr/>
          <p:nvPr/>
        </p:nvSpPr>
        <p:spPr bwMode="gray">
          <a:xfrm>
            <a:off x="7574024" y="2990259"/>
            <a:ext cx="197844" cy="197851"/>
          </a:xfrm>
          <a:prstGeom prst="rect">
            <a:avLst/>
          </a:prstGeom>
          <a:solidFill>
            <a:srgbClr val="D6AD84"/>
          </a:solidFill>
          <a:ln w="6350" algn="ctr">
            <a:solidFill>
              <a:srgbClr val="6B4723"/>
            </a:solidFill>
            <a:miter lim="800000"/>
            <a:headEnd/>
            <a:tailEnd/>
          </a:ln>
        </p:spPr>
        <p:txBody>
          <a:bodyPr lIns="90000" tIns="72000" rIns="90000" bIns="72000" rtlCol="0" anchor="ctr"/>
          <a:lstStyle/>
          <a:p>
            <a:pPr algn="ctr" defTabSz="914400">
              <a:spcBef>
                <a:spcPct val="50000"/>
              </a:spcBef>
              <a:buClr>
                <a:srgbClr val="F0AB00"/>
              </a:buClr>
              <a:buSzPct val="80000"/>
              <a:buFontTx/>
              <a:buNone/>
            </a:pPr>
            <a:endParaRPr lang="en-US" sz="2000" kern="0" dirty="0" err="1">
              <a:solidFill>
                <a:srgbClr val="FFFFFF"/>
              </a:solidFill>
              <a:latin typeface="Arial" pitchFamily="34" charset="0"/>
              <a:ea typeface="Arial Unicode MS" pitchFamily="34" charset="-128"/>
              <a:cs typeface="Arial Unicode MS" pitchFamily="34" charset="-128"/>
            </a:endParaRPr>
          </a:p>
        </p:txBody>
      </p:sp>
      <p:sp>
        <p:nvSpPr>
          <p:cNvPr id="56" name="Rectangle 55"/>
          <p:cNvSpPr/>
          <p:nvPr/>
        </p:nvSpPr>
        <p:spPr bwMode="gray">
          <a:xfrm>
            <a:off x="8090617" y="1328156"/>
            <a:ext cx="197844" cy="197851"/>
          </a:xfrm>
          <a:prstGeom prst="rect">
            <a:avLst/>
          </a:prstGeom>
          <a:solidFill>
            <a:srgbClr val="D6AD84"/>
          </a:solidFill>
          <a:ln w="6350" algn="ctr">
            <a:solidFill>
              <a:srgbClr val="6B4723"/>
            </a:solidFill>
            <a:miter lim="800000"/>
            <a:headEnd/>
            <a:tailEnd/>
          </a:ln>
        </p:spPr>
        <p:txBody>
          <a:bodyPr lIns="90000" tIns="72000" rIns="90000" bIns="72000" rtlCol="0" anchor="ctr"/>
          <a:lstStyle/>
          <a:p>
            <a:pPr algn="ctr" defTabSz="914400">
              <a:spcBef>
                <a:spcPct val="50000"/>
              </a:spcBef>
              <a:buClr>
                <a:srgbClr val="F0AB00"/>
              </a:buClr>
              <a:buSzPct val="80000"/>
              <a:buFontTx/>
              <a:buNone/>
            </a:pPr>
            <a:endParaRPr lang="en-US" sz="2000" kern="0" dirty="0" err="1">
              <a:solidFill>
                <a:srgbClr val="FFFFFF"/>
              </a:solidFill>
              <a:latin typeface="Arial" pitchFamily="34" charset="0"/>
              <a:ea typeface="Arial Unicode MS" pitchFamily="34" charset="-128"/>
              <a:cs typeface="Arial Unicode MS" pitchFamily="34" charset="-128"/>
            </a:endParaRPr>
          </a:p>
        </p:txBody>
      </p:sp>
      <p:sp>
        <p:nvSpPr>
          <p:cNvPr id="57" name="Rectangle 56"/>
          <p:cNvSpPr/>
          <p:nvPr/>
        </p:nvSpPr>
        <p:spPr bwMode="gray">
          <a:xfrm>
            <a:off x="8090617" y="1583883"/>
            <a:ext cx="197844" cy="197851"/>
          </a:xfrm>
          <a:prstGeom prst="rect">
            <a:avLst/>
          </a:prstGeom>
          <a:solidFill>
            <a:srgbClr val="D6AD84"/>
          </a:solidFill>
          <a:ln w="6350" algn="ctr">
            <a:solidFill>
              <a:srgbClr val="6B4723"/>
            </a:solidFill>
            <a:miter lim="800000"/>
            <a:headEnd/>
            <a:tailEnd/>
          </a:ln>
        </p:spPr>
        <p:txBody>
          <a:bodyPr lIns="90000" tIns="72000" rIns="90000" bIns="72000" rtlCol="0" anchor="ctr"/>
          <a:lstStyle/>
          <a:p>
            <a:pPr algn="ctr" defTabSz="914400">
              <a:spcBef>
                <a:spcPct val="50000"/>
              </a:spcBef>
              <a:buClr>
                <a:srgbClr val="F0AB00"/>
              </a:buClr>
              <a:buSzPct val="80000"/>
              <a:buFontTx/>
              <a:buNone/>
            </a:pPr>
            <a:endParaRPr lang="en-US" sz="2000" kern="0" dirty="0" err="1">
              <a:solidFill>
                <a:srgbClr val="FFFFFF"/>
              </a:solidFill>
              <a:latin typeface="Arial" pitchFamily="34" charset="0"/>
              <a:ea typeface="Arial Unicode MS" pitchFamily="34" charset="-128"/>
              <a:cs typeface="Arial Unicode MS" pitchFamily="34" charset="-128"/>
            </a:endParaRPr>
          </a:p>
        </p:txBody>
      </p:sp>
      <p:sp>
        <p:nvSpPr>
          <p:cNvPr id="58" name="Rectangle 57"/>
          <p:cNvSpPr/>
          <p:nvPr/>
        </p:nvSpPr>
        <p:spPr bwMode="gray">
          <a:xfrm>
            <a:off x="8090617" y="1839607"/>
            <a:ext cx="197844" cy="197851"/>
          </a:xfrm>
          <a:prstGeom prst="rect">
            <a:avLst/>
          </a:prstGeom>
          <a:solidFill>
            <a:srgbClr val="D6AD84"/>
          </a:solidFill>
          <a:ln w="6350" algn="ctr">
            <a:solidFill>
              <a:srgbClr val="6B4723"/>
            </a:solidFill>
            <a:miter lim="800000"/>
            <a:headEnd/>
            <a:tailEnd/>
          </a:ln>
        </p:spPr>
        <p:txBody>
          <a:bodyPr lIns="90000" tIns="72000" rIns="90000" bIns="72000" rtlCol="0" anchor="ctr"/>
          <a:lstStyle/>
          <a:p>
            <a:pPr algn="ctr" defTabSz="914400">
              <a:spcBef>
                <a:spcPct val="50000"/>
              </a:spcBef>
              <a:buClr>
                <a:srgbClr val="F0AB00"/>
              </a:buClr>
              <a:buSzPct val="80000"/>
              <a:buFontTx/>
              <a:buNone/>
            </a:pPr>
            <a:endParaRPr lang="en-US" sz="2000" kern="0" dirty="0" err="1">
              <a:solidFill>
                <a:srgbClr val="FFFFFF"/>
              </a:solidFill>
              <a:latin typeface="Arial" pitchFamily="34" charset="0"/>
              <a:ea typeface="Arial Unicode MS" pitchFamily="34" charset="-128"/>
              <a:cs typeface="Arial Unicode MS" pitchFamily="34" charset="-128"/>
            </a:endParaRPr>
          </a:p>
        </p:txBody>
      </p:sp>
      <p:sp>
        <p:nvSpPr>
          <p:cNvPr id="59" name="Rectangle 58"/>
          <p:cNvSpPr/>
          <p:nvPr/>
        </p:nvSpPr>
        <p:spPr bwMode="gray">
          <a:xfrm>
            <a:off x="8090617" y="2095333"/>
            <a:ext cx="197844" cy="197851"/>
          </a:xfrm>
          <a:prstGeom prst="rect">
            <a:avLst/>
          </a:prstGeom>
          <a:solidFill>
            <a:srgbClr val="D6AD84"/>
          </a:solidFill>
          <a:ln w="6350" algn="ctr">
            <a:solidFill>
              <a:srgbClr val="6B4723"/>
            </a:solidFill>
            <a:miter lim="800000"/>
            <a:headEnd/>
            <a:tailEnd/>
          </a:ln>
        </p:spPr>
        <p:txBody>
          <a:bodyPr lIns="90000" tIns="72000" rIns="90000" bIns="72000" rtlCol="0" anchor="ctr"/>
          <a:lstStyle/>
          <a:p>
            <a:pPr algn="ctr" defTabSz="914400">
              <a:spcBef>
                <a:spcPct val="50000"/>
              </a:spcBef>
              <a:buClr>
                <a:srgbClr val="F0AB00"/>
              </a:buClr>
              <a:buSzPct val="80000"/>
              <a:buFontTx/>
              <a:buNone/>
            </a:pPr>
            <a:endParaRPr lang="en-US" sz="2000" kern="0" dirty="0" err="1">
              <a:solidFill>
                <a:srgbClr val="FFFFFF"/>
              </a:solidFill>
              <a:latin typeface="Arial" pitchFamily="34" charset="0"/>
              <a:ea typeface="Arial Unicode MS" pitchFamily="34" charset="-128"/>
              <a:cs typeface="Arial Unicode MS" pitchFamily="34" charset="-128"/>
            </a:endParaRPr>
          </a:p>
        </p:txBody>
      </p:sp>
      <p:sp>
        <p:nvSpPr>
          <p:cNvPr id="60" name="Rectangle 59"/>
          <p:cNvSpPr/>
          <p:nvPr/>
        </p:nvSpPr>
        <p:spPr bwMode="gray">
          <a:xfrm>
            <a:off x="8090617" y="2351060"/>
            <a:ext cx="197844" cy="197851"/>
          </a:xfrm>
          <a:prstGeom prst="rect">
            <a:avLst/>
          </a:prstGeom>
          <a:solidFill>
            <a:srgbClr val="D6AD84"/>
          </a:solidFill>
          <a:ln w="6350" algn="ctr">
            <a:solidFill>
              <a:srgbClr val="6B4723"/>
            </a:solidFill>
            <a:miter lim="800000"/>
            <a:headEnd/>
            <a:tailEnd/>
          </a:ln>
        </p:spPr>
        <p:txBody>
          <a:bodyPr lIns="90000" tIns="72000" rIns="90000" bIns="72000" rtlCol="0" anchor="ctr"/>
          <a:lstStyle/>
          <a:p>
            <a:pPr algn="ctr" defTabSz="914400">
              <a:spcBef>
                <a:spcPct val="50000"/>
              </a:spcBef>
              <a:buClr>
                <a:srgbClr val="F0AB00"/>
              </a:buClr>
              <a:buSzPct val="80000"/>
              <a:buFontTx/>
              <a:buNone/>
            </a:pPr>
            <a:endParaRPr lang="en-US" sz="2000" kern="0" dirty="0" err="1">
              <a:solidFill>
                <a:srgbClr val="FFFFFF"/>
              </a:solidFill>
              <a:latin typeface="Arial" pitchFamily="34" charset="0"/>
              <a:ea typeface="Arial Unicode MS" pitchFamily="34" charset="-128"/>
              <a:cs typeface="Arial Unicode MS" pitchFamily="34" charset="-128"/>
            </a:endParaRPr>
          </a:p>
        </p:txBody>
      </p:sp>
      <p:sp>
        <p:nvSpPr>
          <p:cNvPr id="61" name="Rectangle 60"/>
          <p:cNvSpPr/>
          <p:nvPr/>
        </p:nvSpPr>
        <p:spPr bwMode="gray">
          <a:xfrm>
            <a:off x="8090617" y="2606783"/>
            <a:ext cx="197844" cy="197851"/>
          </a:xfrm>
          <a:prstGeom prst="rect">
            <a:avLst/>
          </a:prstGeom>
          <a:solidFill>
            <a:srgbClr val="D6AD84"/>
          </a:solidFill>
          <a:ln w="6350" algn="ctr">
            <a:solidFill>
              <a:srgbClr val="6B4723"/>
            </a:solidFill>
            <a:miter lim="800000"/>
            <a:headEnd/>
            <a:tailEnd/>
          </a:ln>
        </p:spPr>
        <p:txBody>
          <a:bodyPr lIns="90000" tIns="72000" rIns="90000" bIns="72000" rtlCol="0" anchor="ctr"/>
          <a:lstStyle/>
          <a:p>
            <a:pPr algn="ctr" defTabSz="914400">
              <a:spcBef>
                <a:spcPct val="50000"/>
              </a:spcBef>
              <a:buClr>
                <a:srgbClr val="F0AB00"/>
              </a:buClr>
              <a:buSzPct val="80000"/>
              <a:buFontTx/>
              <a:buNone/>
            </a:pPr>
            <a:endParaRPr lang="en-US" sz="2000" kern="0" dirty="0" err="1">
              <a:solidFill>
                <a:srgbClr val="FFFFFF"/>
              </a:solidFill>
              <a:latin typeface="Arial" pitchFamily="34" charset="0"/>
              <a:ea typeface="Arial Unicode MS" pitchFamily="34" charset="-128"/>
              <a:cs typeface="Arial Unicode MS" pitchFamily="34" charset="-128"/>
            </a:endParaRPr>
          </a:p>
        </p:txBody>
      </p:sp>
      <p:sp>
        <p:nvSpPr>
          <p:cNvPr id="62" name="Rectangle 61"/>
          <p:cNvSpPr/>
          <p:nvPr/>
        </p:nvSpPr>
        <p:spPr bwMode="gray">
          <a:xfrm>
            <a:off x="8090617" y="2862511"/>
            <a:ext cx="197844" cy="197851"/>
          </a:xfrm>
          <a:prstGeom prst="rect">
            <a:avLst/>
          </a:prstGeom>
          <a:solidFill>
            <a:srgbClr val="D6AD84"/>
          </a:solidFill>
          <a:ln w="6350" algn="ctr">
            <a:solidFill>
              <a:srgbClr val="6B4723"/>
            </a:solidFill>
            <a:miter lim="800000"/>
            <a:headEnd/>
            <a:tailEnd/>
          </a:ln>
        </p:spPr>
        <p:txBody>
          <a:bodyPr lIns="90000" tIns="72000" rIns="90000" bIns="72000" rtlCol="0" anchor="ctr"/>
          <a:lstStyle/>
          <a:p>
            <a:pPr algn="ctr" defTabSz="914400">
              <a:spcBef>
                <a:spcPct val="50000"/>
              </a:spcBef>
              <a:buClr>
                <a:srgbClr val="F0AB00"/>
              </a:buClr>
              <a:buSzPct val="80000"/>
              <a:buFontTx/>
              <a:buNone/>
            </a:pPr>
            <a:endParaRPr lang="en-US" sz="2000" kern="0" dirty="0" err="1">
              <a:solidFill>
                <a:srgbClr val="FFFFFF"/>
              </a:solidFill>
              <a:latin typeface="Arial" pitchFamily="34" charset="0"/>
              <a:ea typeface="Arial Unicode MS" pitchFamily="34" charset="-128"/>
              <a:cs typeface="Arial Unicode MS" pitchFamily="34" charset="-128"/>
            </a:endParaRPr>
          </a:p>
        </p:txBody>
      </p:sp>
      <p:sp>
        <p:nvSpPr>
          <p:cNvPr id="63" name="Rectangle 62"/>
          <p:cNvSpPr/>
          <p:nvPr/>
        </p:nvSpPr>
        <p:spPr bwMode="gray">
          <a:xfrm>
            <a:off x="8090617" y="3118234"/>
            <a:ext cx="197844" cy="197851"/>
          </a:xfrm>
          <a:prstGeom prst="rect">
            <a:avLst/>
          </a:prstGeom>
          <a:solidFill>
            <a:srgbClr val="D6AD84"/>
          </a:solidFill>
          <a:ln w="6350" algn="ctr">
            <a:solidFill>
              <a:srgbClr val="6B4723"/>
            </a:solidFill>
            <a:miter lim="800000"/>
            <a:headEnd/>
            <a:tailEnd/>
          </a:ln>
        </p:spPr>
        <p:txBody>
          <a:bodyPr lIns="90000" tIns="72000" rIns="90000" bIns="72000" rtlCol="0" anchor="ctr"/>
          <a:lstStyle/>
          <a:p>
            <a:pPr algn="ctr" defTabSz="914400">
              <a:spcBef>
                <a:spcPct val="50000"/>
              </a:spcBef>
              <a:buClr>
                <a:srgbClr val="F0AB00"/>
              </a:buClr>
              <a:buSzPct val="80000"/>
              <a:buFontTx/>
              <a:buNone/>
            </a:pPr>
            <a:endParaRPr lang="en-US" sz="2000" kern="0" dirty="0" err="1">
              <a:solidFill>
                <a:srgbClr val="FFFFFF"/>
              </a:solidFill>
              <a:latin typeface="Arial" pitchFamily="34" charset="0"/>
              <a:ea typeface="Arial Unicode MS" pitchFamily="34" charset="-128"/>
              <a:cs typeface="Arial Unicode MS" pitchFamily="34" charset="-128"/>
            </a:endParaRPr>
          </a:p>
        </p:txBody>
      </p:sp>
      <p:cxnSp>
        <p:nvCxnSpPr>
          <p:cNvPr id="64" name="Straight Connector 63"/>
          <p:cNvCxnSpPr>
            <a:stCxn id="49" idx="3"/>
            <a:endCxn id="50" idx="1"/>
          </p:cNvCxnSpPr>
          <p:nvPr/>
        </p:nvCxnSpPr>
        <p:spPr>
          <a:xfrm flipV="1">
            <a:off x="6554972" y="1899334"/>
            <a:ext cx="406681" cy="485123"/>
          </a:xfrm>
          <a:prstGeom prst="line">
            <a:avLst/>
          </a:prstGeom>
          <a:ln w="6350">
            <a:solidFill>
              <a:srgbClr val="6B472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49" idx="3"/>
            <a:endCxn id="51" idx="1"/>
          </p:cNvCxnSpPr>
          <p:nvPr/>
        </p:nvCxnSpPr>
        <p:spPr>
          <a:xfrm>
            <a:off x="6554972" y="2384457"/>
            <a:ext cx="406681" cy="485123"/>
          </a:xfrm>
          <a:prstGeom prst="line">
            <a:avLst/>
          </a:prstGeom>
          <a:ln w="6350">
            <a:solidFill>
              <a:srgbClr val="6B4723"/>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50" idx="3"/>
            <a:endCxn id="52" idx="1"/>
          </p:cNvCxnSpPr>
          <p:nvPr/>
        </p:nvCxnSpPr>
        <p:spPr>
          <a:xfrm flipV="1">
            <a:off x="7159495" y="1583882"/>
            <a:ext cx="414529" cy="315450"/>
          </a:xfrm>
          <a:prstGeom prst="line">
            <a:avLst/>
          </a:prstGeom>
          <a:ln w="6350">
            <a:solidFill>
              <a:srgbClr val="6B4723"/>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50" idx="3"/>
            <a:endCxn id="53" idx="1"/>
          </p:cNvCxnSpPr>
          <p:nvPr/>
        </p:nvCxnSpPr>
        <p:spPr>
          <a:xfrm>
            <a:off x="7159495" y="1899332"/>
            <a:ext cx="414529" cy="186318"/>
          </a:xfrm>
          <a:prstGeom prst="line">
            <a:avLst/>
          </a:prstGeom>
          <a:ln w="6350">
            <a:solidFill>
              <a:srgbClr val="6B4723"/>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1" idx="3"/>
            <a:endCxn id="54" idx="1"/>
          </p:cNvCxnSpPr>
          <p:nvPr/>
        </p:nvCxnSpPr>
        <p:spPr>
          <a:xfrm flipV="1">
            <a:off x="7159495" y="2587419"/>
            <a:ext cx="414529" cy="282161"/>
          </a:xfrm>
          <a:prstGeom prst="line">
            <a:avLst/>
          </a:prstGeom>
          <a:ln w="6350">
            <a:solidFill>
              <a:srgbClr val="6B4723"/>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1" idx="3"/>
            <a:endCxn id="55" idx="1"/>
          </p:cNvCxnSpPr>
          <p:nvPr/>
        </p:nvCxnSpPr>
        <p:spPr>
          <a:xfrm>
            <a:off x="7159495" y="2869579"/>
            <a:ext cx="414529" cy="219607"/>
          </a:xfrm>
          <a:prstGeom prst="line">
            <a:avLst/>
          </a:prstGeom>
          <a:ln w="6350">
            <a:solidFill>
              <a:srgbClr val="6B472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52" idx="3"/>
            <a:endCxn id="56" idx="1"/>
          </p:cNvCxnSpPr>
          <p:nvPr/>
        </p:nvCxnSpPr>
        <p:spPr>
          <a:xfrm flipV="1">
            <a:off x="7771869" y="1427082"/>
            <a:ext cx="318748" cy="156800"/>
          </a:xfrm>
          <a:prstGeom prst="line">
            <a:avLst/>
          </a:prstGeom>
          <a:ln w="6350">
            <a:solidFill>
              <a:srgbClr val="6B4723"/>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53" idx="3"/>
            <a:endCxn id="59" idx="1"/>
          </p:cNvCxnSpPr>
          <p:nvPr/>
        </p:nvCxnSpPr>
        <p:spPr>
          <a:xfrm>
            <a:off x="7771869" y="2085649"/>
            <a:ext cx="318748" cy="108609"/>
          </a:xfrm>
          <a:prstGeom prst="line">
            <a:avLst/>
          </a:prstGeom>
          <a:ln w="6350">
            <a:solidFill>
              <a:srgbClr val="6B4723"/>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53" idx="3"/>
            <a:endCxn id="58" idx="1"/>
          </p:cNvCxnSpPr>
          <p:nvPr/>
        </p:nvCxnSpPr>
        <p:spPr>
          <a:xfrm flipV="1">
            <a:off x="7771869" y="1938533"/>
            <a:ext cx="318748" cy="147117"/>
          </a:xfrm>
          <a:prstGeom prst="line">
            <a:avLst/>
          </a:prstGeom>
          <a:ln w="6350">
            <a:solidFill>
              <a:srgbClr val="6B4723"/>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52" idx="3"/>
            <a:endCxn id="57" idx="1"/>
          </p:cNvCxnSpPr>
          <p:nvPr/>
        </p:nvCxnSpPr>
        <p:spPr>
          <a:xfrm>
            <a:off x="7771869" y="1583884"/>
            <a:ext cx="318748" cy="98925"/>
          </a:xfrm>
          <a:prstGeom prst="line">
            <a:avLst/>
          </a:prstGeom>
          <a:ln w="6350">
            <a:solidFill>
              <a:srgbClr val="6B472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54" idx="3"/>
            <a:endCxn id="60" idx="1"/>
          </p:cNvCxnSpPr>
          <p:nvPr/>
        </p:nvCxnSpPr>
        <p:spPr>
          <a:xfrm flipV="1">
            <a:off x="7771869" y="2449984"/>
            <a:ext cx="318748" cy="137434"/>
          </a:xfrm>
          <a:prstGeom prst="line">
            <a:avLst/>
          </a:prstGeom>
          <a:ln w="6350">
            <a:solidFill>
              <a:srgbClr val="6B472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54" idx="3"/>
            <a:endCxn id="61" idx="1"/>
          </p:cNvCxnSpPr>
          <p:nvPr/>
        </p:nvCxnSpPr>
        <p:spPr>
          <a:xfrm>
            <a:off x="7771869" y="2587417"/>
            <a:ext cx="318748" cy="118292"/>
          </a:xfrm>
          <a:prstGeom prst="line">
            <a:avLst/>
          </a:prstGeom>
          <a:ln w="6350">
            <a:solidFill>
              <a:srgbClr val="6B472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55" idx="3"/>
            <a:endCxn id="62" idx="1"/>
          </p:cNvCxnSpPr>
          <p:nvPr/>
        </p:nvCxnSpPr>
        <p:spPr>
          <a:xfrm flipV="1">
            <a:off x="7771869" y="2961435"/>
            <a:ext cx="318748" cy="127750"/>
          </a:xfrm>
          <a:prstGeom prst="line">
            <a:avLst/>
          </a:prstGeom>
          <a:ln w="6350">
            <a:solidFill>
              <a:srgbClr val="6B472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55" idx="3"/>
            <a:endCxn id="63" idx="1"/>
          </p:cNvCxnSpPr>
          <p:nvPr/>
        </p:nvCxnSpPr>
        <p:spPr>
          <a:xfrm>
            <a:off x="7771869" y="3089186"/>
            <a:ext cx="318748" cy="127975"/>
          </a:xfrm>
          <a:prstGeom prst="line">
            <a:avLst/>
          </a:prstGeom>
          <a:ln w="6350">
            <a:solidFill>
              <a:srgbClr val="6B4723"/>
            </a:solidFill>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bwMode="auto">
          <a:xfrm>
            <a:off x="9335779" y="1328156"/>
            <a:ext cx="1344083" cy="1662103"/>
          </a:xfrm>
          <a:prstGeom prst="rect">
            <a:avLst/>
          </a:prstGeom>
          <a:solidFill>
            <a:schemeClr val="bg1"/>
          </a:solidFill>
          <a:ln w="9525" cap="flat" cmpd="sng" algn="ctr">
            <a:solidFill>
              <a:srgbClr val="6B4723"/>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solidFill>
                <a:srgbClr val="FFFFFF"/>
              </a:solidFill>
            </a:endParaRPr>
          </a:p>
        </p:txBody>
      </p:sp>
      <p:sp>
        <p:nvSpPr>
          <p:cNvPr id="79" name="Rectangle 78"/>
          <p:cNvSpPr/>
          <p:nvPr/>
        </p:nvSpPr>
        <p:spPr bwMode="gray">
          <a:xfrm>
            <a:off x="10091038" y="2781529"/>
            <a:ext cx="197844" cy="201168"/>
          </a:xfrm>
          <a:prstGeom prst="rect">
            <a:avLst/>
          </a:prstGeom>
          <a:solidFill>
            <a:srgbClr val="FFCC99"/>
          </a:solidFill>
          <a:ln w="6350" algn="ctr">
            <a:solidFill>
              <a:srgbClr val="6B4723"/>
            </a:solidFill>
            <a:miter lim="800000"/>
            <a:headEnd/>
            <a:tailEnd/>
          </a:ln>
        </p:spPr>
        <p:txBody>
          <a:bodyPr lIns="90000" tIns="72000" rIns="90000" bIns="72000" rtlCol="0" anchor="ctr"/>
          <a:lstStyle/>
          <a:p>
            <a:pPr algn="ctr" defTabSz="914400">
              <a:spcBef>
                <a:spcPct val="50000"/>
              </a:spcBef>
              <a:buClr>
                <a:srgbClr val="F0AB00"/>
              </a:buClr>
              <a:buSzPct val="80000"/>
              <a:buFontTx/>
              <a:buNone/>
            </a:pPr>
            <a:endParaRPr lang="en-US" sz="2000" kern="0" dirty="0" err="1">
              <a:solidFill>
                <a:srgbClr val="FFFFFF"/>
              </a:solidFill>
              <a:latin typeface="Arial" pitchFamily="34" charset="0"/>
              <a:ea typeface="Arial Unicode MS" pitchFamily="34" charset="-128"/>
              <a:cs typeface="Arial Unicode MS" pitchFamily="34" charset="-128"/>
            </a:endParaRPr>
          </a:p>
        </p:txBody>
      </p:sp>
      <p:sp>
        <p:nvSpPr>
          <p:cNvPr id="80" name="Rectangle 79"/>
          <p:cNvSpPr/>
          <p:nvPr/>
        </p:nvSpPr>
        <p:spPr bwMode="auto">
          <a:xfrm>
            <a:off x="9335779" y="1328156"/>
            <a:ext cx="1344083" cy="197851"/>
          </a:xfrm>
          <a:prstGeom prst="rect">
            <a:avLst/>
          </a:prstGeom>
          <a:solidFill>
            <a:srgbClr val="002060"/>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r>
              <a:rPr lang="en-US" sz="1100" dirty="0">
                <a:solidFill>
                  <a:srgbClr val="FFFFFF"/>
                </a:solidFill>
              </a:rPr>
              <a:t>Page Header</a:t>
            </a:r>
          </a:p>
        </p:txBody>
      </p:sp>
      <p:sp>
        <p:nvSpPr>
          <p:cNvPr id="81" name="Rectangle 80"/>
          <p:cNvSpPr/>
          <p:nvPr/>
        </p:nvSpPr>
        <p:spPr bwMode="gray">
          <a:xfrm>
            <a:off x="10284173" y="2781529"/>
            <a:ext cx="197844" cy="197851"/>
          </a:xfrm>
          <a:prstGeom prst="rect">
            <a:avLst/>
          </a:prstGeom>
          <a:solidFill>
            <a:srgbClr val="FFCC99"/>
          </a:solidFill>
          <a:ln w="6350" algn="ctr">
            <a:solidFill>
              <a:srgbClr val="6B4723"/>
            </a:solidFill>
            <a:miter lim="800000"/>
            <a:headEnd/>
            <a:tailEnd/>
          </a:ln>
        </p:spPr>
        <p:txBody>
          <a:bodyPr lIns="90000" tIns="72000" rIns="90000" bIns="72000" rtlCol="0" anchor="ctr"/>
          <a:lstStyle/>
          <a:p>
            <a:pPr algn="ctr" defTabSz="914400">
              <a:spcBef>
                <a:spcPct val="50000"/>
              </a:spcBef>
              <a:buClr>
                <a:srgbClr val="F0AB00"/>
              </a:buClr>
              <a:buSzPct val="80000"/>
              <a:buFontTx/>
              <a:buNone/>
            </a:pPr>
            <a:endParaRPr lang="en-US" sz="2000" kern="0" dirty="0" err="1">
              <a:solidFill>
                <a:srgbClr val="FFFFFF"/>
              </a:solidFill>
              <a:latin typeface="Arial" pitchFamily="34" charset="0"/>
              <a:ea typeface="Arial Unicode MS" pitchFamily="34" charset="-128"/>
              <a:cs typeface="Arial Unicode MS" pitchFamily="34" charset="-128"/>
            </a:endParaRPr>
          </a:p>
        </p:txBody>
      </p:sp>
      <p:sp>
        <p:nvSpPr>
          <p:cNvPr id="82" name="Rectangle 81"/>
          <p:cNvSpPr/>
          <p:nvPr/>
        </p:nvSpPr>
        <p:spPr bwMode="gray">
          <a:xfrm>
            <a:off x="10482017" y="2781529"/>
            <a:ext cx="197844" cy="197851"/>
          </a:xfrm>
          <a:prstGeom prst="rect">
            <a:avLst/>
          </a:prstGeom>
          <a:solidFill>
            <a:srgbClr val="FFCC99"/>
          </a:solidFill>
          <a:ln w="6350" algn="ctr">
            <a:solidFill>
              <a:srgbClr val="6B4723"/>
            </a:solidFill>
            <a:miter lim="800000"/>
            <a:headEnd/>
            <a:tailEnd/>
          </a:ln>
        </p:spPr>
        <p:txBody>
          <a:bodyPr lIns="90000" tIns="72000" rIns="90000" bIns="72000" rtlCol="0" anchor="ctr"/>
          <a:lstStyle/>
          <a:p>
            <a:pPr algn="ctr" defTabSz="914400">
              <a:spcBef>
                <a:spcPct val="50000"/>
              </a:spcBef>
              <a:buClr>
                <a:srgbClr val="F0AB00"/>
              </a:buClr>
              <a:buSzPct val="80000"/>
              <a:buFontTx/>
              <a:buNone/>
            </a:pPr>
            <a:endParaRPr lang="en-US" sz="2000" kern="0" dirty="0" err="1">
              <a:solidFill>
                <a:srgbClr val="FFFFFF"/>
              </a:solidFill>
              <a:latin typeface="Arial" pitchFamily="34" charset="0"/>
              <a:ea typeface="Arial Unicode MS" pitchFamily="34" charset="-128"/>
              <a:cs typeface="Arial Unicode MS" pitchFamily="34" charset="-128"/>
            </a:endParaRPr>
          </a:p>
        </p:txBody>
      </p:sp>
      <p:sp>
        <p:nvSpPr>
          <p:cNvPr id="83" name="Rectangle 82"/>
          <p:cNvSpPr/>
          <p:nvPr/>
        </p:nvSpPr>
        <p:spPr bwMode="gray">
          <a:xfrm>
            <a:off x="9888483" y="2781529"/>
            <a:ext cx="197844" cy="197851"/>
          </a:xfrm>
          <a:prstGeom prst="rect">
            <a:avLst/>
          </a:prstGeom>
          <a:solidFill>
            <a:srgbClr val="FFCC99"/>
          </a:solidFill>
          <a:ln w="6350" algn="ctr">
            <a:solidFill>
              <a:srgbClr val="6B4723"/>
            </a:solidFill>
            <a:miter lim="800000"/>
            <a:headEnd/>
            <a:tailEnd/>
          </a:ln>
        </p:spPr>
        <p:txBody>
          <a:bodyPr lIns="90000" tIns="72000" rIns="90000" bIns="72000" rtlCol="0" anchor="ctr"/>
          <a:lstStyle/>
          <a:p>
            <a:pPr algn="ctr" defTabSz="914400">
              <a:spcBef>
                <a:spcPct val="50000"/>
              </a:spcBef>
              <a:buClr>
                <a:srgbClr val="F0AB00"/>
              </a:buClr>
              <a:buSzPct val="80000"/>
              <a:buFontTx/>
              <a:buNone/>
            </a:pPr>
            <a:endParaRPr lang="en-US" sz="2000" kern="0" dirty="0" err="1">
              <a:solidFill>
                <a:srgbClr val="FFFFFF"/>
              </a:solidFill>
              <a:latin typeface="Arial" pitchFamily="34" charset="0"/>
              <a:ea typeface="Arial Unicode MS" pitchFamily="34" charset="-128"/>
              <a:cs typeface="Arial Unicode MS" pitchFamily="34" charset="-128"/>
            </a:endParaRPr>
          </a:p>
        </p:txBody>
      </p:sp>
      <p:cxnSp>
        <p:nvCxnSpPr>
          <p:cNvPr id="84" name="Elbow Connector 83"/>
          <p:cNvCxnSpPr>
            <a:stCxn id="61" idx="3"/>
            <a:endCxn id="81" idx="2"/>
          </p:cNvCxnSpPr>
          <p:nvPr/>
        </p:nvCxnSpPr>
        <p:spPr bwMode="auto">
          <a:xfrm>
            <a:off x="8288461" y="2705709"/>
            <a:ext cx="2094634" cy="273671"/>
          </a:xfrm>
          <a:prstGeom prst="bentConnector4">
            <a:avLst>
              <a:gd name="adj1" fmla="val 36829"/>
              <a:gd name="adj2" fmla="val 250356"/>
            </a:avLst>
          </a:prstGeom>
          <a:solidFill>
            <a:srgbClr val="00B8FF"/>
          </a:solidFill>
          <a:ln w="19050" cap="flat" cmpd="sng" algn="ctr">
            <a:solidFill>
              <a:srgbClr val="C00000"/>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 name="Rectangle 84"/>
          <p:cNvSpPr/>
          <p:nvPr/>
        </p:nvSpPr>
        <p:spPr bwMode="auto">
          <a:xfrm>
            <a:off x="9335779" y="1526009"/>
            <a:ext cx="1344083" cy="151215"/>
          </a:xfrm>
          <a:prstGeom prst="rect">
            <a:avLst/>
          </a:prstGeom>
          <a:solidFill>
            <a:srgbClr val="EAEAEA"/>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600" dirty="0">
                <a:solidFill>
                  <a:srgbClr val="000000"/>
                </a:solidFill>
              </a:rPr>
              <a:t>Row 0</a:t>
            </a:r>
          </a:p>
        </p:txBody>
      </p:sp>
      <p:sp>
        <p:nvSpPr>
          <p:cNvPr id="86" name="Rectangle 85"/>
          <p:cNvSpPr/>
          <p:nvPr/>
        </p:nvSpPr>
        <p:spPr bwMode="auto">
          <a:xfrm>
            <a:off x="9335780" y="1674143"/>
            <a:ext cx="552705" cy="151215"/>
          </a:xfrm>
          <a:prstGeom prst="rect">
            <a:avLst/>
          </a:prstGeom>
          <a:solidFill>
            <a:srgbClr val="EAEAEA"/>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600" dirty="0">
                <a:solidFill>
                  <a:srgbClr val="000000"/>
                </a:solidFill>
              </a:rPr>
              <a:t>(row 0)</a:t>
            </a:r>
          </a:p>
        </p:txBody>
      </p:sp>
      <p:sp>
        <p:nvSpPr>
          <p:cNvPr id="87" name="Rectangle 86"/>
          <p:cNvSpPr/>
          <p:nvPr/>
        </p:nvSpPr>
        <p:spPr bwMode="auto">
          <a:xfrm>
            <a:off x="9888485" y="1674448"/>
            <a:ext cx="791379" cy="151215"/>
          </a:xfrm>
          <a:prstGeom prst="rect">
            <a:avLst/>
          </a:prstGeom>
          <a:solidFill>
            <a:srgbClr val="EAEAEA"/>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600" dirty="0">
                <a:solidFill>
                  <a:srgbClr val="000000"/>
                </a:solidFill>
              </a:rPr>
              <a:t>Row 1</a:t>
            </a:r>
          </a:p>
        </p:txBody>
      </p:sp>
      <p:sp>
        <p:nvSpPr>
          <p:cNvPr id="88" name="Rectangle 87"/>
          <p:cNvSpPr/>
          <p:nvPr/>
        </p:nvSpPr>
        <p:spPr bwMode="auto">
          <a:xfrm>
            <a:off x="9335779" y="1820265"/>
            <a:ext cx="1344168" cy="151215"/>
          </a:xfrm>
          <a:prstGeom prst="rect">
            <a:avLst/>
          </a:prstGeom>
          <a:solidFill>
            <a:srgbClr val="EAEAEA"/>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600" dirty="0">
                <a:solidFill>
                  <a:srgbClr val="000000"/>
                </a:solidFill>
              </a:rPr>
              <a:t>Row 1</a:t>
            </a:r>
          </a:p>
        </p:txBody>
      </p:sp>
      <p:sp>
        <p:nvSpPr>
          <p:cNvPr id="89" name="Rectangle 88"/>
          <p:cNvSpPr/>
          <p:nvPr/>
        </p:nvSpPr>
        <p:spPr bwMode="auto">
          <a:xfrm>
            <a:off x="9335779" y="1972591"/>
            <a:ext cx="1344168" cy="151215"/>
          </a:xfrm>
          <a:prstGeom prst="rect">
            <a:avLst/>
          </a:prstGeom>
          <a:solidFill>
            <a:srgbClr val="EAEAEA"/>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600" dirty="0">
                <a:solidFill>
                  <a:srgbClr val="000000"/>
                </a:solidFill>
              </a:rPr>
              <a:t>Row 2</a:t>
            </a:r>
          </a:p>
        </p:txBody>
      </p:sp>
      <p:sp>
        <p:nvSpPr>
          <p:cNvPr id="90" name="Rectangle 89"/>
          <p:cNvSpPr/>
          <p:nvPr/>
        </p:nvSpPr>
        <p:spPr bwMode="auto">
          <a:xfrm>
            <a:off x="9335779" y="2125160"/>
            <a:ext cx="552705" cy="151215"/>
          </a:xfrm>
          <a:prstGeom prst="rect">
            <a:avLst/>
          </a:prstGeom>
          <a:solidFill>
            <a:srgbClr val="EAEAEA"/>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600" dirty="0">
                <a:solidFill>
                  <a:srgbClr val="000000"/>
                </a:solidFill>
              </a:rPr>
              <a:t>(row 2)</a:t>
            </a:r>
          </a:p>
        </p:txBody>
      </p:sp>
      <p:sp>
        <p:nvSpPr>
          <p:cNvPr id="91" name="Rectangle 90"/>
          <p:cNvSpPr/>
          <p:nvPr/>
        </p:nvSpPr>
        <p:spPr bwMode="auto">
          <a:xfrm>
            <a:off x="9885031" y="2125461"/>
            <a:ext cx="791379" cy="151215"/>
          </a:xfrm>
          <a:prstGeom prst="rect">
            <a:avLst/>
          </a:prstGeom>
          <a:solidFill>
            <a:srgbClr val="EAEAEA"/>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600" dirty="0">
                <a:solidFill>
                  <a:srgbClr val="000000"/>
                </a:solidFill>
              </a:rPr>
              <a:t>Row 3</a:t>
            </a:r>
          </a:p>
        </p:txBody>
      </p:sp>
      <p:sp>
        <p:nvSpPr>
          <p:cNvPr id="92" name="Rectangle 91"/>
          <p:cNvSpPr/>
          <p:nvPr/>
        </p:nvSpPr>
        <p:spPr bwMode="auto">
          <a:xfrm>
            <a:off x="9335779" y="2270263"/>
            <a:ext cx="1344168" cy="151215"/>
          </a:xfrm>
          <a:prstGeom prst="rect">
            <a:avLst/>
          </a:prstGeom>
          <a:solidFill>
            <a:srgbClr val="EAEAEA"/>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600" dirty="0">
                <a:solidFill>
                  <a:srgbClr val="000000"/>
                </a:solidFill>
              </a:rPr>
              <a:t>(row 3)</a:t>
            </a:r>
          </a:p>
        </p:txBody>
      </p:sp>
      <p:cxnSp>
        <p:nvCxnSpPr>
          <p:cNvPr id="93" name="Elbow Connector 92"/>
          <p:cNvCxnSpPr>
            <a:stCxn id="81" idx="0"/>
            <a:endCxn id="87" idx="1"/>
          </p:cNvCxnSpPr>
          <p:nvPr/>
        </p:nvCxnSpPr>
        <p:spPr bwMode="auto">
          <a:xfrm rot="16200000" flipV="1">
            <a:off x="9620054" y="2018488"/>
            <a:ext cx="1031473" cy="494610"/>
          </a:xfrm>
          <a:prstGeom prst="bentConnector4">
            <a:avLst>
              <a:gd name="adj1" fmla="val 22695"/>
              <a:gd name="adj2" fmla="val 239535"/>
            </a:avLst>
          </a:prstGeom>
          <a:solidFill>
            <a:srgbClr val="00B8FF"/>
          </a:solidFill>
          <a:ln w="19050" cap="flat" cmpd="sng" algn="ctr">
            <a:solidFill>
              <a:srgbClr val="C00000"/>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 name="Group 2"/>
          <p:cNvGrpSpPr/>
          <p:nvPr/>
        </p:nvGrpSpPr>
        <p:grpSpPr>
          <a:xfrm>
            <a:off x="6242991" y="4999107"/>
            <a:ext cx="5465099" cy="194318"/>
            <a:chOff x="2519428" y="5221391"/>
            <a:chExt cx="8755137" cy="388636"/>
          </a:xfrm>
        </p:grpSpPr>
        <p:sp>
          <p:nvSpPr>
            <p:cNvPr id="94" name="Rectangle 93"/>
            <p:cNvSpPr/>
            <p:nvPr/>
          </p:nvSpPr>
          <p:spPr bwMode="auto">
            <a:xfrm>
              <a:off x="2519428" y="5221391"/>
              <a:ext cx="506597" cy="388636"/>
            </a:xfrm>
            <a:prstGeom prst="rect">
              <a:avLst/>
            </a:prstGeom>
            <a:solidFill>
              <a:srgbClr val="FFFF99"/>
            </a:solidFill>
            <a:ln w="9525"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Row #</a:t>
              </a:r>
            </a:p>
          </p:txBody>
        </p:sp>
        <p:sp>
          <p:nvSpPr>
            <p:cNvPr id="95" name="Rectangle 94"/>
            <p:cNvSpPr/>
            <p:nvPr/>
          </p:nvSpPr>
          <p:spPr bwMode="auto">
            <a:xfrm>
              <a:off x="4284074" y="5221391"/>
              <a:ext cx="1874807" cy="388636"/>
            </a:xfrm>
            <a:prstGeom prst="rect">
              <a:avLst/>
            </a:prstGeom>
            <a:solidFill>
              <a:srgbClr val="CCFFCC"/>
            </a:solidFill>
            <a:ln w="9525"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800" b="0" i="0" u="none" strike="noStrike" kern="0" cap="none" spc="0" normalizeH="0" baseline="0" noProof="0" dirty="0" smtClean="0">
                  <a:ln>
                    <a:noFill/>
                  </a:ln>
                  <a:solidFill>
                    <a:srgbClr val="000000"/>
                  </a:solidFill>
                  <a:effectLst/>
                  <a:uLnTx/>
                  <a:uFillTx/>
                  <a:latin typeface="Arial" charset="0"/>
                  <a:ea typeface="ＭＳ Ｐゴシック" pitchFamily="32" charset="-128"/>
                </a:rPr>
                <a:t>Fixed Length Cols</a:t>
              </a:r>
            </a:p>
          </p:txBody>
        </p:sp>
        <p:sp>
          <p:nvSpPr>
            <p:cNvPr id="96" name="Rectangle 95"/>
            <p:cNvSpPr/>
            <p:nvPr/>
          </p:nvSpPr>
          <p:spPr bwMode="auto">
            <a:xfrm>
              <a:off x="6158882" y="5221391"/>
              <a:ext cx="763111" cy="388636"/>
            </a:xfrm>
            <a:prstGeom prst="rect">
              <a:avLst/>
            </a:prstGeom>
            <a:solidFill>
              <a:srgbClr val="FFFF99"/>
            </a:solidFill>
            <a:ln w="9525"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Length </a:t>
              </a:r>
              <a:r>
                <a:rPr kumimoji="0" lang="en-US" sz="600" b="0" i="0" u="none" strike="noStrike" kern="0" cap="none" spc="0" normalizeH="0" baseline="0" noProof="0" dirty="0" err="1" smtClean="0">
                  <a:ln>
                    <a:noFill/>
                  </a:ln>
                  <a:solidFill>
                    <a:srgbClr val="000000"/>
                  </a:solidFill>
                  <a:effectLst/>
                  <a:uLnTx/>
                  <a:uFillTx/>
                  <a:latin typeface="Arial" charset="0"/>
                  <a:ea typeface="ＭＳ Ｐゴシック" pitchFamily="32" charset="-128"/>
                </a:rPr>
                <a:t>var</a:t>
              </a: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 cols</a:t>
              </a:r>
            </a:p>
          </p:txBody>
        </p:sp>
        <p:sp>
          <p:nvSpPr>
            <p:cNvPr id="97" name="Rectangle 96"/>
            <p:cNvSpPr/>
            <p:nvPr/>
          </p:nvSpPr>
          <p:spPr bwMode="auto">
            <a:xfrm>
              <a:off x="6921994" y="5221391"/>
              <a:ext cx="2958241" cy="388636"/>
            </a:xfrm>
            <a:prstGeom prst="rect">
              <a:avLst/>
            </a:prstGeom>
            <a:solidFill>
              <a:srgbClr val="CCFFCC"/>
            </a:solidFill>
            <a:ln w="9525"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800" b="0" i="0" u="none" strike="noStrike" kern="0" cap="none" spc="0" normalizeH="0" baseline="0" noProof="0" dirty="0" smtClean="0">
                  <a:ln>
                    <a:noFill/>
                  </a:ln>
                  <a:solidFill>
                    <a:srgbClr val="000000"/>
                  </a:solidFill>
                  <a:effectLst/>
                  <a:uLnTx/>
                  <a:uFillTx/>
                  <a:latin typeface="Arial" charset="0"/>
                  <a:ea typeface="ＭＳ Ｐゴシック" pitchFamily="32" charset="-128"/>
                </a:rPr>
                <a:t>Variable Length Cols</a:t>
              </a:r>
            </a:p>
          </p:txBody>
        </p:sp>
        <p:sp>
          <p:nvSpPr>
            <p:cNvPr id="98" name="Rectangle 97"/>
            <p:cNvSpPr/>
            <p:nvPr/>
          </p:nvSpPr>
          <p:spPr bwMode="auto">
            <a:xfrm>
              <a:off x="9880234" y="5221391"/>
              <a:ext cx="1394331" cy="388636"/>
            </a:xfrm>
            <a:prstGeom prst="rect">
              <a:avLst/>
            </a:prstGeom>
            <a:solidFill>
              <a:srgbClr val="FFFF99"/>
            </a:solidFill>
            <a:ln w="9525"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700" b="0" i="0" u="none" strike="noStrike" kern="0" cap="none" spc="0" normalizeH="0" baseline="0" noProof="0" dirty="0" smtClean="0">
                  <a:ln>
                    <a:noFill/>
                  </a:ln>
                  <a:solidFill>
                    <a:srgbClr val="000000"/>
                  </a:solidFill>
                  <a:effectLst/>
                  <a:uLnTx/>
                  <a:uFillTx/>
                  <a:latin typeface="Arial" charset="0"/>
                  <a:ea typeface="ＭＳ Ｐゴシック" pitchFamily="32" charset="-128"/>
                </a:rPr>
                <a:t>Variable col offset table</a:t>
              </a:r>
            </a:p>
          </p:txBody>
        </p:sp>
        <p:sp>
          <p:nvSpPr>
            <p:cNvPr id="99" name="Rectangle 98"/>
            <p:cNvSpPr/>
            <p:nvPr/>
          </p:nvSpPr>
          <p:spPr bwMode="auto">
            <a:xfrm>
              <a:off x="3026025" y="5221391"/>
              <a:ext cx="627793" cy="388636"/>
            </a:xfrm>
            <a:prstGeom prst="rect">
              <a:avLst/>
            </a:prstGeom>
            <a:solidFill>
              <a:srgbClr val="FFFF99"/>
            </a:solidFill>
            <a:ln w="9525"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Status Bits</a:t>
              </a:r>
            </a:p>
          </p:txBody>
        </p:sp>
        <p:sp>
          <p:nvSpPr>
            <p:cNvPr id="100" name="Rectangle 99"/>
            <p:cNvSpPr/>
            <p:nvPr/>
          </p:nvSpPr>
          <p:spPr bwMode="auto">
            <a:xfrm>
              <a:off x="3653818" y="5221391"/>
              <a:ext cx="627793" cy="388636"/>
            </a:xfrm>
            <a:prstGeom prst="rect">
              <a:avLst/>
            </a:prstGeom>
            <a:solidFill>
              <a:srgbClr val="FFFF99"/>
            </a:solidFill>
            <a:ln w="9525"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a:t>
              </a:r>
              <a:r>
                <a:rPr kumimoji="0" lang="en-US" sz="600" b="0" i="0" u="none" strike="noStrike" kern="0" cap="none" spc="0" normalizeH="0" baseline="0" noProof="0" dirty="0" err="1" smtClean="0">
                  <a:ln>
                    <a:noFill/>
                  </a:ln>
                  <a:solidFill>
                    <a:srgbClr val="000000"/>
                  </a:solidFill>
                  <a:effectLst/>
                  <a:uLnTx/>
                  <a:uFillTx/>
                  <a:latin typeface="Arial" charset="0"/>
                  <a:ea typeface="ＭＳ Ｐゴシック" pitchFamily="32" charset="-128"/>
                </a:rPr>
                <a:t>var</a:t>
              </a: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 </a:t>
              </a:r>
              <a:r>
                <a:rPr kumimoji="0" lang="en-US" sz="600" b="0" i="0" u="none" strike="noStrike" kern="0" cap="none" spc="0" normalizeH="0" baseline="0" noProof="0" dirty="0" err="1" smtClean="0">
                  <a:ln>
                    <a:noFill/>
                  </a:ln>
                  <a:solidFill>
                    <a:srgbClr val="000000"/>
                  </a:solidFill>
                  <a:effectLst/>
                  <a:uLnTx/>
                  <a:uFillTx/>
                  <a:latin typeface="Arial" charset="0"/>
                  <a:ea typeface="ＭＳ Ｐゴシック" pitchFamily="32" charset="-128"/>
                </a:rPr>
                <a:t>len</a:t>
              </a: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 col</a:t>
              </a:r>
            </a:p>
          </p:txBody>
        </p:sp>
      </p:grpSp>
      <p:sp>
        <p:nvSpPr>
          <p:cNvPr id="101" name="Right Brace 100"/>
          <p:cNvSpPr/>
          <p:nvPr/>
        </p:nvSpPr>
        <p:spPr bwMode="auto">
          <a:xfrm rot="5400000">
            <a:off x="6679380" y="4866264"/>
            <a:ext cx="257582" cy="1069608"/>
          </a:xfrm>
          <a:prstGeom prst="rightBrace">
            <a:avLst/>
          </a:prstGeom>
          <a:no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57200" fontAlgn="base">
              <a:spcBef>
                <a:spcPts val="450"/>
              </a:spcBef>
              <a:spcAft>
                <a:spcPct val="0"/>
              </a:spcAft>
              <a:buClr>
                <a:srgbClr val="000000"/>
              </a:buClr>
              <a:buSzPct val="100000"/>
              <a:buFont typeface="Times New Roman" pitchFamily="16" charset="0"/>
              <a:buNone/>
            </a:pPr>
            <a:endParaRPr lang="en-US" sz="1200" smtClean="0">
              <a:solidFill>
                <a:srgbClr val="FFFFFF"/>
              </a:solidFill>
              <a:latin typeface="Arial" charset="0"/>
              <a:ea typeface="ＭＳ Ｐゴシック" pitchFamily="32" charset="-128"/>
            </a:endParaRPr>
          </a:p>
        </p:txBody>
      </p:sp>
      <p:sp>
        <p:nvSpPr>
          <p:cNvPr id="102" name="TextBox 101"/>
          <p:cNvSpPr txBox="1"/>
          <p:nvPr/>
        </p:nvSpPr>
        <p:spPr>
          <a:xfrm>
            <a:off x="6250050" y="5513135"/>
            <a:ext cx="1010212" cy="430887"/>
          </a:xfrm>
          <a:prstGeom prst="rect">
            <a:avLst/>
          </a:prstGeom>
          <a:noFill/>
        </p:spPr>
        <p:txBody>
          <a:bodyPr wrap="none" rtlCol="0">
            <a:spAutoFit/>
          </a:bodyPr>
          <a:lstStyle/>
          <a:p>
            <a:pPr algn="ctr" defTabSz="457200" fontAlgn="base">
              <a:spcAft>
                <a:spcPct val="0"/>
              </a:spcAft>
              <a:buClr>
                <a:srgbClr val="000000"/>
              </a:buClr>
              <a:buSzPct val="100000"/>
              <a:buFont typeface="Times New Roman" pitchFamily="16" charset="0"/>
              <a:buNone/>
            </a:pPr>
            <a:r>
              <a:rPr lang="en-US" sz="1200" dirty="0" smtClean="0">
                <a:solidFill>
                  <a:srgbClr val="0070C0"/>
                </a:solidFill>
                <a:latin typeface="Arial" charset="0"/>
                <a:ea typeface="ＭＳ Ｐゴシック" pitchFamily="32" charset="-128"/>
              </a:rPr>
              <a:t>Row header</a:t>
            </a:r>
          </a:p>
          <a:p>
            <a:pPr algn="ctr" defTabSz="457200" fontAlgn="base">
              <a:spcAft>
                <a:spcPct val="0"/>
              </a:spcAft>
              <a:buClr>
                <a:srgbClr val="000000"/>
              </a:buClr>
              <a:buSzPct val="100000"/>
              <a:buFont typeface="Times New Roman" pitchFamily="16" charset="0"/>
              <a:buNone/>
            </a:pPr>
            <a:r>
              <a:rPr lang="en-US" sz="1000" dirty="0" smtClean="0">
                <a:solidFill>
                  <a:srgbClr val="0070C0"/>
                </a:solidFill>
                <a:latin typeface="Arial" charset="0"/>
                <a:ea typeface="ＭＳ Ｐゴシック" pitchFamily="32" charset="-128"/>
              </a:rPr>
              <a:t>(2 bytes each)</a:t>
            </a:r>
            <a:endParaRPr lang="en-US" sz="1000" dirty="0">
              <a:solidFill>
                <a:srgbClr val="0070C0"/>
              </a:solidFill>
              <a:latin typeface="Arial" charset="0"/>
              <a:ea typeface="ＭＳ Ｐゴシック" pitchFamily="32" charset="-128"/>
            </a:endParaRPr>
          </a:p>
        </p:txBody>
      </p:sp>
      <p:sp>
        <p:nvSpPr>
          <p:cNvPr id="103" name="Right Brace 102"/>
          <p:cNvSpPr/>
          <p:nvPr/>
        </p:nvSpPr>
        <p:spPr bwMode="auto">
          <a:xfrm rot="5400000">
            <a:off x="11139484" y="4909161"/>
            <a:ext cx="266847" cy="870365"/>
          </a:xfrm>
          <a:prstGeom prst="rightBrace">
            <a:avLst/>
          </a:prstGeom>
          <a:no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57200" fontAlgn="base">
              <a:spcBef>
                <a:spcPts val="450"/>
              </a:spcBef>
              <a:spcAft>
                <a:spcPct val="0"/>
              </a:spcAft>
              <a:buClr>
                <a:srgbClr val="000000"/>
              </a:buClr>
              <a:buSzPct val="100000"/>
              <a:buFont typeface="Times New Roman" pitchFamily="16" charset="0"/>
              <a:buNone/>
            </a:pPr>
            <a:endParaRPr lang="en-US" sz="1200" smtClean="0">
              <a:solidFill>
                <a:srgbClr val="FFFFFF"/>
              </a:solidFill>
              <a:latin typeface="Arial" charset="0"/>
              <a:ea typeface="ＭＳ Ｐゴシック" pitchFamily="32" charset="-128"/>
            </a:endParaRPr>
          </a:p>
        </p:txBody>
      </p:sp>
      <p:sp>
        <p:nvSpPr>
          <p:cNvPr id="104" name="TextBox 103"/>
          <p:cNvSpPr txBox="1"/>
          <p:nvPr/>
        </p:nvSpPr>
        <p:spPr>
          <a:xfrm>
            <a:off x="10593562" y="5550054"/>
            <a:ext cx="1311709" cy="615553"/>
          </a:xfrm>
          <a:prstGeom prst="rect">
            <a:avLst/>
          </a:prstGeom>
          <a:noFill/>
        </p:spPr>
        <p:txBody>
          <a:bodyPr wrap="square" rtlCol="0">
            <a:spAutoFit/>
          </a:bodyPr>
          <a:lstStyle/>
          <a:p>
            <a:pPr algn="ctr" defTabSz="457200" fontAlgn="base">
              <a:spcAft>
                <a:spcPct val="0"/>
              </a:spcAft>
              <a:buClr>
                <a:srgbClr val="000000"/>
              </a:buClr>
              <a:buSzPct val="100000"/>
              <a:buFont typeface="Times New Roman" pitchFamily="16" charset="0"/>
              <a:buNone/>
            </a:pPr>
            <a:r>
              <a:rPr lang="en-US" sz="1200" dirty="0" smtClean="0">
                <a:solidFill>
                  <a:srgbClr val="0070C0"/>
                </a:solidFill>
                <a:latin typeface="Arial" charset="0"/>
                <a:ea typeface="ＭＳ Ｐゴシック" pitchFamily="32" charset="-128"/>
              </a:rPr>
              <a:t>One entry per </a:t>
            </a:r>
            <a:r>
              <a:rPr lang="en-US" sz="1200" dirty="0" err="1" smtClean="0">
                <a:solidFill>
                  <a:srgbClr val="0070C0"/>
                </a:solidFill>
                <a:latin typeface="Arial" charset="0"/>
                <a:ea typeface="ＭＳ Ｐゴシック" pitchFamily="32" charset="-128"/>
              </a:rPr>
              <a:t>var</a:t>
            </a:r>
            <a:r>
              <a:rPr lang="en-US" sz="1200" dirty="0" smtClean="0">
                <a:solidFill>
                  <a:srgbClr val="0070C0"/>
                </a:solidFill>
                <a:latin typeface="Arial" charset="0"/>
                <a:ea typeface="ＭＳ Ｐゴシック" pitchFamily="32" charset="-128"/>
              </a:rPr>
              <a:t> length col</a:t>
            </a:r>
          </a:p>
          <a:p>
            <a:pPr algn="ctr" defTabSz="457200" fontAlgn="base">
              <a:spcAft>
                <a:spcPct val="0"/>
              </a:spcAft>
              <a:buClr>
                <a:srgbClr val="000000"/>
              </a:buClr>
              <a:buSzPct val="100000"/>
              <a:buFont typeface="Times New Roman" pitchFamily="16" charset="0"/>
              <a:buNone/>
            </a:pPr>
            <a:r>
              <a:rPr lang="en-US" sz="1000" dirty="0" smtClean="0">
                <a:solidFill>
                  <a:srgbClr val="0070C0"/>
                </a:solidFill>
                <a:latin typeface="Arial" charset="0"/>
                <a:ea typeface="ＭＳ Ｐゴシック" pitchFamily="32" charset="-128"/>
              </a:rPr>
              <a:t>(2 bytes each)</a:t>
            </a:r>
            <a:endParaRPr lang="en-US" sz="1000" dirty="0">
              <a:solidFill>
                <a:srgbClr val="0070C0"/>
              </a:solidFill>
              <a:latin typeface="Arial" charset="0"/>
              <a:ea typeface="ＭＳ Ｐゴシック" pitchFamily="32" charset="-128"/>
            </a:endParaRPr>
          </a:p>
        </p:txBody>
      </p:sp>
      <p:sp>
        <p:nvSpPr>
          <p:cNvPr id="105" name="TextBox 104"/>
          <p:cNvSpPr txBox="1"/>
          <p:nvPr/>
        </p:nvSpPr>
        <p:spPr>
          <a:xfrm>
            <a:off x="8376497" y="5529856"/>
            <a:ext cx="679994" cy="276999"/>
          </a:xfrm>
          <a:prstGeom prst="rect">
            <a:avLst/>
          </a:prstGeom>
          <a:noFill/>
        </p:spPr>
        <p:txBody>
          <a:bodyPr wrap="none" rtlCol="0">
            <a:spAutoFit/>
          </a:bodyPr>
          <a:lstStyle/>
          <a:p>
            <a:pPr algn="ctr" defTabSz="457200" fontAlgn="base">
              <a:spcAft>
                <a:spcPct val="0"/>
              </a:spcAft>
              <a:buClr>
                <a:srgbClr val="000000"/>
              </a:buClr>
              <a:buSzPct val="100000"/>
              <a:buFont typeface="Times New Roman" pitchFamily="16" charset="0"/>
              <a:buNone/>
            </a:pPr>
            <a:r>
              <a:rPr lang="en-US" sz="1200" dirty="0" smtClean="0">
                <a:solidFill>
                  <a:srgbClr val="0070C0"/>
                </a:solidFill>
                <a:latin typeface="Arial" charset="0"/>
                <a:ea typeface="ＭＳ Ｐゴシック" pitchFamily="32" charset="-128"/>
              </a:rPr>
              <a:t>2 bytes</a:t>
            </a:r>
            <a:endParaRPr lang="en-US" sz="1000" dirty="0">
              <a:solidFill>
                <a:srgbClr val="0070C0"/>
              </a:solidFill>
              <a:latin typeface="Arial" charset="0"/>
              <a:ea typeface="ＭＳ Ｐゴシック" pitchFamily="32" charset="-128"/>
            </a:endParaRPr>
          </a:p>
        </p:txBody>
      </p:sp>
      <p:sp>
        <p:nvSpPr>
          <p:cNvPr id="106" name="Right Brace 105"/>
          <p:cNvSpPr/>
          <p:nvPr/>
        </p:nvSpPr>
        <p:spPr bwMode="auto">
          <a:xfrm rot="5400000">
            <a:off x="8608689" y="5178383"/>
            <a:ext cx="266847" cy="454634"/>
          </a:xfrm>
          <a:prstGeom prst="rightBrace">
            <a:avLst/>
          </a:prstGeom>
          <a:no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57200" fontAlgn="base">
              <a:spcBef>
                <a:spcPts val="450"/>
              </a:spcBef>
              <a:spcAft>
                <a:spcPct val="0"/>
              </a:spcAft>
              <a:buClr>
                <a:srgbClr val="000000"/>
              </a:buClr>
              <a:buSzPct val="100000"/>
              <a:buFont typeface="Times New Roman" pitchFamily="16" charset="0"/>
              <a:buNone/>
            </a:pPr>
            <a:endParaRPr lang="en-US" sz="1200" smtClean="0">
              <a:solidFill>
                <a:srgbClr val="FFFFFF"/>
              </a:solidFill>
              <a:latin typeface="Arial" charset="0"/>
              <a:ea typeface="ＭＳ Ｐゴシック" pitchFamily="32" charset="-128"/>
            </a:endParaRPr>
          </a:p>
        </p:txBody>
      </p:sp>
      <p:sp>
        <p:nvSpPr>
          <p:cNvPr id="4" name="TextBox 3"/>
          <p:cNvSpPr txBox="1"/>
          <p:nvPr/>
        </p:nvSpPr>
        <p:spPr>
          <a:xfrm>
            <a:off x="6240784" y="4761435"/>
            <a:ext cx="1203856"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Data Row Format</a:t>
            </a:r>
          </a:p>
        </p:txBody>
      </p:sp>
      <p:sp>
        <p:nvSpPr>
          <p:cNvPr id="5" name="TextBox 4"/>
          <p:cNvSpPr txBox="1"/>
          <p:nvPr/>
        </p:nvSpPr>
        <p:spPr>
          <a:xfrm>
            <a:off x="7694957" y="6204083"/>
            <a:ext cx="258243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0070C0"/>
                </a:solidFill>
                <a:ea typeface="Arial Unicode MS" pitchFamily="34" charset="-128"/>
                <a:cs typeface="Arial Unicode MS" pitchFamily="34" charset="-128"/>
              </a:rPr>
              <a:t>“Disk Optimized Storage”</a:t>
            </a:r>
          </a:p>
        </p:txBody>
      </p:sp>
      <p:grpSp>
        <p:nvGrpSpPr>
          <p:cNvPr id="6" name="Group 5"/>
          <p:cNvGrpSpPr/>
          <p:nvPr/>
        </p:nvGrpSpPr>
        <p:grpSpPr>
          <a:xfrm>
            <a:off x="6755156" y="3815669"/>
            <a:ext cx="4587151" cy="880777"/>
            <a:chOff x="6567623" y="1428664"/>
            <a:chExt cx="4587151" cy="880777"/>
          </a:xfrm>
        </p:grpSpPr>
        <p:grpSp>
          <p:nvGrpSpPr>
            <p:cNvPr id="107" name="Group 106"/>
            <p:cNvGrpSpPr/>
            <p:nvPr/>
          </p:nvGrpSpPr>
          <p:grpSpPr>
            <a:xfrm>
              <a:off x="6694394" y="1428664"/>
              <a:ext cx="4460380" cy="880777"/>
              <a:chOff x="7121765" y="2706127"/>
              <a:chExt cx="4460380" cy="880777"/>
            </a:xfrm>
          </p:grpSpPr>
          <p:pic>
            <p:nvPicPr>
              <p:cNvPr id="1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311" y="2706127"/>
                <a:ext cx="1317852" cy="850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9" name="Group 108"/>
              <p:cNvGrpSpPr/>
              <p:nvPr/>
            </p:nvGrpSpPr>
            <p:grpSpPr>
              <a:xfrm>
                <a:off x="9178617" y="2776944"/>
                <a:ext cx="2403528" cy="809960"/>
                <a:chOff x="2557226" y="1584696"/>
                <a:chExt cx="6186403" cy="2160740"/>
              </a:xfrm>
            </p:grpSpPr>
            <p:sp>
              <p:nvSpPr>
                <p:cNvPr id="111" name="Rectangle 110"/>
                <p:cNvSpPr/>
                <p:nvPr/>
              </p:nvSpPr>
              <p:spPr>
                <a:xfrm>
                  <a:off x="2557226"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2" name="Rectangle 111"/>
                <p:cNvSpPr/>
                <p:nvPr/>
              </p:nvSpPr>
              <p:spPr>
                <a:xfrm>
                  <a:off x="3226236"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3" name="Rectangle 112"/>
                <p:cNvSpPr/>
                <p:nvPr/>
              </p:nvSpPr>
              <p:spPr>
                <a:xfrm>
                  <a:off x="3895246"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4" name="Rectangle 113"/>
                <p:cNvSpPr/>
                <p:nvPr/>
              </p:nvSpPr>
              <p:spPr>
                <a:xfrm>
                  <a:off x="4564256"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5" name="Rectangle 114"/>
                <p:cNvSpPr/>
                <p:nvPr/>
              </p:nvSpPr>
              <p:spPr>
                <a:xfrm>
                  <a:off x="5233267"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6" name="Rectangle 115"/>
                <p:cNvSpPr/>
                <p:nvPr/>
              </p:nvSpPr>
              <p:spPr>
                <a:xfrm>
                  <a:off x="6455055"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7" name="Rectangle 116"/>
                <p:cNvSpPr/>
                <p:nvPr/>
              </p:nvSpPr>
              <p:spPr>
                <a:xfrm>
                  <a:off x="7121481"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118" name="Straight Arrow Connector 117"/>
                <p:cNvCxnSpPr>
                  <a:stCxn id="111" idx="3"/>
                  <a:endCxn id="112" idx="1"/>
                </p:cNvCxnSpPr>
                <p:nvPr/>
              </p:nvCxnSpPr>
              <p:spPr>
                <a:xfrm>
                  <a:off x="2944684" y="1855916"/>
                  <a:ext cx="281552" cy="1588"/>
                </a:xfrm>
                <a:prstGeom prst="straightConnector1">
                  <a:avLst/>
                </a:prstGeom>
                <a:noFill/>
                <a:ln w="12700" cap="flat" cmpd="sng" algn="ctr">
                  <a:solidFill>
                    <a:srgbClr val="9BBB59">
                      <a:lumMod val="75000"/>
                    </a:srgbClr>
                  </a:solidFill>
                  <a:prstDash val="solid"/>
                  <a:tailEnd type="arrow"/>
                </a:ln>
                <a:effectLst/>
              </p:spPr>
            </p:cxnSp>
            <p:cxnSp>
              <p:nvCxnSpPr>
                <p:cNvPr id="119" name="Straight Arrow Connector 118"/>
                <p:cNvCxnSpPr>
                  <a:stCxn id="112" idx="3"/>
                  <a:endCxn id="113" idx="1"/>
                </p:cNvCxnSpPr>
                <p:nvPr/>
              </p:nvCxnSpPr>
              <p:spPr>
                <a:xfrm>
                  <a:off x="3613694" y="1855916"/>
                  <a:ext cx="281552" cy="1588"/>
                </a:xfrm>
                <a:prstGeom prst="straightConnector1">
                  <a:avLst/>
                </a:prstGeom>
                <a:noFill/>
                <a:ln w="12700" cap="flat" cmpd="sng" algn="ctr">
                  <a:solidFill>
                    <a:srgbClr val="9BBB59">
                      <a:lumMod val="75000"/>
                    </a:srgbClr>
                  </a:solidFill>
                  <a:prstDash val="solid"/>
                  <a:tailEnd type="arrow"/>
                </a:ln>
                <a:effectLst/>
              </p:spPr>
            </p:cxnSp>
            <p:cxnSp>
              <p:nvCxnSpPr>
                <p:cNvPr id="120" name="Straight Arrow Connector 119"/>
                <p:cNvCxnSpPr>
                  <a:stCxn id="113" idx="3"/>
                  <a:endCxn id="114" idx="1"/>
                </p:cNvCxnSpPr>
                <p:nvPr/>
              </p:nvCxnSpPr>
              <p:spPr>
                <a:xfrm>
                  <a:off x="4282704" y="1855916"/>
                  <a:ext cx="281552" cy="1588"/>
                </a:xfrm>
                <a:prstGeom prst="straightConnector1">
                  <a:avLst/>
                </a:prstGeom>
                <a:noFill/>
                <a:ln w="12700" cap="flat" cmpd="sng" algn="ctr">
                  <a:solidFill>
                    <a:srgbClr val="9BBB59">
                      <a:lumMod val="75000"/>
                    </a:srgbClr>
                  </a:solidFill>
                  <a:prstDash val="solid"/>
                  <a:tailEnd type="arrow"/>
                </a:ln>
                <a:effectLst/>
              </p:spPr>
            </p:cxnSp>
            <p:cxnSp>
              <p:nvCxnSpPr>
                <p:cNvPr id="121" name="Straight Arrow Connector 120"/>
                <p:cNvCxnSpPr>
                  <a:stCxn id="114" idx="3"/>
                  <a:endCxn id="115" idx="1"/>
                </p:cNvCxnSpPr>
                <p:nvPr/>
              </p:nvCxnSpPr>
              <p:spPr>
                <a:xfrm>
                  <a:off x="4951714" y="1855916"/>
                  <a:ext cx="281553" cy="1588"/>
                </a:xfrm>
                <a:prstGeom prst="straightConnector1">
                  <a:avLst/>
                </a:prstGeom>
                <a:noFill/>
                <a:ln w="12700" cap="flat" cmpd="sng" algn="ctr">
                  <a:solidFill>
                    <a:srgbClr val="9BBB59">
                      <a:lumMod val="75000"/>
                    </a:srgbClr>
                  </a:solidFill>
                  <a:prstDash val="solid"/>
                  <a:tailEnd type="arrow"/>
                </a:ln>
                <a:effectLst/>
              </p:spPr>
            </p:cxnSp>
            <p:cxnSp>
              <p:nvCxnSpPr>
                <p:cNvPr id="122" name="Straight Arrow Connector 121"/>
                <p:cNvCxnSpPr>
                  <a:stCxn id="115" idx="3"/>
                  <a:endCxn id="116" idx="1"/>
                </p:cNvCxnSpPr>
                <p:nvPr/>
              </p:nvCxnSpPr>
              <p:spPr>
                <a:xfrm>
                  <a:off x="5620725" y="1855916"/>
                  <a:ext cx="834330" cy="1588"/>
                </a:xfrm>
                <a:prstGeom prst="straightConnector1">
                  <a:avLst/>
                </a:prstGeom>
                <a:noFill/>
                <a:ln w="12700" cap="flat" cmpd="sng" algn="ctr">
                  <a:solidFill>
                    <a:srgbClr val="9BBB59">
                      <a:lumMod val="75000"/>
                    </a:srgbClr>
                  </a:solidFill>
                  <a:prstDash val="solid"/>
                  <a:tailEnd type="arrow"/>
                </a:ln>
                <a:effectLst/>
              </p:spPr>
            </p:cxnSp>
            <p:pic>
              <p:nvPicPr>
                <p:cNvPr id="123" name="Picture 6" descr="C:\Documents and Settings\Jeff Tallman\Local Settings\Temporary Internet Files\Content.IE5\AFM2TOEY\MMj02839100000[1].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3769" y="1619568"/>
                  <a:ext cx="373756" cy="402956"/>
                </a:xfrm>
                <a:prstGeom prst="rect">
                  <a:avLst/>
                </a:prstGeom>
                <a:noFill/>
              </p:spPr>
            </p:pic>
            <p:cxnSp>
              <p:nvCxnSpPr>
                <p:cNvPr id="124" name="Straight Arrow Connector 123"/>
                <p:cNvCxnSpPr>
                  <a:stCxn id="116" idx="3"/>
                  <a:endCxn id="117" idx="1"/>
                </p:cNvCxnSpPr>
                <p:nvPr/>
              </p:nvCxnSpPr>
              <p:spPr>
                <a:xfrm>
                  <a:off x="6842513" y="1855916"/>
                  <a:ext cx="278968" cy="1588"/>
                </a:xfrm>
                <a:prstGeom prst="straightConnector1">
                  <a:avLst/>
                </a:prstGeom>
                <a:noFill/>
                <a:ln w="12700" cap="flat" cmpd="sng" algn="ctr">
                  <a:solidFill>
                    <a:srgbClr val="9BBB59">
                      <a:lumMod val="75000"/>
                    </a:srgbClr>
                  </a:solidFill>
                  <a:prstDash val="solid"/>
                  <a:tailEnd type="arrow"/>
                </a:ln>
                <a:effectLst/>
              </p:spPr>
            </p:cxnSp>
            <p:sp>
              <p:nvSpPr>
                <p:cNvPr id="125" name="Rectangle 124"/>
                <p:cNvSpPr/>
                <p:nvPr/>
              </p:nvSpPr>
              <p:spPr>
                <a:xfrm>
                  <a:off x="2595970" y="168672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6" name="Rectangle 125"/>
                <p:cNvSpPr/>
                <p:nvPr/>
              </p:nvSpPr>
              <p:spPr>
                <a:xfrm>
                  <a:off x="3267563" y="168672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7" name="Rectangle 126"/>
                <p:cNvSpPr/>
                <p:nvPr/>
              </p:nvSpPr>
              <p:spPr>
                <a:xfrm>
                  <a:off x="3933990" y="168672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8" name="Rectangle 127"/>
                <p:cNvSpPr/>
                <p:nvPr/>
              </p:nvSpPr>
              <p:spPr>
                <a:xfrm>
                  <a:off x="4592668" y="168672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9" name="Rectangle 128"/>
                <p:cNvSpPr/>
                <p:nvPr/>
              </p:nvSpPr>
              <p:spPr>
                <a:xfrm>
                  <a:off x="5274594" y="168672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0" name="Rectangle 129"/>
                <p:cNvSpPr/>
                <p:nvPr/>
              </p:nvSpPr>
              <p:spPr>
                <a:xfrm>
                  <a:off x="6491210" y="1686728"/>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1" name="Rectangle 130"/>
                <p:cNvSpPr/>
                <p:nvPr/>
              </p:nvSpPr>
              <p:spPr>
                <a:xfrm>
                  <a:off x="7165387" y="1686728"/>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2" name="Rectangle 131"/>
                <p:cNvSpPr/>
                <p:nvPr/>
              </p:nvSpPr>
              <p:spPr>
                <a:xfrm>
                  <a:off x="2557226" y="3202996"/>
                  <a:ext cx="2841355"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3" name="Rectangle 132"/>
                <p:cNvSpPr/>
                <p:nvPr/>
              </p:nvSpPr>
              <p:spPr>
                <a:xfrm>
                  <a:off x="2603720"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4" name="Rectangle 133"/>
                <p:cNvSpPr/>
                <p:nvPr/>
              </p:nvSpPr>
              <p:spPr>
                <a:xfrm>
                  <a:off x="2952801"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5" name="Rectangle 134"/>
                <p:cNvSpPr/>
                <p:nvPr/>
              </p:nvSpPr>
              <p:spPr>
                <a:xfrm>
                  <a:off x="3301882"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6" name="Rectangle 135"/>
                <p:cNvSpPr/>
                <p:nvPr/>
              </p:nvSpPr>
              <p:spPr>
                <a:xfrm>
                  <a:off x="5047289"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7" name="Rectangle 136"/>
                <p:cNvSpPr/>
                <p:nvPr/>
              </p:nvSpPr>
              <p:spPr>
                <a:xfrm>
                  <a:off x="4698206"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8" name="Rectangle 137"/>
                <p:cNvSpPr/>
                <p:nvPr/>
              </p:nvSpPr>
              <p:spPr>
                <a:xfrm>
                  <a:off x="4349125"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9" name="Rectangle 138"/>
                <p:cNvSpPr/>
                <p:nvPr/>
              </p:nvSpPr>
              <p:spPr>
                <a:xfrm>
                  <a:off x="4000044"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0" name="Rectangle 139"/>
                <p:cNvSpPr/>
                <p:nvPr/>
              </p:nvSpPr>
              <p:spPr>
                <a:xfrm>
                  <a:off x="3650963"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1" name="Rectangle 140"/>
                <p:cNvSpPr/>
                <p:nvPr/>
              </p:nvSpPr>
              <p:spPr>
                <a:xfrm>
                  <a:off x="5902274" y="3202996"/>
                  <a:ext cx="2841355"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2" name="Rectangle 141"/>
                <p:cNvSpPr/>
                <p:nvPr/>
              </p:nvSpPr>
              <p:spPr>
                <a:xfrm>
                  <a:off x="5948768"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3" name="Rectangle 142"/>
                <p:cNvSpPr/>
                <p:nvPr/>
              </p:nvSpPr>
              <p:spPr>
                <a:xfrm>
                  <a:off x="6297849"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4" name="Rectangle 143"/>
                <p:cNvSpPr/>
                <p:nvPr/>
              </p:nvSpPr>
              <p:spPr>
                <a:xfrm>
                  <a:off x="6646930"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5" name="Rectangle 144"/>
                <p:cNvSpPr/>
                <p:nvPr/>
              </p:nvSpPr>
              <p:spPr>
                <a:xfrm>
                  <a:off x="8392337"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6" name="Rectangle 145"/>
                <p:cNvSpPr/>
                <p:nvPr/>
              </p:nvSpPr>
              <p:spPr>
                <a:xfrm>
                  <a:off x="8043254"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7" name="Rectangle 146"/>
                <p:cNvSpPr/>
                <p:nvPr/>
              </p:nvSpPr>
              <p:spPr>
                <a:xfrm>
                  <a:off x="7694173"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8" name="Rectangle 147"/>
                <p:cNvSpPr/>
                <p:nvPr/>
              </p:nvSpPr>
              <p:spPr>
                <a:xfrm>
                  <a:off x="7345092"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9" name="Rectangle 148"/>
                <p:cNvSpPr/>
                <p:nvPr/>
              </p:nvSpPr>
              <p:spPr>
                <a:xfrm>
                  <a:off x="6996011"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150" name="Straight Arrow Connector 149"/>
                <p:cNvCxnSpPr/>
                <p:nvPr/>
              </p:nvCxnSpPr>
              <p:spPr>
                <a:xfrm>
                  <a:off x="5398581" y="3474216"/>
                  <a:ext cx="503693" cy="1588"/>
                </a:xfrm>
                <a:prstGeom prst="straightConnector1">
                  <a:avLst/>
                </a:prstGeom>
                <a:noFill/>
                <a:ln w="12700" cap="flat" cmpd="sng" algn="ctr">
                  <a:solidFill>
                    <a:srgbClr val="9BBB59">
                      <a:lumMod val="75000"/>
                    </a:srgbClr>
                  </a:solidFill>
                  <a:prstDash val="solid"/>
                  <a:tailEnd type="arrow"/>
                </a:ln>
                <a:effectLst/>
              </p:spPr>
            </p:cxnSp>
            <p:pic>
              <p:nvPicPr>
                <p:cNvPr id="151" name="Picture 6" descr="C:\Documents and Settings\Jeff Tallman\Local Settings\Temporary Internet Files\Content.IE5\AFM2TOEY\MMj02839100000[1].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7564" y="3233994"/>
                  <a:ext cx="373756" cy="402956"/>
                </a:xfrm>
                <a:prstGeom prst="rect">
                  <a:avLst/>
                </a:prstGeom>
                <a:noFill/>
              </p:spPr>
            </p:pic>
            <p:cxnSp>
              <p:nvCxnSpPr>
                <p:cNvPr id="152" name="Straight Arrow Connector 151"/>
                <p:cNvCxnSpPr/>
                <p:nvPr/>
              </p:nvCxnSpPr>
              <p:spPr>
                <a:xfrm>
                  <a:off x="3334724" y="2665066"/>
                  <a:ext cx="304800" cy="1588"/>
                </a:xfrm>
                <a:prstGeom prst="straightConnector1">
                  <a:avLst/>
                </a:prstGeom>
                <a:noFill/>
                <a:ln w="12700" cap="flat" cmpd="sng" algn="ctr">
                  <a:solidFill>
                    <a:srgbClr val="9BBB59">
                      <a:lumMod val="75000"/>
                    </a:srgbClr>
                  </a:solidFill>
                  <a:prstDash val="solid"/>
                  <a:tailEnd type="arrow"/>
                </a:ln>
                <a:effectLst/>
              </p:spPr>
            </p:cxnSp>
            <p:sp>
              <p:nvSpPr>
                <p:cNvPr id="153" name="Rectangle 152"/>
                <p:cNvSpPr/>
                <p:nvPr/>
              </p:nvSpPr>
              <p:spPr>
                <a:xfrm>
                  <a:off x="2557226" y="2393846"/>
                  <a:ext cx="77749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4" name="Rectangle 153"/>
                <p:cNvSpPr/>
                <p:nvPr/>
              </p:nvSpPr>
              <p:spPr>
                <a:xfrm>
                  <a:off x="2603719"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5" name="Rectangle 154"/>
                <p:cNvSpPr/>
                <p:nvPr/>
              </p:nvSpPr>
              <p:spPr>
                <a:xfrm>
                  <a:off x="2980844"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6" name="Rectangle 155"/>
                <p:cNvSpPr/>
                <p:nvPr/>
              </p:nvSpPr>
              <p:spPr>
                <a:xfrm>
                  <a:off x="3639524" y="2393846"/>
                  <a:ext cx="77749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7" name="Rectangle 156"/>
                <p:cNvSpPr/>
                <p:nvPr/>
              </p:nvSpPr>
              <p:spPr>
                <a:xfrm>
                  <a:off x="3686017"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8" name="Rectangle 157"/>
                <p:cNvSpPr/>
                <p:nvPr/>
              </p:nvSpPr>
              <p:spPr>
                <a:xfrm>
                  <a:off x="4063142"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9" name="Rectangle 158"/>
                <p:cNvSpPr/>
                <p:nvPr/>
              </p:nvSpPr>
              <p:spPr>
                <a:xfrm>
                  <a:off x="4739904" y="2393846"/>
                  <a:ext cx="77749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0" name="Rectangle 159"/>
                <p:cNvSpPr/>
                <p:nvPr/>
              </p:nvSpPr>
              <p:spPr>
                <a:xfrm>
                  <a:off x="4786397"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1" name="Rectangle 160"/>
                <p:cNvSpPr/>
                <p:nvPr/>
              </p:nvSpPr>
              <p:spPr>
                <a:xfrm>
                  <a:off x="5163522"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2" name="Rectangle 161"/>
                <p:cNvSpPr/>
                <p:nvPr/>
              </p:nvSpPr>
              <p:spPr>
                <a:xfrm>
                  <a:off x="6491212" y="2393846"/>
                  <a:ext cx="77749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3" name="Rectangle 162"/>
                <p:cNvSpPr/>
                <p:nvPr/>
              </p:nvSpPr>
              <p:spPr>
                <a:xfrm>
                  <a:off x="6537705"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4" name="Rectangle 163"/>
                <p:cNvSpPr/>
                <p:nvPr/>
              </p:nvSpPr>
              <p:spPr>
                <a:xfrm>
                  <a:off x="6914830"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165" name="Straight Arrow Connector 164"/>
                <p:cNvCxnSpPr/>
                <p:nvPr/>
              </p:nvCxnSpPr>
              <p:spPr>
                <a:xfrm>
                  <a:off x="4417022" y="2665066"/>
                  <a:ext cx="322882" cy="1588"/>
                </a:xfrm>
                <a:prstGeom prst="straightConnector1">
                  <a:avLst/>
                </a:prstGeom>
                <a:noFill/>
                <a:ln w="12700" cap="flat" cmpd="sng" algn="ctr">
                  <a:solidFill>
                    <a:srgbClr val="9BBB59">
                      <a:lumMod val="75000"/>
                    </a:srgbClr>
                  </a:solidFill>
                  <a:prstDash val="solid"/>
                  <a:tailEnd type="arrow"/>
                </a:ln>
                <a:effectLst/>
              </p:spPr>
            </p:cxnSp>
            <p:cxnSp>
              <p:nvCxnSpPr>
                <p:cNvPr id="166" name="Straight Arrow Connector 165"/>
                <p:cNvCxnSpPr>
                  <a:endCxn id="162" idx="1"/>
                </p:cNvCxnSpPr>
                <p:nvPr/>
              </p:nvCxnSpPr>
              <p:spPr>
                <a:xfrm>
                  <a:off x="5517402" y="2665066"/>
                  <a:ext cx="973810" cy="1588"/>
                </a:xfrm>
                <a:prstGeom prst="straightConnector1">
                  <a:avLst/>
                </a:prstGeom>
                <a:noFill/>
                <a:ln w="12700" cap="flat" cmpd="sng" algn="ctr">
                  <a:solidFill>
                    <a:srgbClr val="9BBB59">
                      <a:lumMod val="75000"/>
                    </a:srgbClr>
                  </a:solidFill>
                  <a:prstDash val="solid"/>
                  <a:tailEnd type="arrow"/>
                </a:ln>
                <a:effectLst/>
              </p:spPr>
            </p:cxnSp>
            <p:pic>
              <p:nvPicPr>
                <p:cNvPr id="167" name="Picture 6" descr="C:\Documents and Settings\Jeff Tallman\Local Settings\Temporary Internet Files\Content.IE5\AFM2TOEY\MMj02839100000[1].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4027" y="2408054"/>
                  <a:ext cx="373756" cy="402956"/>
                </a:xfrm>
                <a:prstGeom prst="rect">
                  <a:avLst/>
                </a:prstGeom>
                <a:noFill/>
              </p:spPr>
            </p:pic>
            <p:sp>
              <p:nvSpPr>
                <p:cNvPr id="168" name="Rectangle 167"/>
                <p:cNvSpPr/>
                <p:nvPr/>
              </p:nvSpPr>
              <p:spPr>
                <a:xfrm>
                  <a:off x="7534764" y="2393846"/>
                  <a:ext cx="77749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9" name="Rectangle 168"/>
                <p:cNvSpPr/>
                <p:nvPr/>
              </p:nvSpPr>
              <p:spPr>
                <a:xfrm>
                  <a:off x="7581257" y="2493294"/>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0" name="Rectangle 169"/>
                <p:cNvSpPr/>
                <p:nvPr/>
              </p:nvSpPr>
              <p:spPr>
                <a:xfrm>
                  <a:off x="7958382" y="2493294"/>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171" name="Straight Arrow Connector 170"/>
                <p:cNvCxnSpPr>
                  <a:stCxn id="162" idx="3"/>
                  <a:endCxn id="168" idx="1"/>
                </p:cNvCxnSpPr>
                <p:nvPr/>
              </p:nvCxnSpPr>
              <p:spPr>
                <a:xfrm>
                  <a:off x="7268710" y="2665066"/>
                  <a:ext cx="266054" cy="1588"/>
                </a:xfrm>
                <a:prstGeom prst="straightConnector1">
                  <a:avLst/>
                </a:prstGeom>
                <a:noFill/>
                <a:ln w="12700" cap="flat" cmpd="sng" algn="ctr">
                  <a:solidFill>
                    <a:srgbClr val="9BBB59">
                      <a:lumMod val="75000"/>
                    </a:srgbClr>
                  </a:solidFill>
                  <a:prstDash val="solid"/>
                  <a:tailEnd type="arrow"/>
                </a:ln>
                <a:effectLst/>
              </p:spPr>
            </p:cxnSp>
          </p:grpSp>
          <p:sp>
            <p:nvSpPr>
              <p:cNvPr id="110" name="Freeform 109"/>
              <p:cNvSpPr/>
              <p:nvPr/>
            </p:nvSpPr>
            <p:spPr bwMode="gray">
              <a:xfrm>
                <a:off x="7121765" y="2865540"/>
                <a:ext cx="2928734" cy="287010"/>
              </a:xfrm>
              <a:custGeom>
                <a:avLst/>
                <a:gdLst>
                  <a:gd name="connsiteX0" fmla="*/ 0 w 1902278"/>
                  <a:gd name="connsiteY0" fmla="*/ 1110343 h 1176387"/>
                  <a:gd name="connsiteX1" fmla="*/ 563336 w 1902278"/>
                  <a:gd name="connsiteY1" fmla="*/ 1102179 h 1176387"/>
                  <a:gd name="connsiteX2" fmla="*/ 808264 w 1902278"/>
                  <a:gd name="connsiteY2" fmla="*/ 359229 h 1176387"/>
                  <a:gd name="connsiteX3" fmla="*/ 1902278 w 1902278"/>
                  <a:gd name="connsiteY3" fmla="*/ 0 h 1176387"/>
                  <a:gd name="connsiteX0" fmla="*/ 0 w 1902278"/>
                  <a:gd name="connsiteY0" fmla="*/ 1110343 h 1142333"/>
                  <a:gd name="connsiteX1" fmla="*/ 563336 w 1902278"/>
                  <a:gd name="connsiteY1" fmla="*/ 1102179 h 1142333"/>
                  <a:gd name="connsiteX2" fmla="*/ 1192215 w 1902278"/>
                  <a:gd name="connsiteY2" fmla="*/ 910655 h 1142333"/>
                  <a:gd name="connsiteX3" fmla="*/ 1902278 w 1902278"/>
                  <a:gd name="connsiteY3" fmla="*/ 0 h 1142333"/>
                </a:gdLst>
                <a:ahLst/>
                <a:cxnLst>
                  <a:cxn ang="0">
                    <a:pos x="connsiteX0" y="connsiteY0"/>
                  </a:cxn>
                  <a:cxn ang="0">
                    <a:pos x="connsiteX1" y="connsiteY1"/>
                  </a:cxn>
                  <a:cxn ang="0">
                    <a:pos x="connsiteX2" y="connsiteY2"/>
                  </a:cxn>
                  <a:cxn ang="0">
                    <a:pos x="connsiteX3" y="connsiteY3"/>
                  </a:cxn>
                </a:cxnLst>
                <a:rect l="l" t="t" r="r" b="b"/>
                <a:pathLst>
                  <a:path w="1902278" h="1142333">
                    <a:moveTo>
                      <a:pt x="0" y="1110343"/>
                    </a:moveTo>
                    <a:cubicBezTo>
                      <a:pt x="214312" y="1168854"/>
                      <a:pt x="364634" y="1135460"/>
                      <a:pt x="563336" y="1102179"/>
                    </a:cubicBezTo>
                    <a:cubicBezTo>
                      <a:pt x="762039" y="1068898"/>
                      <a:pt x="969058" y="1094351"/>
                      <a:pt x="1192215" y="910655"/>
                    </a:cubicBezTo>
                    <a:cubicBezTo>
                      <a:pt x="1415372" y="726959"/>
                      <a:pt x="1466849" y="87766"/>
                      <a:pt x="1902278" y="0"/>
                    </a:cubicBezTo>
                  </a:path>
                </a:pathLst>
              </a:custGeom>
              <a:noFill/>
              <a:ln w="28575">
                <a:solidFill>
                  <a:srgbClr val="C00000"/>
                </a:solidFill>
                <a:prstDash val="dash"/>
                <a:headEnd type="none" w="med" len="med"/>
                <a:tailEnd type="arrow" w="med" len="med"/>
              </a:ln>
            </p:spPr>
            <p:txBody>
              <a:bodyPr rtlCol="0" anchor="ctr"/>
              <a:lstStyle/>
              <a:p>
                <a:pPr algn="ctr"/>
                <a:endParaRPr lang="en-US"/>
              </a:p>
            </p:txBody>
          </p:sp>
        </p:grpSp>
        <p:sp>
          <p:nvSpPr>
            <p:cNvPr id="172" name="TextBox 171"/>
            <p:cNvSpPr txBox="1"/>
            <p:nvPr/>
          </p:nvSpPr>
          <p:spPr>
            <a:xfrm>
              <a:off x="6567623" y="1428664"/>
              <a:ext cx="960519" cy="276999"/>
            </a:xfrm>
            <a:prstGeom prst="rect">
              <a:avLst/>
            </a:prstGeom>
            <a:noFill/>
          </p:spPr>
          <p:txBody>
            <a:bodyPr wrap="none" rtlCol="0">
              <a:spAutoFit/>
            </a:bodyPr>
            <a:lstStyle/>
            <a:p>
              <a:pPr fontAlgn="base">
                <a:spcBef>
                  <a:spcPct val="50000"/>
                </a:spcBef>
                <a:spcAft>
                  <a:spcPct val="0"/>
                </a:spcAft>
                <a:buClr>
                  <a:srgbClr val="F0AB00"/>
                </a:buClr>
                <a:buSzPct val="80000"/>
              </a:pPr>
              <a:r>
                <a:rPr lang="en-US" sz="1200" kern="0" dirty="0" err="1" smtClean="0">
                  <a:solidFill>
                    <a:srgbClr val="C00000"/>
                  </a:solidFill>
                  <a:ea typeface="Arial Unicode MS" pitchFamily="34" charset="-128"/>
                  <a:cs typeface="Arial Unicode MS" pitchFamily="34" charset="-128"/>
                </a:rPr>
                <a:t>bufsearch</a:t>
              </a:r>
              <a:r>
                <a:rPr lang="en-US" sz="1200" kern="0" dirty="0" smtClean="0">
                  <a:solidFill>
                    <a:srgbClr val="C00000"/>
                  </a:solidFill>
                  <a:ea typeface="Arial Unicode MS" pitchFamily="34" charset="-128"/>
                  <a:cs typeface="Arial Unicode MS" pitchFamily="34" charset="-128"/>
                </a:rPr>
                <a:t>()</a:t>
              </a:r>
            </a:p>
          </p:txBody>
        </p:sp>
      </p:grpSp>
      <p:sp>
        <p:nvSpPr>
          <p:cNvPr id="173" name="TextBox 172"/>
          <p:cNvSpPr txBox="1"/>
          <p:nvPr/>
        </p:nvSpPr>
        <p:spPr>
          <a:xfrm>
            <a:off x="7870399" y="3439585"/>
            <a:ext cx="791937" cy="369332"/>
          </a:xfrm>
          <a:prstGeom prst="rect">
            <a:avLst/>
          </a:prstGeom>
          <a:noFill/>
        </p:spPr>
        <p:txBody>
          <a:bodyPr wrap="square" lIns="0" tIns="0" rIns="0" bIns="0" rtlCol="0">
            <a:spAutoFit/>
          </a:bodyPr>
          <a:lstStyle/>
          <a:p>
            <a:pPr fontAlgn="base">
              <a:spcAft>
                <a:spcPct val="0"/>
              </a:spcAft>
              <a:buClr>
                <a:srgbClr val="F0AB00"/>
              </a:buClr>
              <a:buSzPct val="80000"/>
            </a:pPr>
            <a:r>
              <a:rPr lang="en-US" sz="1200" b="1" kern="0" dirty="0" smtClean="0">
                <a:solidFill>
                  <a:srgbClr val="002060"/>
                </a:solidFill>
                <a:ea typeface="Arial Unicode MS" pitchFamily="34" charset="-128"/>
                <a:cs typeface="Arial Unicode MS" pitchFamily="34" charset="-128"/>
              </a:rPr>
              <a:t>Cache </a:t>
            </a:r>
          </a:p>
          <a:p>
            <a:pPr fontAlgn="base">
              <a:spcAft>
                <a:spcPct val="0"/>
              </a:spcAft>
              <a:buClr>
                <a:srgbClr val="F0AB00"/>
              </a:buClr>
              <a:buSzPct val="80000"/>
            </a:pPr>
            <a:r>
              <a:rPr lang="en-US" sz="1200" b="1" kern="0" dirty="0" smtClean="0">
                <a:solidFill>
                  <a:srgbClr val="002060"/>
                </a:solidFill>
                <a:ea typeface="Arial Unicode MS" pitchFamily="34" charset="-128"/>
                <a:cs typeface="Arial Unicode MS" pitchFamily="34" charset="-128"/>
              </a:rPr>
              <a:t>hash table</a:t>
            </a:r>
          </a:p>
        </p:txBody>
      </p:sp>
    </p:spTree>
    <p:extLst>
      <p:ext uri="{BB962C8B-B14F-4D97-AF65-F5344CB8AC3E}">
        <p14:creationId xmlns:p14="http://schemas.microsoft.com/office/powerpoint/2010/main" val="936287086"/>
      </p:ext>
    </p:extLst>
  </p:cSld>
  <p:clrMapOvr>
    <a:masterClrMapping/>
  </p:clrMapOvr>
  <p:transition spd="slow">
    <p:wip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In-Memory Row Store (A Typical Implementation)</a:t>
            </a:r>
            <a:endParaRPr lang="en-US" dirty="0"/>
          </a:p>
        </p:txBody>
      </p:sp>
      <p:sp>
        <p:nvSpPr>
          <p:cNvPr id="48" name="Content Placeholder 76"/>
          <p:cNvSpPr txBox="1">
            <a:spLocks/>
          </p:cNvSpPr>
          <p:nvPr/>
        </p:nvSpPr>
        <p:spPr>
          <a:xfrm>
            <a:off x="531818" y="1260122"/>
            <a:ext cx="5831276" cy="5099857"/>
          </a:xfrm>
          <a:prstGeom prst="rect">
            <a:avLst/>
          </a:prstGeom>
        </p:spPr>
        <p:txBody>
          <a:bodyPr>
            <a:normAutofit fontScale="92500" lnSpcReduction="10000"/>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342900" indent="-342900" algn="l" defTabSz="1088776" rtl="0" eaLnBrk="1" latinLnBrk="0" hangingPunct="1">
              <a:spcBef>
                <a:spcPts val="600"/>
              </a:spcBef>
              <a:buClr>
                <a:schemeClr val="accent1"/>
              </a:buClr>
              <a:buSzPct val="80000"/>
              <a:buFont typeface="Wingdings" panose="05000000000000000000" pitchFamily="2" charset="2"/>
              <a:buChar char="v"/>
              <a:defRPr sz="2000" kern="1200">
                <a:solidFill>
                  <a:schemeClr val="tx1"/>
                </a:solidFill>
                <a:latin typeface="+mn-lt"/>
                <a:ea typeface="+mn-ea"/>
                <a:cs typeface="+mn-cs"/>
              </a:defRPr>
            </a:lvl2pPr>
            <a:lvl3pPr marL="548640" indent="-180000" algn="l" defTabSz="1088776" rtl="0" eaLnBrk="1" latinLnBrk="0" hangingPunct="1">
              <a:spcBef>
                <a:spcPts val="0"/>
              </a:spcBef>
              <a:buClr>
                <a:srgbClr val="0070C0"/>
              </a:buClr>
              <a:buSzPct val="100000"/>
              <a:buFont typeface="Wingdings" panose="05000000000000000000" pitchFamily="2" charset="2"/>
              <a:buChar char="ü"/>
              <a:defRPr sz="1800" kern="1200">
                <a:solidFill>
                  <a:schemeClr val="tx1"/>
                </a:solidFill>
                <a:latin typeface="+mn-lt"/>
                <a:ea typeface="+mn-ea"/>
                <a:cs typeface="+mn-cs"/>
              </a:defRPr>
            </a:lvl3pPr>
            <a:lvl4pPr marL="731520" indent="-180000" algn="l" defTabSz="1088776"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914400" indent="-180000" algn="l" defTabSz="1088776"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smtClean="0"/>
              <a:t>Row consists of in-memory optimized storage  (an example)</a:t>
            </a:r>
          </a:p>
          <a:p>
            <a:pPr lvl="1"/>
            <a:r>
              <a:rPr lang="en-US" dirty="0" smtClean="0"/>
              <a:t>Row header includes versioning info</a:t>
            </a:r>
          </a:p>
          <a:p>
            <a:pPr lvl="1"/>
            <a:r>
              <a:rPr lang="en-US" dirty="0" smtClean="0"/>
              <a:t>Each column “cell” is either </a:t>
            </a:r>
          </a:p>
          <a:p>
            <a:pPr lvl="2"/>
            <a:r>
              <a:rPr lang="en-US" dirty="0" smtClean="0"/>
              <a:t>a column value (for </a:t>
            </a:r>
            <a:r>
              <a:rPr lang="en-US" dirty="0" err="1" smtClean="0"/>
              <a:t>numerics</a:t>
            </a:r>
            <a:r>
              <a:rPr lang="en-US" dirty="0" smtClean="0"/>
              <a:t>) (</a:t>
            </a:r>
            <a:r>
              <a:rPr lang="en-US" dirty="0" err="1" smtClean="0"/>
              <a:t>wordsize</a:t>
            </a:r>
            <a:r>
              <a:rPr lang="en-US" dirty="0" smtClean="0"/>
              <a:t> values)</a:t>
            </a:r>
          </a:p>
          <a:p>
            <a:pPr lvl="2"/>
            <a:r>
              <a:rPr lang="en-US" dirty="0" smtClean="0"/>
              <a:t>a pointer to character data allocation</a:t>
            </a:r>
          </a:p>
          <a:p>
            <a:pPr lvl="3"/>
            <a:r>
              <a:rPr lang="en-US" dirty="0" smtClean="0"/>
              <a:t>Includes binary()/</a:t>
            </a:r>
            <a:r>
              <a:rPr lang="en-US" dirty="0" err="1" smtClean="0"/>
              <a:t>varbinary</a:t>
            </a:r>
            <a:r>
              <a:rPr lang="en-US" dirty="0" smtClean="0"/>
              <a:t>(n)</a:t>
            </a:r>
          </a:p>
          <a:p>
            <a:r>
              <a:rPr lang="en-US" dirty="0" smtClean="0"/>
              <a:t>Data Modifications are extremely fast</a:t>
            </a:r>
          </a:p>
          <a:p>
            <a:pPr lvl="1"/>
            <a:r>
              <a:rPr lang="en-US" dirty="0" smtClean="0"/>
              <a:t>Make a copy (version of the row)</a:t>
            </a:r>
          </a:p>
          <a:p>
            <a:pPr lvl="1"/>
            <a:r>
              <a:rPr lang="en-US" dirty="0" smtClean="0"/>
              <a:t>Modify the desired values</a:t>
            </a:r>
          </a:p>
          <a:p>
            <a:pPr lvl="1"/>
            <a:r>
              <a:rPr lang="en-US" dirty="0" smtClean="0"/>
              <a:t>New version linked into cache hash table by using CPU </a:t>
            </a:r>
            <a:r>
              <a:rPr lang="en-US" smtClean="0"/>
              <a:t>lockless API’s</a:t>
            </a:r>
            <a:endParaRPr lang="en-US" dirty="0" smtClean="0"/>
          </a:p>
          <a:p>
            <a:r>
              <a:rPr lang="en-US" dirty="0" smtClean="0"/>
              <a:t>On-Commit Persistence</a:t>
            </a:r>
          </a:p>
          <a:p>
            <a:pPr lvl="1"/>
            <a:r>
              <a:rPr lang="en-US" dirty="0" smtClean="0"/>
              <a:t>When user commits, new versions are written to delta log (typically on SSD)</a:t>
            </a:r>
          </a:p>
        </p:txBody>
      </p:sp>
      <p:grpSp>
        <p:nvGrpSpPr>
          <p:cNvPr id="6" name="Group 5"/>
          <p:cNvGrpSpPr/>
          <p:nvPr/>
        </p:nvGrpSpPr>
        <p:grpSpPr>
          <a:xfrm>
            <a:off x="7898171" y="2152070"/>
            <a:ext cx="3446837" cy="196081"/>
            <a:chOff x="6351063" y="6007633"/>
            <a:chExt cx="3446837" cy="196081"/>
          </a:xfrm>
        </p:grpSpPr>
        <p:sp>
          <p:nvSpPr>
            <p:cNvPr id="108" name="Rectangle 107"/>
            <p:cNvSpPr/>
            <p:nvPr/>
          </p:nvSpPr>
          <p:spPr bwMode="auto">
            <a:xfrm>
              <a:off x="6351063" y="6009396"/>
              <a:ext cx="316226" cy="194318"/>
            </a:xfrm>
            <a:prstGeom prst="rect">
              <a:avLst/>
            </a:prstGeom>
            <a:solidFill>
              <a:srgbClr val="FFFF99"/>
            </a:solidFill>
            <a:ln w="9525"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Row #</a:t>
              </a:r>
            </a:p>
          </p:txBody>
        </p:sp>
        <p:sp>
          <p:nvSpPr>
            <p:cNvPr id="113" name="Rectangle 112"/>
            <p:cNvSpPr/>
            <p:nvPr/>
          </p:nvSpPr>
          <p:spPr bwMode="auto">
            <a:xfrm>
              <a:off x="7053796" y="6009396"/>
              <a:ext cx="391879" cy="194318"/>
            </a:xfrm>
            <a:prstGeom prst="rect">
              <a:avLst/>
            </a:prstGeom>
            <a:solidFill>
              <a:srgbClr val="FFFF99"/>
            </a:solidFill>
            <a:ln w="9525"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Status Bits</a:t>
              </a:r>
            </a:p>
          </p:txBody>
        </p:sp>
        <p:sp>
          <p:nvSpPr>
            <p:cNvPr id="114" name="Rectangle 113"/>
            <p:cNvSpPr/>
            <p:nvPr/>
          </p:nvSpPr>
          <p:spPr bwMode="auto">
            <a:xfrm>
              <a:off x="7445675" y="6009396"/>
              <a:ext cx="391879" cy="194318"/>
            </a:xfrm>
            <a:prstGeom prst="rect">
              <a:avLst/>
            </a:prstGeom>
            <a:solidFill>
              <a:schemeClr val="accent4">
                <a:lumMod val="20000"/>
                <a:lumOff val="80000"/>
              </a:schemeClr>
            </a:solidFill>
            <a:ln w="9525"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Col 1</a:t>
              </a:r>
            </a:p>
          </p:txBody>
        </p:sp>
        <p:sp>
          <p:nvSpPr>
            <p:cNvPr id="107" name="Rectangle 106"/>
            <p:cNvSpPr/>
            <p:nvPr/>
          </p:nvSpPr>
          <p:spPr bwMode="auto">
            <a:xfrm>
              <a:off x="6660419" y="6009396"/>
              <a:ext cx="391879" cy="194318"/>
            </a:xfrm>
            <a:prstGeom prst="rect">
              <a:avLst/>
            </a:prstGeom>
            <a:solidFill>
              <a:srgbClr val="FFFF99"/>
            </a:solidFill>
            <a:ln w="9525"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Version</a:t>
              </a:r>
            </a:p>
          </p:txBody>
        </p:sp>
        <p:sp>
          <p:nvSpPr>
            <p:cNvPr id="109" name="Rectangle 108"/>
            <p:cNvSpPr/>
            <p:nvPr/>
          </p:nvSpPr>
          <p:spPr bwMode="auto">
            <a:xfrm>
              <a:off x="7837554" y="6009396"/>
              <a:ext cx="391879" cy="194318"/>
            </a:xfrm>
            <a:prstGeom prst="rect">
              <a:avLst/>
            </a:prstGeom>
            <a:solidFill>
              <a:schemeClr val="accent4">
                <a:lumMod val="20000"/>
                <a:lumOff val="80000"/>
              </a:schemeClr>
            </a:solidFill>
            <a:ln w="9525"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Col 2</a:t>
              </a:r>
            </a:p>
          </p:txBody>
        </p:sp>
        <p:sp>
          <p:nvSpPr>
            <p:cNvPr id="110" name="Rectangle 109"/>
            <p:cNvSpPr/>
            <p:nvPr/>
          </p:nvSpPr>
          <p:spPr bwMode="auto">
            <a:xfrm>
              <a:off x="8229433" y="6009396"/>
              <a:ext cx="391879" cy="194318"/>
            </a:xfrm>
            <a:prstGeom prst="rect">
              <a:avLst/>
            </a:prstGeom>
            <a:solidFill>
              <a:schemeClr val="accent4">
                <a:lumMod val="20000"/>
                <a:lumOff val="80000"/>
              </a:schemeClr>
            </a:solidFill>
            <a:ln w="9525"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Col 3</a:t>
              </a:r>
            </a:p>
          </p:txBody>
        </p:sp>
        <p:sp>
          <p:nvSpPr>
            <p:cNvPr id="111" name="Rectangle 110"/>
            <p:cNvSpPr/>
            <p:nvPr/>
          </p:nvSpPr>
          <p:spPr bwMode="auto">
            <a:xfrm>
              <a:off x="8622263" y="6007633"/>
              <a:ext cx="391879" cy="194318"/>
            </a:xfrm>
            <a:prstGeom prst="rect">
              <a:avLst/>
            </a:prstGeom>
            <a:solidFill>
              <a:schemeClr val="accent4">
                <a:lumMod val="20000"/>
                <a:lumOff val="80000"/>
              </a:schemeClr>
            </a:solidFill>
            <a:ln w="9525"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Col 4</a:t>
              </a:r>
            </a:p>
          </p:txBody>
        </p:sp>
        <p:sp>
          <p:nvSpPr>
            <p:cNvPr id="115" name="Rectangle 114"/>
            <p:cNvSpPr/>
            <p:nvPr/>
          </p:nvSpPr>
          <p:spPr bwMode="auto">
            <a:xfrm>
              <a:off x="9014142" y="6007633"/>
              <a:ext cx="391879" cy="194318"/>
            </a:xfrm>
            <a:prstGeom prst="rect">
              <a:avLst/>
            </a:prstGeom>
            <a:solidFill>
              <a:schemeClr val="accent4">
                <a:lumMod val="20000"/>
                <a:lumOff val="80000"/>
              </a:schemeClr>
            </a:solidFill>
            <a:ln w="9525"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Col 5</a:t>
              </a:r>
            </a:p>
          </p:txBody>
        </p:sp>
        <p:sp>
          <p:nvSpPr>
            <p:cNvPr id="116" name="Rectangle 115"/>
            <p:cNvSpPr/>
            <p:nvPr/>
          </p:nvSpPr>
          <p:spPr bwMode="auto">
            <a:xfrm>
              <a:off x="9406021" y="6007633"/>
              <a:ext cx="391879" cy="194318"/>
            </a:xfrm>
            <a:prstGeom prst="rect">
              <a:avLst/>
            </a:prstGeom>
            <a:solidFill>
              <a:schemeClr val="accent4">
                <a:lumMod val="20000"/>
                <a:lumOff val="80000"/>
              </a:schemeClr>
            </a:solidFill>
            <a:ln w="9525"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Col 6</a:t>
              </a:r>
            </a:p>
          </p:txBody>
        </p:sp>
      </p:grpSp>
      <p:sp>
        <p:nvSpPr>
          <p:cNvPr id="118" name="Rectangle 117"/>
          <p:cNvSpPr/>
          <p:nvPr/>
        </p:nvSpPr>
        <p:spPr bwMode="auto">
          <a:xfrm>
            <a:off x="7892339" y="3333755"/>
            <a:ext cx="316226" cy="194318"/>
          </a:xfrm>
          <a:prstGeom prst="rect">
            <a:avLst/>
          </a:prstGeom>
          <a:solidFill>
            <a:srgbClr val="FFFF99"/>
          </a:solidFill>
          <a:ln w="9525"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Row #</a:t>
            </a:r>
          </a:p>
        </p:txBody>
      </p:sp>
      <p:sp>
        <p:nvSpPr>
          <p:cNvPr id="119" name="Rectangle 118"/>
          <p:cNvSpPr/>
          <p:nvPr/>
        </p:nvSpPr>
        <p:spPr bwMode="auto">
          <a:xfrm>
            <a:off x="8595072" y="3333755"/>
            <a:ext cx="391879" cy="194318"/>
          </a:xfrm>
          <a:prstGeom prst="rect">
            <a:avLst/>
          </a:prstGeom>
          <a:solidFill>
            <a:srgbClr val="FFFF99"/>
          </a:solidFill>
          <a:ln w="9525"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Status Bits</a:t>
            </a:r>
          </a:p>
        </p:txBody>
      </p:sp>
      <p:sp>
        <p:nvSpPr>
          <p:cNvPr id="120" name="Rectangle 119"/>
          <p:cNvSpPr/>
          <p:nvPr/>
        </p:nvSpPr>
        <p:spPr bwMode="auto">
          <a:xfrm>
            <a:off x="8986951" y="3333755"/>
            <a:ext cx="391879" cy="194318"/>
          </a:xfrm>
          <a:prstGeom prst="rect">
            <a:avLst/>
          </a:prstGeom>
          <a:solidFill>
            <a:schemeClr val="accent4">
              <a:lumMod val="20000"/>
              <a:lumOff val="80000"/>
            </a:schemeClr>
          </a:solidFill>
          <a:ln w="9525"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456</a:t>
            </a:r>
          </a:p>
        </p:txBody>
      </p:sp>
      <p:sp>
        <p:nvSpPr>
          <p:cNvPr id="121" name="Rectangle 120"/>
          <p:cNvSpPr/>
          <p:nvPr/>
        </p:nvSpPr>
        <p:spPr bwMode="auto">
          <a:xfrm>
            <a:off x="8201695" y="3333755"/>
            <a:ext cx="391879" cy="194318"/>
          </a:xfrm>
          <a:prstGeom prst="rect">
            <a:avLst/>
          </a:prstGeom>
          <a:solidFill>
            <a:srgbClr val="FFFF99"/>
          </a:solidFill>
          <a:ln w="9525"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Version</a:t>
            </a:r>
          </a:p>
        </p:txBody>
      </p:sp>
      <p:sp>
        <p:nvSpPr>
          <p:cNvPr id="122" name="Rectangle 121"/>
          <p:cNvSpPr/>
          <p:nvPr/>
        </p:nvSpPr>
        <p:spPr bwMode="auto">
          <a:xfrm>
            <a:off x="9378830" y="3333755"/>
            <a:ext cx="391879" cy="194318"/>
          </a:xfrm>
          <a:prstGeom prst="rect">
            <a:avLst/>
          </a:prstGeom>
          <a:solidFill>
            <a:schemeClr val="accent4">
              <a:lumMod val="20000"/>
              <a:lumOff val="80000"/>
            </a:schemeClr>
          </a:solidFill>
          <a:ln w="9525"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1.234</a:t>
            </a:r>
          </a:p>
        </p:txBody>
      </p:sp>
      <p:sp>
        <p:nvSpPr>
          <p:cNvPr id="123" name="Rectangle 122"/>
          <p:cNvSpPr/>
          <p:nvPr/>
        </p:nvSpPr>
        <p:spPr bwMode="auto">
          <a:xfrm>
            <a:off x="9770709" y="3333755"/>
            <a:ext cx="391879" cy="194318"/>
          </a:xfrm>
          <a:prstGeom prst="rect">
            <a:avLst/>
          </a:prstGeom>
          <a:solidFill>
            <a:schemeClr val="accent4">
              <a:lumMod val="20000"/>
              <a:lumOff val="80000"/>
            </a:schemeClr>
          </a:solidFill>
          <a:ln w="9525"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0x001</a:t>
            </a:r>
          </a:p>
        </p:txBody>
      </p:sp>
      <p:sp>
        <p:nvSpPr>
          <p:cNvPr id="124" name="Rectangle 123"/>
          <p:cNvSpPr/>
          <p:nvPr/>
        </p:nvSpPr>
        <p:spPr bwMode="auto">
          <a:xfrm>
            <a:off x="10163539" y="3333754"/>
            <a:ext cx="391879" cy="192555"/>
          </a:xfrm>
          <a:prstGeom prst="rect">
            <a:avLst/>
          </a:prstGeom>
          <a:solidFill>
            <a:schemeClr val="accent4">
              <a:lumMod val="20000"/>
              <a:lumOff val="80000"/>
            </a:schemeClr>
          </a:solidFill>
          <a:ln w="9525"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0x002</a:t>
            </a:r>
          </a:p>
        </p:txBody>
      </p:sp>
      <p:sp>
        <p:nvSpPr>
          <p:cNvPr id="125" name="Rectangle 124"/>
          <p:cNvSpPr/>
          <p:nvPr/>
        </p:nvSpPr>
        <p:spPr bwMode="auto">
          <a:xfrm>
            <a:off x="10555418" y="3333754"/>
            <a:ext cx="391879" cy="192555"/>
          </a:xfrm>
          <a:prstGeom prst="rect">
            <a:avLst/>
          </a:prstGeom>
          <a:solidFill>
            <a:schemeClr val="accent4">
              <a:lumMod val="20000"/>
              <a:lumOff val="80000"/>
            </a:schemeClr>
          </a:solidFill>
          <a:ln w="9525"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0x003</a:t>
            </a:r>
          </a:p>
        </p:txBody>
      </p:sp>
      <p:sp>
        <p:nvSpPr>
          <p:cNvPr id="126" name="Rectangle 125"/>
          <p:cNvSpPr/>
          <p:nvPr/>
        </p:nvSpPr>
        <p:spPr bwMode="auto">
          <a:xfrm>
            <a:off x="10947297" y="3333754"/>
            <a:ext cx="391879" cy="192555"/>
          </a:xfrm>
          <a:prstGeom prst="rect">
            <a:avLst/>
          </a:prstGeom>
          <a:solidFill>
            <a:schemeClr val="accent4">
              <a:lumMod val="20000"/>
              <a:lumOff val="80000"/>
            </a:schemeClr>
          </a:solidFill>
          <a:ln w="9525" cap="flat" cmpd="sng" algn="ctr">
            <a:solidFill>
              <a:srgbClr val="00000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marL="0" marR="0" lvl="0" indent="0" algn="ctr" defTabSz="457200" eaLnBrk="1" fontAlgn="base" latinLnBrk="0" hangingPunct="1">
              <a:lnSpc>
                <a:spcPct val="100000"/>
              </a:lnSpc>
              <a:spcBef>
                <a:spcPts val="450"/>
              </a:spcBef>
              <a:spcAft>
                <a:spcPct val="0"/>
              </a:spcAft>
              <a:buClr>
                <a:srgbClr val="000000"/>
              </a:buClr>
              <a:buSzPct val="100000"/>
              <a:buFont typeface="Times New Roman" pitchFamily="16" charset="0"/>
              <a:buNone/>
              <a:tabLst/>
              <a:defRPr/>
            </a:pPr>
            <a:r>
              <a:rPr kumimoji="0" lang="en-US" sz="600" b="0" i="0" u="none" strike="noStrike" kern="0" cap="none" spc="0" normalizeH="0" baseline="0" noProof="0" dirty="0" smtClean="0">
                <a:ln>
                  <a:noFill/>
                </a:ln>
                <a:solidFill>
                  <a:srgbClr val="000000"/>
                </a:solidFill>
                <a:effectLst/>
                <a:uLnTx/>
                <a:uFillTx/>
                <a:latin typeface="Arial" charset="0"/>
                <a:ea typeface="ＭＳ Ｐゴシック" pitchFamily="32" charset="-128"/>
              </a:rPr>
              <a:t>0x004</a:t>
            </a:r>
          </a:p>
        </p:txBody>
      </p:sp>
      <p:sp>
        <p:nvSpPr>
          <p:cNvPr id="7" name="TextBox 6"/>
          <p:cNvSpPr txBox="1"/>
          <p:nvPr/>
        </p:nvSpPr>
        <p:spPr>
          <a:xfrm>
            <a:off x="8584810" y="4701790"/>
            <a:ext cx="500137" cy="276999"/>
          </a:xfrm>
          <a:prstGeom prst="rect">
            <a:avLst/>
          </a:prstGeom>
          <a:solidFill>
            <a:schemeClr val="accent4">
              <a:lumMod val="20000"/>
              <a:lumOff val="80000"/>
            </a:schemeClr>
          </a:solidFill>
          <a:ln>
            <a:solidFill>
              <a:schemeClr val="accent4">
                <a:lumMod val="60000"/>
                <a:lumOff val="40000"/>
              </a:schemeClr>
            </a:solidFill>
          </a:ln>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John</a:t>
            </a:r>
          </a:p>
        </p:txBody>
      </p:sp>
      <p:sp>
        <p:nvSpPr>
          <p:cNvPr id="127" name="TextBox 126"/>
          <p:cNvSpPr txBox="1"/>
          <p:nvPr/>
        </p:nvSpPr>
        <p:spPr>
          <a:xfrm>
            <a:off x="9319410" y="5027568"/>
            <a:ext cx="423193" cy="276999"/>
          </a:xfrm>
          <a:prstGeom prst="rect">
            <a:avLst/>
          </a:prstGeom>
          <a:solidFill>
            <a:schemeClr val="accent4">
              <a:lumMod val="20000"/>
              <a:lumOff val="80000"/>
            </a:schemeClr>
          </a:solidFill>
          <a:ln>
            <a:solidFill>
              <a:schemeClr val="accent4">
                <a:lumMod val="60000"/>
                <a:lumOff val="40000"/>
              </a:schemeClr>
            </a:solidFill>
          </a:ln>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Doe</a:t>
            </a:r>
          </a:p>
        </p:txBody>
      </p:sp>
      <p:sp>
        <p:nvSpPr>
          <p:cNvPr id="128" name="TextBox 127"/>
          <p:cNvSpPr txBox="1"/>
          <p:nvPr/>
        </p:nvSpPr>
        <p:spPr>
          <a:xfrm>
            <a:off x="9284514" y="5404343"/>
            <a:ext cx="1628651" cy="276999"/>
          </a:xfrm>
          <a:prstGeom prst="rect">
            <a:avLst/>
          </a:prstGeom>
          <a:solidFill>
            <a:schemeClr val="accent4">
              <a:lumMod val="20000"/>
              <a:lumOff val="80000"/>
            </a:schemeClr>
          </a:solidFill>
          <a:ln>
            <a:solidFill>
              <a:schemeClr val="accent4">
                <a:lumMod val="60000"/>
                <a:lumOff val="40000"/>
              </a:schemeClr>
            </a:solidFill>
          </a:ln>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123 Main Street</a:t>
            </a:r>
          </a:p>
        </p:txBody>
      </p:sp>
      <p:sp>
        <p:nvSpPr>
          <p:cNvPr id="129" name="TextBox 128"/>
          <p:cNvSpPr txBox="1"/>
          <p:nvPr/>
        </p:nvSpPr>
        <p:spPr>
          <a:xfrm>
            <a:off x="10355423" y="5833189"/>
            <a:ext cx="1628651" cy="276999"/>
          </a:xfrm>
          <a:prstGeom prst="rect">
            <a:avLst/>
          </a:prstGeom>
          <a:solidFill>
            <a:schemeClr val="accent4">
              <a:lumMod val="20000"/>
              <a:lumOff val="80000"/>
            </a:schemeClr>
          </a:solidFill>
          <a:ln>
            <a:solidFill>
              <a:schemeClr val="accent4">
                <a:lumMod val="60000"/>
                <a:lumOff val="40000"/>
              </a:schemeClr>
            </a:solidFill>
          </a:ln>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Sometown</a:t>
            </a:r>
            <a:r>
              <a:rPr lang="en-US" sz="1800" kern="0" dirty="0" smtClean="0">
                <a:ea typeface="Arial Unicode MS" pitchFamily="34" charset="-128"/>
                <a:cs typeface="Arial Unicode MS" pitchFamily="34" charset="-128"/>
              </a:rPr>
              <a:t> USA</a:t>
            </a:r>
          </a:p>
        </p:txBody>
      </p:sp>
      <p:cxnSp>
        <p:nvCxnSpPr>
          <p:cNvPr id="9" name="Straight Arrow Connector 8"/>
          <p:cNvCxnSpPr>
            <a:stCxn id="123" idx="2"/>
            <a:endCxn id="7" idx="0"/>
          </p:cNvCxnSpPr>
          <p:nvPr/>
        </p:nvCxnSpPr>
        <p:spPr>
          <a:xfrm flipH="1">
            <a:off x="8834879" y="3528073"/>
            <a:ext cx="1131770" cy="1173717"/>
          </a:xfrm>
          <a:prstGeom prst="straightConnector1">
            <a:avLst/>
          </a:prstGeom>
          <a:ln w="6350">
            <a:solidFill>
              <a:schemeClr val="accent4">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24" idx="2"/>
            <a:endCxn id="127" idx="0"/>
          </p:cNvCxnSpPr>
          <p:nvPr/>
        </p:nvCxnSpPr>
        <p:spPr>
          <a:xfrm flipH="1">
            <a:off x="9531007" y="3526309"/>
            <a:ext cx="828472" cy="1501259"/>
          </a:xfrm>
          <a:prstGeom prst="straightConnector1">
            <a:avLst/>
          </a:prstGeom>
          <a:ln w="6350">
            <a:solidFill>
              <a:schemeClr val="accent4">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125" idx="2"/>
            <a:endCxn id="128" idx="0"/>
          </p:cNvCxnSpPr>
          <p:nvPr/>
        </p:nvCxnSpPr>
        <p:spPr>
          <a:xfrm flipH="1">
            <a:off x="10098840" y="3526309"/>
            <a:ext cx="652518" cy="1878034"/>
          </a:xfrm>
          <a:prstGeom prst="straightConnector1">
            <a:avLst/>
          </a:prstGeom>
          <a:ln w="6350">
            <a:solidFill>
              <a:schemeClr val="accent4">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26" idx="2"/>
            <a:endCxn id="129" idx="0"/>
          </p:cNvCxnSpPr>
          <p:nvPr/>
        </p:nvCxnSpPr>
        <p:spPr>
          <a:xfrm>
            <a:off x="11143237" y="3526309"/>
            <a:ext cx="26512" cy="2306880"/>
          </a:xfrm>
          <a:prstGeom prst="straightConnector1">
            <a:avLst/>
          </a:prstGeom>
          <a:ln w="6350">
            <a:solidFill>
              <a:schemeClr val="accent4">
                <a:lumMod val="50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2002308812"/>
              </p:ext>
            </p:extLst>
          </p:nvPr>
        </p:nvGraphicFramePr>
        <p:xfrm>
          <a:off x="6674167" y="1953978"/>
          <a:ext cx="744728" cy="3291840"/>
        </p:xfrm>
        <a:graphic>
          <a:graphicData uri="http://schemas.openxmlformats.org/drawingml/2006/table">
            <a:tbl>
              <a:tblPr firstRow="1" bandRow="1">
                <a:tableStyleId>{F5AB1C69-6EDB-4FF4-983F-18BD219EF322}</a:tableStyleId>
              </a:tblPr>
              <a:tblGrid>
                <a:gridCol w="372364"/>
                <a:gridCol w="372364"/>
              </a:tblGrid>
              <a:tr h="127117">
                <a:tc>
                  <a:txBody>
                    <a:bodyPr/>
                    <a:lstStyle/>
                    <a:p>
                      <a:endParaRPr lang="en-US" sz="300" dirty="0"/>
                    </a:p>
                  </a:txBody>
                  <a:tcPr/>
                </a:tc>
                <a:tc>
                  <a:txBody>
                    <a:bodyPr/>
                    <a:lstStyle/>
                    <a:p>
                      <a:endParaRPr lang="en-US" sz="300" dirty="0"/>
                    </a:p>
                  </a:txBody>
                  <a:tcPr/>
                </a:tc>
              </a:tr>
              <a:tr h="127117">
                <a:tc>
                  <a:txBody>
                    <a:bodyPr/>
                    <a:lstStyle/>
                    <a:p>
                      <a:endParaRPr lang="en-US" sz="300"/>
                    </a:p>
                  </a:txBody>
                  <a:tcPr/>
                </a:tc>
                <a:tc>
                  <a:txBody>
                    <a:bodyPr/>
                    <a:lstStyle/>
                    <a:p>
                      <a:endParaRPr lang="en-US" sz="300" dirty="0"/>
                    </a:p>
                  </a:txBody>
                  <a:tcPr/>
                </a:tc>
              </a:tr>
              <a:tr h="127117">
                <a:tc>
                  <a:txBody>
                    <a:bodyPr/>
                    <a:lstStyle/>
                    <a:p>
                      <a:endParaRPr lang="en-US" sz="300"/>
                    </a:p>
                  </a:txBody>
                  <a:tcPr/>
                </a:tc>
                <a:tc>
                  <a:txBody>
                    <a:bodyPr/>
                    <a:lstStyle/>
                    <a:p>
                      <a:endParaRPr lang="en-US" sz="300" dirty="0"/>
                    </a:p>
                  </a:txBody>
                  <a:tcPr/>
                </a:tc>
              </a:tr>
              <a:tr h="127117">
                <a:tc>
                  <a:txBody>
                    <a:bodyPr/>
                    <a:lstStyle/>
                    <a:p>
                      <a:endParaRPr lang="en-US" sz="300"/>
                    </a:p>
                  </a:txBody>
                  <a:tcPr/>
                </a:tc>
                <a:tc>
                  <a:txBody>
                    <a:bodyPr/>
                    <a:lstStyle/>
                    <a:p>
                      <a:endParaRPr lang="en-US" sz="300" dirty="0"/>
                    </a:p>
                  </a:txBody>
                  <a:tcPr/>
                </a:tc>
              </a:tr>
              <a:tr h="127117">
                <a:tc>
                  <a:txBody>
                    <a:bodyPr/>
                    <a:lstStyle/>
                    <a:p>
                      <a:endParaRPr lang="en-US" sz="300"/>
                    </a:p>
                  </a:txBody>
                  <a:tcPr/>
                </a:tc>
                <a:tc>
                  <a:txBody>
                    <a:bodyPr/>
                    <a:lstStyle/>
                    <a:p>
                      <a:endParaRPr lang="en-US" sz="300" dirty="0"/>
                    </a:p>
                  </a:txBody>
                  <a:tcPr/>
                </a:tc>
              </a:tr>
              <a:tr h="127117">
                <a:tc>
                  <a:txBody>
                    <a:bodyPr/>
                    <a:lstStyle/>
                    <a:p>
                      <a:endParaRPr lang="en-US" sz="300"/>
                    </a:p>
                  </a:txBody>
                  <a:tcPr/>
                </a:tc>
                <a:tc>
                  <a:txBody>
                    <a:bodyPr/>
                    <a:lstStyle/>
                    <a:p>
                      <a:endParaRPr lang="en-US" sz="300" dirty="0"/>
                    </a:p>
                  </a:txBody>
                  <a:tcPr/>
                </a:tc>
              </a:tr>
              <a:tr h="127117">
                <a:tc>
                  <a:txBody>
                    <a:bodyPr/>
                    <a:lstStyle/>
                    <a:p>
                      <a:endParaRPr lang="en-US" sz="300"/>
                    </a:p>
                  </a:txBody>
                  <a:tcPr/>
                </a:tc>
                <a:tc>
                  <a:txBody>
                    <a:bodyPr/>
                    <a:lstStyle/>
                    <a:p>
                      <a:endParaRPr lang="en-US" sz="300" dirty="0"/>
                    </a:p>
                  </a:txBody>
                  <a:tcPr/>
                </a:tc>
              </a:tr>
              <a:tr h="127117">
                <a:tc>
                  <a:txBody>
                    <a:bodyPr/>
                    <a:lstStyle/>
                    <a:p>
                      <a:endParaRPr lang="en-US" sz="300" dirty="0"/>
                    </a:p>
                  </a:txBody>
                  <a:tcPr/>
                </a:tc>
                <a:tc>
                  <a:txBody>
                    <a:bodyPr/>
                    <a:lstStyle/>
                    <a:p>
                      <a:endParaRPr lang="en-US" sz="300" dirty="0"/>
                    </a:p>
                  </a:txBody>
                  <a:tcPr/>
                </a:tc>
              </a:tr>
              <a:tr h="127117">
                <a:tc>
                  <a:txBody>
                    <a:bodyPr/>
                    <a:lstStyle/>
                    <a:p>
                      <a:endParaRPr lang="en-US" sz="300" dirty="0"/>
                    </a:p>
                  </a:txBody>
                  <a:tcPr/>
                </a:tc>
                <a:tc>
                  <a:txBody>
                    <a:bodyPr/>
                    <a:lstStyle/>
                    <a:p>
                      <a:endParaRPr lang="en-US" sz="300" dirty="0"/>
                    </a:p>
                  </a:txBody>
                  <a:tcPr/>
                </a:tc>
              </a:tr>
              <a:tr h="127117">
                <a:tc>
                  <a:txBody>
                    <a:bodyPr/>
                    <a:lstStyle/>
                    <a:p>
                      <a:endParaRPr lang="en-US" sz="300" dirty="0"/>
                    </a:p>
                  </a:txBody>
                  <a:tcPr/>
                </a:tc>
                <a:tc>
                  <a:txBody>
                    <a:bodyPr/>
                    <a:lstStyle/>
                    <a:p>
                      <a:endParaRPr lang="en-US" sz="300" dirty="0"/>
                    </a:p>
                  </a:txBody>
                  <a:tcPr/>
                </a:tc>
              </a:tr>
              <a:tr h="127117">
                <a:tc>
                  <a:txBody>
                    <a:bodyPr/>
                    <a:lstStyle/>
                    <a:p>
                      <a:endParaRPr lang="en-US" sz="300" dirty="0"/>
                    </a:p>
                  </a:txBody>
                  <a:tcPr/>
                </a:tc>
                <a:tc>
                  <a:txBody>
                    <a:bodyPr/>
                    <a:lstStyle/>
                    <a:p>
                      <a:endParaRPr lang="en-US" sz="300" dirty="0"/>
                    </a:p>
                  </a:txBody>
                  <a:tcPr/>
                </a:tc>
              </a:tr>
              <a:tr h="127117">
                <a:tc>
                  <a:txBody>
                    <a:bodyPr/>
                    <a:lstStyle/>
                    <a:p>
                      <a:endParaRPr lang="en-US" sz="300" dirty="0"/>
                    </a:p>
                  </a:txBody>
                  <a:tcPr/>
                </a:tc>
                <a:tc>
                  <a:txBody>
                    <a:bodyPr/>
                    <a:lstStyle/>
                    <a:p>
                      <a:endParaRPr lang="en-US" sz="300" dirty="0"/>
                    </a:p>
                  </a:txBody>
                  <a:tcPr/>
                </a:tc>
              </a:tr>
              <a:tr h="127117">
                <a:tc>
                  <a:txBody>
                    <a:bodyPr/>
                    <a:lstStyle/>
                    <a:p>
                      <a:endParaRPr lang="en-US" sz="300" dirty="0"/>
                    </a:p>
                  </a:txBody>
                  <a:tcPr/>
                </a:tc>
                <a:tc>
                  <a:txBody>
                    <a:bodyPr/>
                    <a:lstStyle/>
                    <a:p>
                      <a:endParaRPr lang="en-US" sz="300" dirty="0"/>
                    </a:p>
                  </a:txBody>
                  <a:tcPr/>
                </a:tc>
              </a:tr>
              <a:tr h="127117">
                <a:tc>
                  <a:txBody>
                    <a:bodyPr/>
                    <a:lstStyle/>
                    <a:p>
                      <a:endParaRPr lang="en-US" sz="300" dirty="0"/>
                    </a:p>
                  </a:txBody>
                  <a:tcPr/>
                </a:tc>
                <a:tc>
                  <a:txBody>
                    <a:bodyPr/>
                    <a:lstStyle/>
                    <a:p>
                      <a:endParaRPr lang="en-US" sz="300" dirty="0"/>
                    </a:p>
                  </a:txBody>
                  <a:tcPr/>
                </a:tc>
              </a:tr>
              <a:tr h="127117">
                <a:tc>
                  <a:txBody>
                    <a:bodyPr/>
                    <a:lstStyle/>
                    <a:p>
                      <a:endParaRPr lang="en-US" sz="300" dirty="0"/>
                    </a:p>
                  </a:txBody>
                  <a:tcPr/>
                </a:tc>
                <a:tc>
                  <a:txBody>
                    <a:bodyPr/>
                    <a:lstStyle/>
                    <a:p>
                      <a:endParaRPr lang="en-US" sz="300" dirty="0"/>
                    </a:p>
                  </a:txBody>
                  <a:tcPr/>
                </a:tc>
              </a:tr>
              <a:tr h="127117">
                <a:tc>
                  <a:txBody>
                    <a:bodyPr/>
                    <a:lstStyle/>
                    <a:p>
                      <a:endParaRPr lang="en-US" sz="300" dirty="0"/>
                    </a:p>
                  </a:txBody>
                  <a:tcPr/>
                </a:tc>
                <a:tc>
                  <a:txBody>
                    <a:bodyPr/>
                    <a:lstStyle/>
                    <a:p>
                      <a:endParaRPr lang="en-US" sz="300" dirty="0"/>
                    </a:p>
                  </a:txBody>
                  <a:tcPr/>
                </a:tc>
              </a:tr>
              <a:tr h="127117">
                <a:tc>
                  <a:txBody>
                    <a:bodyPr/>
                    <a:lstStyle/>
                    <a:p>
                      <a:endParaRPr lang="en-US" sz="300" dirty="0"/>
                    </a:p>
                  </a:txBody>
                  <a:tcPr/>
                </a:tc>
                <a:tc>
                  <a:txBody>
                    <a:bodyPr/>
                    <a:lstStyle/>
                    <a:p>
                      <a:endParaRPr lang="en-US" sz="300" dirty="0"/>
                    </a:p>
                  </a:txBody>
                  <a:tcPr/>
                </a:tc>
              </a:tr>
              <a:tr h="127117">
                <a:tc>
                  <a:txBody>
                    <a:bodyPr/>
                    <a:lstStyle/>
                    <a:p>
                      <a:endParaRPr lang="en-US" sz="300" dirty="0"/>
                    </a:p>
                  </a:txBody>
                  <a:tcPr/>
                </a:tc>
                <a:tc>
                  <a:txBody>
                    <a:bodyPr/>
                    <a:lstStyle/>
                    <a:p>
                      <a:endParaRPr lang="en-US" sz="300" dirty="0"/>
                    </a:p>
                  </a:txBody>
                  <a:tcPr/>
                </a:tc>
              </a:tr>
              <a:tr h="127117">
                <a:tc>
                  <a:txBody>
                    <a:bodyPr/>
                    <a:lstStyle/>
                    <a:p>
                      <a:endParaRPr lang="en-US" sz="300" dirty="0"/>
                    </a:p>
                  </a:txBody>
                  <a:tcPr/>
                </a:tc>
                <a:tc>
                  <a:txBody>
                    <a:bodyPr/>
                    <a:lstStyle/>
                    <a:p>
                      <a:endParaRPr lang="en-US" sz="300" dirty="0"/>
                    </a:p>
                  </a:txBody>
                  <a:tcPr/>
                </a:tc>
              </a:tr>
              <a:tr h="127117">
                <a:tc>
                  <a:txBody>
                    <a:bodyPr/>
                    <a:lstStyle/>
                    <a:p>
                      <a:endParaRPr lang="en-US" sz="300" dirty="0"/>
                    </a:p>
                  </a:txBody>
                  <a:tcPr/>
                </a:tc>
                <a:tc>
                  <a:txBody>
                    <a:bodyPr/>
                    <a:lstStyle/>
                    <a:p>
                      <a:endParaRPr lang="en-US" sz="300" dirty="0"/>
                    </a:p>
                  </a:txBody>
                  <a:tcPr/>
                </a:tc>
              </a:tr>
              <a:tr h="127117">
                <a:tc>
                  <a:txBody>
                    <a:bodyPr/>
                    <a:lstStyle/>
                    <a:p>
                      <a:endParaRPr lang="en-US" sz="300" dirty="0"/>
                    </a:p>
                  </a:txBody>
                  <a:tcPr/>
                </a:tc>
                <a:tc>
                  <a:txBody>
                    <a:bodyPr/>
                    <a:lstStyle/>
                    <a:p>
                      <a:endParaRPr lang="en-US" sz="300" dirty="0"/>
                    </a:p>
                  </a:txBody>
                  <a:tcPr/>
                </a:tc>
              </a:tr>
              <a:tr h="127117">
                <a:tc>
                  <a:txBody>
                    <a:bodyPr/>
                    <a:lstStyle/>
                    <a:p>
                      <a:endParaRPr lang="en-US" sz="300" dirty="0"/>
                    </a:p>
                  </a:txBody>
                  <a:tcPr/>
                </a:tc>
                <a:tc>
                  <a:txBody>
                    <a:bodyPr/>
                    <a:lstStyle/>
                    <a:p>
                      <a:endParaRPr lang="en-US" sz="300" dirty="0"/>
                    </a:p>
                  </a:txBody>
                  <a:tcPr/>
                </a:tc>
              </a:tr>
              <a:tr h="127117">
                <a:tc>
                  <a:txBody>
                    <a:bodyPr/>
                    <a:lstStyle/>
                    <a:p>
                      <a:endParaRPr lang="en-US" sz="300" dirty="0"/>
                    </a:p>
                  </a:txBody>
                  <a:tcPr/>
                </a:tc>
                <a:tc>
                  <a:txBody>
                    <a:bodyPr/>
                    <a:lstStyle/>
                    <a:p>
                      <a:endParaRPr lang="en-US" sz="300" dirty="0"/>
                    </a:p>
                  </a:txBody>
                  <a:tcPr/>
                </a:tc>
              </a:tr>
              <a:tr h="127117">
                <a:tc>
                  <a:txBody>
                    <a:bodyPr/>
                    <a:lstStyle/>
                    <a:p>
                      <a:endParaRPr lang="en-US" sz="300" dirty="0"/>
                    </a:p>
                  </a:txBody>
                  <a:tcPr/>
                </a:tc>
                <a:tc>
                  <a:txBody>
                    <a:bodyPr/>
                    <a:lstStyle/>
                    <a:p>
                      <a:endParaRPr lang="en-US" sz="300" dirty="0"/>
                    </a:p>
                  </a:txBody>
                  <a:tcPr/>
                </a:tc>
              </a:tr>
            </a:tbl>
          </a:graphicData>
        </a:graphic>
      </p:graphicFrame>
      <p:cxnSp>
        <p:nvCxnSpPr>
          <p:cNvPr id="5" name="Straight Arrow Connector 4"/>
          <p:cNvCxnSpPr>
            <a:endCxn id="108" idx="1"/>
          </p:cNvCxnSpPr>
          <p:nvPr/>
        </p:nvCxnSpPr>
        <p:spPr>
          <a:xfrm flipV="1">
            <a:off x="7400041" y="2250992"/>
            <a:ext cx="498130" cy="303672"/>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118" idx="1"/>
          </p:cNvCxnSpPr>
          <p:nvPr/>
        </p:nvCxnSpPr>
        <p:spPr>
          <a:xfrm>
            <a:off x="7400041" y="3242821"/>
            <a:ext cx="492298" cy="188093"/>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626958" y="1545995"/>
            <a:ext cx="791937" cy="369332"/>
          </a:xfrm>
          <a:prstGeom prst="rect">
            <a:avLst/>
          </a:prstGeom>
          <a:noFill/>
        </p:spPr>
        <p:txBody>
          <a:bodyPr wrap="square" lIns="0" tIns="0" rIns="0" bIns="0" rtlCol="0">
            <a:spAutoFit/>
          </a:bodyPr>
          <a:lstStyle/>
          <a:p>
            <a:pPr fontAlgn="base">
              <a:spcAft>
                <a:spcPct val="0"/>
              </a:spcAft>
              <a:buClr>
                <a:srgbClr val="F0AB00"/>
              </a:buClr>
              <a:buSzPct val="80000"/>
            </a:pPr>
            <a:r>
              <a:rPr lang="en-US" sz="1200" b="1" kern="0" dirty="0" smtClean="0">
                <a:solidFill>
                  <a:srgbClr val="002060"/>
                </a:solidFill>
                <a:ea typeface="Arial Unicode MS" pitchFamily="34" charset="-128"/>
                <a:cs typeface="Arial Unicode MS" pitchFamily="34" charset="-128"/>
              </a:rPr>
              <a:t>Cache </a:t>
            </a:r>
          </a:p>
          <a:p>
            <a:pPr fontAlgn="base">
              <a:spcAft>
                <a:spcPct val="0"/>
              </a:spcAft>
              <a:buClr>
                <a:srgbClr val="F0AB00"/>
              </a:buClr>
              <a:buSzPct val="80000"/>
            </a:pPr>
            <a:r>
              <a:rPr lang="en-US" sz="1200" b="1" kern="0" dirty="0" smtClean="0">
                <a:solidFill>
                  <a:srgbClr val="002060"/>
                </a:solidFill>
                <a:ea typeface="Arial Unicode MS" pitchFamily="34" charset="-128"/>
                <a:cs typeface="Arial Unicode MS" pitchFamily="34" charset="-128"/>
              </a:rPr>
              <a:t>hash table</a:t>
            </a:r>
          </a:p>
        </p:txBody>
      </p:sp>
    </p:spTree>
    <p:extLst>
      <p:ext uri="{BB962C8B-B14F-4D97-AF65-F5344CB8AC3E}">
        <p14:creationId xmlns:p14="http://schemas.microsoft.com/office/powerpoint/2010/main" val="1547823520"/>
      </p:ext>
    </p:extLst>
  </p:cSld>
  <p:clrMapOvr>
    <a:masterClrMapping/>
  </p:clrMapOvr>
  <p:transition spd="slow">
    <p:wip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extBox 236"/>
          <p:cNvSpPr txBox="1"/>
          <p:nvPr/>
        </p:nvSpPr>
        <p:spPr>
          <a:xfrm>
            <a:off x="6391574" y="1914881"/>
            <a:ext cx="807913" cy="276999"/>
          </a:xfrm>
          <a:prstGeom prst="rect">
            <a:avLst/>
          </a:prstGeom>
          <a:solidFill>
            <a:schemeClr val="accent4">
              <a:lumMod val="20000"/>
              <a:lumOff val="80000"/>
            </a:schemeClr>
          </a:solidFill>
          <a:ln>
            <a:solidFill>
              <a:schemeClr val="accent4">
                <a:lumMod val="50000"/>
              </a:schemeClr>
            </a:solidFill>
          </a:ln>
          <a:effectLst>
            <a:outerShdw blurRad="50800" dist="38100" dir="2700000" algn="tl" rotWithShape="0">
              <a:prstClr val="black">
                <a:alpha val="40000"/>
              </a:prstClr>
            </a:outerShdw>
          </a:effectLst>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 MVCC </a:t>
            </a:r>
          </a:p>
        </p:txBody>
      </p:sp>
      <p:sp>
        <p:nvSpPr>
          <p:cNvPr id="238" name="TextBox 237"/>
          <p:cNvSpPr txBox="1"/>
          <p:nvPr/>
        </p:nvSpPr>
        <p:spPr>
          <a:xfrm>
            <a:off x="7211591" y="1914880"/>
            <a:ext cx="2051844" cy="276999"/>
          </a:xfrm>
          <a:prstGeom prst="rect">
            <a:avLst/>
          </a:prstGeom>
          <a:solidFill>
            <a:schemeClr val="accent5">
              <a:lumMod val="20000"/>
              <a:lumOff val="80000"/>
            </a:schemeClr>
          </a:solidFill>
          <a:ln>
            <a:solidFill>
              <a:schemeClr val="accent5">
                <a:lumMod val="60000"/>
                <a:lumOff val="40000"/>
              </a:schemeClr>
            </a:solidFill>
          </a:ln>
          <a:effectLst>
            <a:outerShdw blurRad="50800" dist="38100" dir="2700000" algn="tl" rotWithShape="0">
              <a:prstClr val="black">
                <a:alpha val="40000"/>
              </a:prstClr>
            </a:outerShdw>
          </a:effectLst>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 Data Row Caching </a:t>
            </a:r>
          </a:p>
        </p:txBody>
      </p:sp>
      <p:sp>
        <p:nvSpPr>
          <p:cNvPr id="28" name="Rectangle 27"/>
          <p:cNvSpPr/>
          <p:nvPr/>
        </p:nvSpPr>
        <p:spPr bwMode="gray">
          <a:xfrm>
            <a:off x="6262631" y="2210733"/>
            <a:ext cx="3129518" cy="1375333"/>
          </a:xfrm>
          <a:prstGeom prst="rect">
            <a:avLst/>
          </a:prstGeom>
          <a:solidFill>
            <a:srgbClr val="F8EFE0"/>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ASE DRC/MVCC Architecture – planned for sp03 (1H2016)</a:t>
            </a:r>
            <a:endParaRPr lang="en-US" dirty="0"/>
          </a:p>
        </p:txBody>
      </p:sp>
      <p:sp>
        <p:nvSpPr>
          <p:cNvPr id="227" name="Text Box 106"/>
          <p:cNvSpPr txBox="1">
            <a:spLocks noChangeArrowheads="1"/>
          </p:cNvSpPr>
          <p:nvPr/>
        </p:nvSpPr>
        <p:spPr bwMode="auto">
          <a:xfrm>
            <a:off x="7277672" y="5290088"/>
            <a:ext cx="1050255" cy="323149"/>
          </a:xfrm>
          <a:prstGeom prst="rect">
            <a:avLst/>
          </a:prstGeom>
          <a:noFill/>
          <a:ln w="12700" cap="sq" algn="ctr">
            <a:noFill/>
            <a:miter lim="800000"/>
            <a:headEnd/>
            <a:tailEnd/>
          </a:ln>
          <a:effectLst/>
        </p:spPr>
        <p:txBody>
          <a:bodyPr wrap="none" lIns="91424" tIns="45712" rIns="91424" bIns="45712">
            <a:spAutoFit/>
          </a:bodyPr>
          <a:lstStyle/>
          <a:p>
            <a:r>
              <a:rPr lang="en-US" sz="1500" dirty="0"/>
              <a:t>Paged I/O</a:t>
            </a:r>
          </a:p>
        </p:txBody>
      </p:sp>
      <p:sp>
        <p:nvSpPr>
          <p:cNvPr id="235" name="TextBox 234"/>
          <p:cNvSpPr txBox="1"/>
          <p:nvPr/>
        </p:nvSpPr>
        <p:spPr>
          <a:xfrm>
            <a:off x="8278762" y="3655479"/>
            <a:ext cx="671947" cy="369316"/>
          </a:xfrm>
          <a:prstGeom prst="rect">
            <a:avLst/>
          </a:prstGeom>
          <a:noFill/>
        </p:spPr>
        <p:txBody>
          <a:bodyPr wrap="none" lIns="91424" tIns="45712" rIns="91424" bIns="45712" rtlCol="0">
            <a:spAutoFit/>
          </a:bodyPr>
          <a:lstStyle/>
          <a:p>
            <a:r>
              <a:rPr lang="en-US" sz="1800" dirty="0"/>
              <a:t>Heat</a:t>
            </a:r>
          </a:p>
        </p:txBody>
      </p:sp>
      <p:sp>
        <p:nvSpPr>
          <p:cNvPr id="236" name="TextBox 235"/>
          <p:cNvSpPr txBox="1"/>
          <p:nvPr/>
        </p:nvSpPr>
        <p:spPr>
          <a:xfrm>
            <a:off x="6307940" y="1274461"/>
            <a:ext cx="2989921" cy="307777"/>
          </a:xfrm>
          <a:prstGeom prst="rect">
            <a:avLst/>
          </a:prstGeom>
          <a:ln>
            <a:solidFill>
              <a:schemeClr val="accent4">
                <a:lumMod val="50000"/>
              </a:schemeClr>
            </a:solidFill>
          </a:ln>
        </p:spPr>
        <p:style>
          <a:lnRef idx="2">
            <a:schemeClr val="accent5"/>
          </a:lnRef>
          <a:fillRef idx="1">
            <a:schemeClr val="lt1"/>
          </a:fillRef>
          <a:effectRef idx="0">
            <a:schemeClr val="accent5"/>
          </a:effectRef>
          <a:fontRef idx="minor">
            <a:schemeClr val="dk1"/>
          </a:fontRef>
        </p:style>
        <p:txBody>
          <a:bodyPr wrap="none" lIns="91440" tIns="45720" rIns="91440" bIns="45720" rtlCol="0">
            <a:spAutoFit/>
          </a:bodyPr>
          <a:lstStyle/>
          <a:p>
            <a:pPr fontAlgn="base">
              <a:spcBef>
                <a:spcPct val="50000"/>
              </a:spcBef>
              <a:spcAft>
                <a:spcPct val="0"/>
              </a:spcAft>
              <a:buClr>
                <a:srgbClr val="F0AB00"/>
              </a:buClr>
              <a:buSzPct val="80000"/>
            </a:pPr>
            <a:r>
              <a:rPr lang="en-US" sz="1400" b="1" kern="0" dirty="0" smtClean="0">
                <a:ea typeface="Arial Unicode MS" pitchFamily="34" charset="-128"/>
                <a:cs typeface="Arial Unicode MS" pitchFamily="34" charset="-128"/>
              </a:rPr>
              <a:t>SQL Queries &amp; DML on </a:t>
            </a:r>
            <a:r>
              <a:rPr lang="en-US" sz="1400" b="1" kern="0" dirty="0">
                <a:ea typeface="Arial Unicode MS" pitchFamily="34" charset="-128"/>
                <a:cs typeface="Arial Unicode MS" pitchFamily="34" charset="-128"/>
              </a:rPr>
              <a:t>Hot Data </a:t>
            </a:r>
          </a:p>
        </p:txBody>
      </p:sp>
      <p:sp>
        <p:nvSpPr>
          <p:cNvPr id="130" name="Up-Down Arrow 129"/>
          <p:cNvSpPr/>
          <p:nvPr/>
        </p:nvSpPr>
        <p:spPr bwMode="gray">
          <a:xfrm rot="5400000">
            <a:off x="5091094" y="1621952"/>
            <a:ext cx="242318" cy="2099446"/>
          </a:xfrm>
          <a:prstGeom prst="upDownArrow">
            <a:avLst/>
          </a:prstGeom>
          <a:solidFill>
            <a:schemeClr val="accent5"/>
          </a:solidFill>
          <a:ln w="6350" algn="ctr">
            <a:noFill/>
            <a:miter lim="800000"/>
            <a:headEnd/>
            <a:tailEnd/>
          </a:ln>
        </p:spPr>
        <p:txBody>
          <a:bodyPr lIns="89985" tIns="71987" rIns="89985" bIns="71987" rtlCol="0" anchor="ctr"/>
          <a:lstStyle/>
          <a:p>
            <a:pPr algn="ctr" defTabSz="914246"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131" name="TextBox 130"/>
          <p:cNvSpPr txBox="1"/>
          <p:nvPr/>
        </p:nvSpPr>
        <p:spPr>
          <a:xfrm>
            <a:off x="4578481" y="2815883"/>
            <a:ext cx="646011" cy="215444"/>
          </a:xfrm>
          <a:prstGeom prst="rect">
            <a:avLst/>
          </a:prstGeom>
          <a:noFill/>
          <a:ln>
            <a:noFill/>
          </a:ln>
        </p:spPr>
        <p:txBody>
          <a:bodyPr wrap="none" lIns="0" tIns="0" rIns="0" bIns="0" rtlCol="0">
            <a:spAutoFit/>
          </a:bodyPr>
          <a:lstStyle/>
          <a:p>
            <a:pPr fontAlgn="base">
              <a:spcBef>
                <a:spcPct val="50000"/>
              </a:spcBef>
              <a:spcAft>
                <a:spcPct val="0"/>
              </a:spcAft>
              <a:buClr>
                <a:srgbClr val="F0AB00"/>
              </a:buClr>
              <a:buSzPct val="80000"/>
            </a:pPr>
            <a:r>
              <a:rPr lang="en-US" sz="1400" b="1" kern="0" dirty="0">
                <a:ea typeface="Arial Unicode MS" pitchFamily="34" charset="-128"/>
                <a:cs typeface="Arial Unicode MS" pitchFamily="34" charset="-128"/>
              </a:rPr>
              <a:t>Backup</a:t>
            </a:r>
          </a:p>
        </p:txBody>
      </p:sp>
      <p:sp>
        <p:nvSpPr>
          <p:cNvPr id="133" name="TextBox 132"/>
          <p:cNvSpPr txBox="1"/>
          <p:nvPr/>
        </p:nvSpPr>
        <p:spPr>
          <a:xfrm>
            <a:off x="4532789" y="2139726"/>
            <a:ext cx="1341714" cy="430887"/>
          </a:xfrm>
          <a:prstGeom prst="rect">
            <a:avLst/>
          </a:prstGeom>
          <a:noFill/>
          <a:ln>
            <a:noFill/>
          </a:ln>
        </p:spPr>
        <p:txBody>
          <a:bodyPr wrap="none" lIns="0" tIns="0" rIns="0" bIns="0" rtlCol="0">
            <a:spAutoFit/>
          </a:bodyPr>
          <a:lstStyle/>
          <a:p>
            <a:pPr fontAlgn="base">
              <a:spcAft>
                <a:spcPct val="0"/>
              </a:spcAft>
              <a:buClr>
                <a:srgbClr val="F0AB00"/>
              </a:buClr>
              <a:buSzPct val="80000"/>
            </a:pPr>
            <a:r>
              <a:rPr lang="en-US" sz="1400" kern="0" dirty="0">
                <a:ea typeface="Arial Unicode MS" pitchFamily="34" charset="-128"/>
                <a:cs typeface="Arial Unicode MS" pitchFamily="34" charset="-128"/>
              </a:rPr>
              <a:t>Dump/Load DB</a:t>
            </a:r>
          </a:p>
          <a:p>
            <a:pPr fontAlgn="base">
              <a:spcAft>
                <a:spcPct val="0"/>
              </a:spcAft>
              <a:buClr>
                <a:srgbClr val="F0AB00"/>
              </a:buClr>
              <a:buSzPct val="80000"/>
            </a:pPr>
            <a:r>
              <a:rPr lang="en-US" sz="1400" kern="0" dirty="0">
                <a:ea typeface="Arial Unicode MS" pitchFamily="34" charset="-128"/>
                <a:cs typeface="Arial Unicode MS" pitchFamily="34" charset="-128"/>
              </a:rPr>
              <a:t>Dump/Load Tran</a:t>
            </a:r>
          </a:p>
        </p:txBody>
      </p:sp>
      <p:pic>
        <p:nvPicPr>
          <p:cNvPr id="134"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6913" y="3302727"/>
            <a:ext cx="591717" cy="598586"/>
          </a:xfrm>
          <a:prstGeom prst="rect">
            <a:avLst/>
          </a:prstGeom>
          <a:noFill/>
          <a:ln w="9525">
            <a:noFill/>
            <a:miter lim="800000"/>
            <a:headEnd/>
            <a:tailEnd/>
          </a:ln>
        </p:spPr>
      </p:pic>
      <p:sp>
        <p:nvSpPr>
          <p:cNvPr id="136" name="TextBox 135"/>
          <p:cNvSpPr txBox="1"/>
          <p:nvPr/>
        </p:nvSpPr>
        <p:spPr>
          <a:xfrm>
            <a:off x="10246988" y="3455374"/>
            <a:ext cx="963405" cy="215444"/>
          </a:xfrm>
          <a:prstGeom prst="rect">
            <a:avLst/>
          </a:prstGeom>
          <a:noFill/>
          <a:ln>
            <a:noFill/>
          </a:ln>
        </p:spPr>
        <p:txBody>
          <a:bodyPr wrap="none" lIns="0" tIns="0" rIns="0" bIns="0" rtlCol="0">
            <a:spAutoFit/>
          </a:bodyPr>
          <a:lstStyle/>
          <a:p>
            <a:pPr fontAlgn="base">
              <a:spcBef>
                <a:spcPct val="50000"/>
              </a:spcBef>
              <a:spcAft>
                <a:spcPct val="0"/>
              </a:spcAft>
              <a:buClr>
                <a:srgbClr val="F0AB00"/>
              </a:buClr>
              <a:buSzPct val="80000"/>
            </a:pPr>
            <a:r>
              <a:rPr lang="en-US" sz="1400" b="1" kern="0" dirty="0">
                <a:ea typeface="Arial Unicode MS" pitchFamily="34" charset="-128"/>
                <a:cs typeface="Arial Unicode MS" pitchFamily="34" charset="-128"/>
              </a:rPr>
              <a:t>Replication</a:t>
            </a:r>
          </a:p>
        </p:txBody>
      </p:sp>
      <p:sp>
        <p:nvSpPr>
          <p:cNvPr id="108" name="Text Placeholder 2"/>
          <p:cNvSpPr txBox="1">
            <a:spLocks/>
          </p:cNvSpPr>
          <p:nvPr/>
        </p:nvSpPr>
        <p:spPr bwMode="gray">
          <a:xfrm>
            <a:off x="114994" y="1772099"/>
            <a:ext cx="3404393" cy="4108817"/>
          </a:xfrm>
          <a:prstGeom prst="rect">
            <a:avLst/>
          </a:prstGeom>
          <a:solidFill>
            <a:srgbClr val="FFE7AB"/>
          </a:solidFill>
          <a:ln>
            <a:solidFill>
              <a:schemeClr val="accent1">
                <a:lumMod val="40000"/>
                <a:lumOff val="60000"/>
              </a:schemeClr>
            </a:solidFill>
          </a:ln>
          <a:effectLst>
            <a:outerShdw blurRad="50800" dist="38100" dir="2700000" algn="tl" rotWithShape="0">
              <a:prstClr val="black">
                <a:alpha val="40000"/>
              </a:prstClr>
            </a:outerShdw>
          </a:effectLst>
        </p:spPr>
        <p:txBody>
          <a:bodyPr vert="horz" wrap="square" lIns="45720" tIns="45720" rIns="45720" bIns="45720" rtlCol="0">
            <a:sp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ts val="600"/>
              </a:spcBef>
              <a:buClrTx/>
            </a:pPr>
            <a:r>
              <a:rPr lang="en-US" sz="1400" u="sng" dirty="0"/>
              <a:t>Design Considerations</a:t>
            </a:r>
          </a:p>
          <a:p>
            <a:pPr marL="182880" indent="-182880">
              <a:spcBef>
                <a:spcPts val="600"/>
              </a:spcBef>
              <a:buClrTx/>
              <a:buSzPct val="100000"/>
              <a:buFont typeface="Arial" panose="020B0604020202020204" pitchFamily="34" charset="0"/>
              <a:buChar char="•"/>
            </a:pPr>
            <a:r>
              <a:rPr lang="en-US" sz="1200" dirty="0"/>
              <a:t>Backward compatibility </a:t>
            </a:r>
            <a:r>
              <a:rPr lang="en-US" sz="1200" b="0" dirty="0"/>
              <a:t> </a:t>
            </a:r>
          </a:p>
          <a:p>
            <a:pPr marL="182880" indent="-182880">
              <a:spcBef>
                <a:spcPts val="600"/>
              </a:spcBef>
              <a:buClrTx/>
              <a:buSzPct val="100000"/>
              <a:buFont typeface="Arial" panose="020B0604020202020204" pitchFamily="34" charset="0"/>
              <a:buChar char="•"/>
            </a:pPr>
            <a:r>
              <a:rPr lang="en-US" sz="1200" dirty="0"/>
              <a:t>Tight integration </a:t>
            </a:r>
            <a:r>
              <a:rPr lang="en-US" sz="1200" b="0" dirty="0"/>
              <a:t>with existing data / tables / architecture</a:t>
            </a:r>
          </a:p>
          <a:p>
            <a:pPr marL="182880" indent="-182880">
              <a:spcBef>
                <a:spcPts val="600"/>
              </a:spcBef>
              <a:buClrTx/>
              <a:buSzPct val="100000"/>
              <a:buFont typeface="Arial" panose="020B0604020202020204" pitchFamily="34" charset="0"/>
              <a:buChar char="•"/>
            </a:pPr>
            <a:r>
              <a:rPr lang="en-US" sz="1200" dirty="0"/>
              <a:t>Granularity of caching</a:t>
            </a:r>
            <a:r>
              <a:rPr lang="en-US" sz="1200" b="0" dirty="0"/>
              <a:t> – Initially per-table, eventually per-partition DRC. Tailored for ILM</a:t>
            </a:r>
          </a:p>
          <a:p>
            <a:pPr marL="182880" indent="-182880">
              <a:spcBef>
                <a:spcPts val="600"/>
              </a:spcBef>
              <a:buClrTx/>
              <a:buSzPct val="100000"/>
              <a:buFont typeface="Arial" panose="020B0604020202020204" pitchFamily="34" charset="0"/>
              <a:buChar char="•"/>
            </a:pPr>
            <a:r>
              <a:rPr lang="en-US" sz="1200" dirty="0"/>
              <a:t>Application Changes</a:t>
            </a:r>
            <a:r>
              <a:rPr lang="en-US" sz="1200" b="0" dirty="0"/>
              <a:t> – Target is to keep them minimal, simple, to none</a:t>
            </a:r>
          </a:p>
          <a:p>
            <a:pPr marL="182880" indent="-182880">
              <a:spcBef>
                <a:spcPts val="600"/>
              </a:spcBef>
              <a:buClrTx/>
              <a:buSzPct val="100000"/>
              <a:buFont typeface="Arial" panose="020B0604020202020204" pitchFamily="34" charset="0"/>
              <a:buChar char="•"/>
            </a:pPr>
            <a:r>
              <a:rPr lang="en-US" sz="1200" dirty="0"/>
              <a:t>Memory Requirements</a:t>
            </a:r>
            <a:r>
              <a:rPr lang="en-US" sz="1200" b="0" dirty="0"/>
              <a:t> – On-demand. Sub-set of table / partitioned can be cached</a:t>
            </a:r>
          </a:p>
          <a:p>
            <a:pPr marL="182880" indent="-182880">
              <a:spcBef>
                <a:spcPts val="600"/>
              </a:spcBef>
              <a:buClrTx/>
              <a:buSzPct val="100000"/>
              <a:buFont typeface="Arial" panose="020B0604020202020204" pitchFamily="34" charset="0"/>
              <a:buChar char="•"/>
            </a:pPr>
            <a:r>
              <a:rPr lang="en-US" sz="1200" dirty="0"/>
              <a:t>Dynamic</a:t>
            </a:r>
            <a:r>
              <a:rPr lang="en-US" sz="1200" b="0" dirty="0"/>
              <a:t> – Target is to allow caching to be dynamically enabled / disabled</a:t>
            </a:r>
          </a:p>
          <a:p>
            <a:pPr marL="182880" indent="-182880">
              <a:spcBef>
                <a:spcPts val="600"/>
              </a:spcBef>
              <a:buClrTx/>
              <a:buSzPct val="100000"/>
              <a:buFont typeface="Arial" panose="020B0604020202020204" pitchFamily="34" charset="0"/>
              <a:buChar char="•"/>
            </a:pPr>
            <a:r>
              <a:rPr lang="en-US" sz="1200" dirty="0"/>
              <a:t>Encryption, HA, Replication</a:t>
            </a:r>
            <a:r>
              <a:rPr lang="en-US" sz="1200" b="0" dirty="0"/>
              <a:t> – Goal is to fully support other features in ecosystem</a:t>
            </a:r>
          </a:p>
          <a:p>
            <a:pPr marL="182880" indent="-182880">
              <a:spcBef>
                <a:spcPts val="600"/>
              </a:spcBef>
              <a:buClrTx/>
              <a:buSzPct val="100000"/>
              <a:buFont typeface="Arial" panose="020B0604020202020204" pitchFamily="34" charset="0"/>
              <a:buChar char="•"/>
            </a:pPr>
            <a:r>
              <a:rPr lang="en-US" sz="1200" dirty="0"/>
              <a:t>Monitoring</a:t>
            </a:r>
            <a:r>
              <a:rPr lang="en-US" sz="1200" b="0" dirty="0"/>
              <a:t>, Advisory, Wizards – Intelligent tooling &amp; monitoring provided to optimally size memory storage for current work loads</a:t>
            </a:r>
          </a:p>
          <a:p>
            <a:pPr marL="342842" indent="-342842">
              <a:spcBef>
                <a:spcPts val="600"/>
              </a:spcBef>
              <a:buClrTx/>
              <a:buFont typeface="Arial" panose="020B0604020202020204" pitchFamily="34" charset="0"/>
              <a:buChar char="•"/>
            </a:pPr>
            <a:endParaRPr lang="en-US" sz="1000" b="0" dirty="0"/>
          </a:p>
        </p:txBody>
      </p:sp>
      <p:pic>
        <p:nvPicPr>
          <p:cNvPr id="116" name="Picture 1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747613" y="5789449"/>
            <a:ext cx="1661737" cy="642567"/>
          </a:xfrm>
          <a:prstGeom prst="rect">
            <a:avLst/>
          </a:prstGeom>
          <a:noFill/>
          <a:ln w="9525">
            <a:noFill/>
            <a:miter lim="800000"/>
            <a:headEnd/>
            <a:tailEnd/>
          </a:ln>
        </p:spPr>
      </p:pic>
      <p:graphicFrame>
        <p:nvGraphicFramePr>
          <p:cNvPr id="125" name="Object 124">
            <a:hlinkClick r:id="" action="ppaction://ole?verb=0"/>
          </p:cNvPr>
          <p:cNvGraphicFramePr>
            <a:graphicFrameLocks/>
          </p:cNvGraphicFramePr>
          <p:nvPr>
            <p:extLst>
              <p:ext uri="{D42A27DB-BD31-4B8C-83A1-F6EECF244321}">
                <p14:modId xmlns:p14="http://schemas.microsoft.com/office/powerpoint/2010/main" val="4277272014"/>
              </p:ext>
            </p:extLst>
          </p:nvPr>
        </p:nvGraphicFramePr>
        <p:xfrm>
          <a:off x="3752752" y="4589023"/>
          <a:ext cx="557212" cy="746125"/>
        </p:xfrm>
        <a:graphic>
          <a:graphicData uri="http://schemas.openxmlformats.org/presentationml/2006/ole">
            <mc:AlternateContent xmlns:mc="http://schemas.openxmlformats.org/markup-compatibility/2006">
              <mc:Choice xmlns:v="urn:schemas-microsoft-com:vml" Requires="v">
                <p:oleObj spid="_x0000_s3175" name="Clip" r:id="rId5" imgW="2354263" imgH="3397250" progId="">
                  <p:embed/>
                </p:oleObj>
              </mc:Choice>
              <mc:Fallback>
                <p:oleObj name="Clip" r:id="rId5" imgW="2354263" imgH="3397250" progId="">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2752" y="4589023"/>
                        <a:ext cx="557212"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6" name="Picture 91" descr="standalon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6096" y="4603675"/>
            <a:ext cx="717550" cy="788987"/>
          </a:xfrm>
          <a:prstGeom prst="rect">
            <a:avLst/>
          </a:prstGeom>
          <a:noFill/>
          <a:ln w="9525">
            <a:noFill/>
            <a:miter lim="800000"/>
            <a:headEnd/>
            <a:tailEnd/>
          </a:ln>
        </p:spPr>
      </p:pic>
      <p:cxnSp>
        <p:nvCxnSpPr>
          <p:cNvPr id="128" name="Elbow Connector 127"/>
          <p:cNvCxnSpPr>
            <a:endCxn id="126" idx="0"/>
          </p:cNvCxnSpPr>
          <p:nvPr/>
        </p:nvCxnSpPr>
        <p:spPr>
          <a:xfrm rot="10800000" flipV="1">
            <a:off x="4844872" y="3295083"/>
            <a:ext cx="1417759" cy="1308592"/>
          </a:xfrm>
          <a:prstGeom prst="bentConnector2">
            <a:avLst/>
          </a:prstGeom>
          <a:ln w="28575">
            <a:solidFill>
              <a:schemeClr val="accent5"/>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3789600" y="5327800"/>
            <a:ext cx="1543190" cy="461649"/>
          </a:xfrm>
          <a:prstGeom prst="rect">
            <a:avLst/>
          </a:prstGeom>
          <a:noFill/>
        </p:spPr>
        <p:txBody>
          <a:bodyPr wrap="square" lIns="91424" tIns="45712" rIns="91424" bIns="45712" rtlCol="0">
            <a:spAutoFit/>
          </a:bodyPr>
          <a:lstStyle/>
          <a:p>
            <a:pPr algn="ctr"/>
            <a:r>
              <a:rPr lang="en-US" sz="1200" b="1" dirty="0">
                <a:solidFill>
                  <a:schemeClr val="accent5"/>
                </a:solidFill>
              </a:rPr>
              <a:t>On-Disk Row Store Log (ODRS)</a:t>
            </a:r>
          </a:p>
        </p:txBody>
      </p:sp>
      <p:pic>
        <p:nvPicPr>
          <p:cNvPr id="132" name="Picture 4" descr="BckpSrv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03149" y="2371675"/>
            <a:ext cx="514350" cy="514350"/>
          </a:xfrm>
          <a:prstGeom prst="rect">
            <a:avLst/>
          </a:prstGeom>
          <a:noFill/>
          <a:ln w="9525">
            <a:noFill/>
            <a:miter lim="800000"/>
            <a:headEnd/>
            <a:tailEnd/>
          </a:ln>
        </p:spPr>
      </p:pic>
      <p:cxnSp>
        <p:nvCxnSpPr>
          <p:cNvPr id="139" name="Elbow Connector 138"/>
          <p:cNvCxnSpPr>
            <a:endCxn id="125" idx="0"/>
          </p:cNvCxnSpPr>
          <p:nvPr/>
        </p:nvCxnSpPr>
        <p:spPr>
          <a:xfrm rot="10800000" flipV="1">
            <a:off x="4031359" y="3139093"/>
            <a:ext cx="2230617" cy="1449930"/>
          </a:xfrm>
          <a:prstGeom prst="bentConnector2">
            <a:avLst/>
          </a:prstGeom>
          <a:ln w="28575">
            <a:solidFill>
              <a:schemeClr val="accent5"/>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3575337" y="4108474"/>
            <a:ext cx="916215" cy="276983"/>
          </a:xfrm>
          <a:prstGeom prst="rect">
            <a:avLst/>
          </a:prstGeom>
          <a:noFill/>
        </p:spPr>
        <p:txBody>
          <a:bodyPr wrap="square" lIns="91424" tIns="45712" rIns="91424" bIns="45712" rtlCol="0">
            <a:spAutoFit/>
          </a:bodyPr>
          <a:lstStyle/>
          <a:p>
            <a:r>
              <a:rPr lang="en-US" sz="1200" b="1" dirty="0" smtClean="0"/>
              <a:t>Delta log</a:t>
            </a:r>
            <a:endParaRPr lang="en-US" sz="1200" b="1" dirty="0"/>
          </a:p>
        </p:txBody>
      </p:sp>
      <p:sp>
        <p:nvSpPr>
          <p:cNvPr id="115" name="TextBox 114"/>
          <p:cNvSpPr txBox="1"/>
          <p:nvPr/>
        </p:nvSpPr>
        <p:spPr>
          <a:xfrm>
            <a:off x="4307132" y="3829070"/>
            <a:ext cx="1208596" cy="461649"/>
          </a:xfrm>
          <a:prstGeom prst="rect">
            <a:avLst/>
          </a:prstGeom>
          <a:noFill/>
        </p:spPr>
        <p:txBody>
          <a:bodyPr wrap="square" lIns="91424" tIns="45712" rIns="91424" bIns="45712" rtlCol="0">
            <a:spAutoFit/>
          </a:bodyPr>
          <a:lstStyle/>
          <a:p>
            <a:r>
              <a:rPr lang="en-US" sz="1200" b="1" dirty="0"/>
              <a:t>Commit time Persistence</a:t>
            </a:r>
          </a:p>
        </p:txBody>
      </p:sp>
      <p:pic>
        <p:nvPicPr>
          <p:cNvPr id="140" name="Picture 48" descr="small gray DB.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18281" y="5841500"/>
            <a:ext cx="786523" cy="538463"/>
          </a:xfrm>
          <a:prstGeom prst="rect">
            <a:avLst/>
          </a:prstGeom>
          <a:noFill/>
          <a:ln w="9525">
            <a:noFill/>
            <a:miter lim="800000"/>
            <a:headEnd/>
            <a:tailEnd/>
          </a:ln>
        </p:spPr>
      </p:pic>
      <p:pic>
        <p:nvPicPr>
          <p:cNvPr id="141" name="Picture 48" descr="small gray DB.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58885" y="5841500"/>
            <a:ext cx="786523" cy="538463"/>
          </a:xfrm>
          <a:prstGeom prst="rect">
            <a:avLst/>
          </a:prstGeom>
          <a:noFill/>
          <a:ln w="9525">
            <a:noFill/>
            <a:miter lim="800000"/>
            <a:headEnd/>
            <a:tailEnd/>
          </a:ln>
        </p:spPr>
      </p:pic>
      <p:pic>
        <p:nvPicPr>
          <p:cNvPr id="142" name="Picture 48" descr="small gray DB.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11714" y="5841500"/>
            <a:ext cx="786523" cy="538463"/>
          </a:xfrm>
          <a:prstGeom prst="rect">
            <a:avLst/>
          </a:prstGeom>
          <a:noFill/>
          <a:ln w="9525">
            <a:noFill/>
            <a:miter lim="800000"/>
            <a:headEnd/>
            <a:tailEnd/>
          </a:ln>
        </p:spPr>
      </p:pic>
      <p:graphicFrame>
        <p:nvGraphicFramePr>
          <p:cNvPr id="25" name="Object 24">
            <a:hlinkClick r:id="" action="ppaction://ole?verb=0"/>
          </p:cNvPr>
          <p:cNvGraphicFramePr>
            <a:graphicFrameLocks/>
          </p:cNvGraphicFramePr>
          <p:nvPr>
            <p:extLst>
              <p:ext uri="{D42A27DB-BD31-4B8C-83A1-F6EECF244321}">
                <p14:modId xmlns:p14="http://schemas.microsoft.com/office/powerpoint/2010/main" val="2294231783"/>
              </p:ext>
            </p:extLst>
          </p:nvPr>
        </p:nvGraphicFramePr>
        <p:xfrm>
          <a:off x="9252771" y="5633838"/>
          <a:ext cx="557212" cy="746125"/>
        </p:xfrm>
        <a:graphic>
          <a:graphicData uri="http://schemas.openxmlformats.org/presentationml/2006/ole">
            <mc:AlternateContent xmlns:mc="http://schemas.openxmlformats.org/markup-compatibility/2006">
              <mc:Choice xmlns:v="urn:schemas-microsoft-com:vml" Requires="v">
                <p:oleObj spid="_x0000_s3176" name="Clip" r:id="rId10" imgW="2354263" imgH="3397250" progId="">
                  <p:embed/>
                </p:oleObj>
              </mc:Choice>
              <mc:Fallback>
                <p:oleObj name="Clip" r:id="rId10" imgW="2354263" imgH="3397250" progId="">
                  <p:embed/>
                  <p:pic>
                    <p:nvPicPr>
                      <p:cNvPr id="0" name="Object 6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2771" y="5633838"/>
                        <a:ext cx="557212"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6" name="Group 145"/>
          <p:cNvGrpSpPr/>
          <p:nvPr/>
        </p:nvGrpSpPr>
        <p:grpSpPr>
          <a:xfrm>
            <a:off x="6508804" y="4144737"/>
            <a:ext cx="2403528" cy="809960"/>
            <a:chOff x="2557226" y="1584696"/>
            <a:chExt cx="6186403" cy="2160740"/>
          </a:xfrm>
        </p:grpSpPr>
        <p:sp>
          <p:nvSpPr>
            <p:cNvPr id="147" name="Rectangle 146"/>
            <p:cNvSpPr/>
            <p:nvPr/>
          </p:nvSpPr>
          <p:spPr>
            <a:xfrm>
              <a:off x="2557226"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3" name="Rectangle 152"/>
            <p:cNvSpPr/>
            <p:nvPr/>
          </p:nvSpPr>
          <p:spPr>
            <a:xfrm>
              <a:off x="3226236"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5" name="Rectangle 154"/>
            <p:cNvSpPr/>
            <p:nvPr/>
          </p:nvSpPr>
          <p:spPr>
            <a:xfrm>
              <a:off x="3895246"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8" name="Rectangle 157"/>
            <p:cNvSpPr/>
            <p:nvPr/>
          </p:nvSpPr>
          <p:spPr>
            <a:xfrm>
              <a:off x="4564256"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1" name="Rectangle 160"/>
            <p:cNvSpPr/>
            <p:nvPr/>
          </p:nvSpPr>
          <p:spPr>
            <a:xfrm>
              <a:off x="5233267"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2" name="Rectangle 161"/>
            <p:cNvSpPr/>
            <p:nvPr/>
          </p:nvSpPr>
          <p:spPr>
            <a:xfrm>
              <a:off x="6455055"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0" name="Rectangle 169"/>
            <p:cNvSpPr/>
            <p:nvPr/>
          </p:nvSpPr>
          <p:spPr>
            <a:xfrm>
              <a:off x="7121481" y="1584696"/>
              <a:ext cx="38745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171" name="Straight Arrow Connector 170"/>
            <p:cNvCxnSpPr>
              <a:stCxn id="147" idx="3"/>
              <a:endCxn id="153" idx="1"/>
            </p:cNvCxnSpPr>
            <p:nvPr/>
          </p:nvCxnSpPr>
          <p:spPr>
            <a:xfrm>
              <a:off x="2944684" y="1855916"/>
              <a:ext cx="281552" cy="1588"/>
            </a:xfrm>
            <a:prstGeom prst="straightConnector1">
              <a:avLst/>
            </a:prstGeom>
            <a:noFill/>
            <a:ln w="12700" cap="flat" cmpd="sng" algn="ctr">
              <a:solidFill>
                <a:srgbClr val="9BBB59">
                  <a:lumMod val="75000"/>
                </a:srgbClr>
              </a:solidFill>
              <a:prstDash val="solid"/>
              <a:tailEnd type="arrow"/>
            </a:ln>
            <a:effectLst/>
          </p:spPr>
        </p:cxnSp>
        <p:cxnSp>
          <p:nvCxnSpPr>
            <p:cNvPr id="172" name="Straight Arrow Connector 171"/>
            <p:cNvCxnSpPr>
              <a:stCxn id="153" idx="3"/>
              <a:endCxn id="155" idx="1"/>
            </p:cNvCxnSpPr>
            <p:nvPr/>
          </p:nvCxnSpPr>
          <p:spPr>
            <a:xfrm>
              <a:off x="3613694" y="1855916"/>
              <a:ext cx="281552" cy="1588"/>
            </a:xfrm>
            <a:prstGeom prst="straightConnector1">
              <a:avLst/>
            </a:prstGeom>
            <a:noFill/>
            <a:ln w="12700" cap="flat" cmpd="sng" algn="ctr">
              <a:solidFill>
                <a:srgbClr val="9BBB59">
                  <a:lumMod val="75000"/>
                </a:srgbClr>
              </a:solidFill>
              <a:prstDash val="solid"/>
              <a:tailEnd type="arrow"/>
            </a:ln>
            <a:effectLst/>
          </p:spPr>
        </p:cxnSp>
        <p:cxnSp>
          <p:nvCxnSpPr>
            <p:cNvPr id="174" name="Straight Arrow Connector 173"/>
            <p:cNvCxnSpPr>
              <a:stCxn id="155" idx="3"/>
              <a:endCxn id="158" idx="1"/>
            </p:cNvCxnSpPr>
            <p:nvPr/>
          </p:nvCxnSpPr>
          <p:spPr>
            <a:xfrm>
              <a:off x="4282704" y="1855916"/>
              <a:ext cx="281552" cy="1588"/>
            </a:xfrm>
            <a:prstGeom prst="straightConnector1">
              <a:avLst/>
            </a:prstGeom>
            <a:noFill/>
            <a:ln w="12700" cap="flat" cmpd="sng" algn="ctr">
              <a:solidFill>
                <a:srgbClr val="9BBB59">
                  <a:lumMod val="75000"/>
                </a:srgbClr>
              </a:solidFill>
              <a:prstDash val="solid"/>
              <a:tailEnd type="arrow"/>
            </a:ln>
            <a:effectLst/>
          </p:spPr>
        </p:cxnSp>
        <p:cxnSp>
          <p:nvCxnSpPr>
            <p:cNvPr id="175" name="Straight Arrow Connector 174"/>
            <p:cNvCxnSpPr>
              <a:stCxn id="158" idx="3"/>
              <a:endCxn id="161" idx="1"/>
            </p:cNvCxnSpPr>
            <p:nvPr/>
          </p:nvCxnSpPr>
          <p:spPr>
            <a:xfrm>
              <a:off x="4951714" y="1855916"/>
              <a:ext cx="281553" cy="1588"/>
            </a:xfrm>
            <a:prstGeom prst="straightConnector1">
              <a:avLst/>
            </a:prstGeom>
            <a:noFill/>
            <a:ln w="12700" cap="flat" cmpd="sng" algn="ctr">
              <a:solidFill>
                <a:srgbClr val="9BBB59">
                  <a:lumMod val="75000"/>
                </a:srgbClr>
              </a:solidFill>
              <a:prstDash val="solid"/>
              <a:tailEnd type="arrow"/>
            </a:ln>
            <a:effectLst/>
          </p:spPr>
        </p:cxnSp>
        <p:cxnSp>
          <p:nvCxnSpPr>
            <p:cNvPr id="179" name="Straight Arrow Connector 178"/>
            <p:cNvCxnSpPr>
              <a:stCxn id="161" idx="3"/>
              <a:endCxn id="162" idx="1"/>
            </p:cNvCxnSpPr>
            <p:nvPr/>
          </p:nvCxnSpPr>
          <p:spPr>
            <a:xfrm>
              <a:off x="5620725" y="1855916"/>
              <a:ext cx="834330" cy="1588"/>
            </a:xfrm>
            <a:prstGeom prst="straightConnector1">
              <a:avLst/>
            </a:prstGeom>
            <a:noFill/>
            <a:ln w="12700" cap="flat" cmpd="sng" algn="ctr">
              <a:solidFill>
                <a:srgbClr val="9BBB59">
                  <a:lumMod val="75000"/>
                </a:srgbClr>
              </a:solidFill>
              <a:prstDash val="solid"/>
              <a:tailEnd type="arrow"/>
            </a:ln>
            <a:effectLst/>
          </p:spPr>
        </p:cxnSp>
        <p:pic>
          <p:nvPicPr>
            <p:cNvPr id="228" name="Picture 6" descr="C:\Documents and Settings\Jeff Tallman\Local Settings\Temporary Internet Files\Content.IE5\AFM2TOEY\MMj02839100000[1].gif"/>
            <p:cNvPicPr>
              <a:picLocks noChangeAspect="1" noChangeArrowheads="1" noCrop="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33769" y="1619568"/>
              <a:ext cx="373756" cy="402956"/>
            </a:xfrm>
            <a:prstGeom prst="rect">
              <a:avLst/>
            </a:prstGeom>
            <a:noFill/>
          </p:spPr>
        </p:pic>
        <p:cxnSp>
          <p:nvCxnSpPr>
            <p:cNvPr id="230" name="Straight Arrow Connector 229"/>
            <p:cNvCxnSpPr>
              <a:stCxn id="162" idx="3"/>
              <a:endCxn id="170" idx="1"/>
            </p:cNvCxnSpPr>
            <p:nvPr/>
          </p:nvCxnSpPr>
          <p:spPr>
            <a:xfrm>
              <a:off x="6842513" y="1855916"/>
              <a:ext cx="278968" cy="1588"/>
            </a:xfrm>
            <a:prstGeom prst="straightConnector1">
              <a:avLst/>
            </a:prstGeom>
            <a:noFill/>
            <a:ln w="12700" cap="flat" cmpd="sng" algn="ctr">
              <a:solidFill>
                <a:srgbClr val="9BBB59">
                  <a:lumMod val="75000"/>
                </a:srgbClr>
              </a:solidFill>
              <a:prstDash val="solid"/>
              <a:tailEnd type="arrow"/>
            </a:ln>
            <a:effectLst/>
          </p:spPr>
        </p:cxnSp>
        <p:sp>
          <p:nvSpPr>
            <p:cNvPr id="240" name="Rectangle 239"/>
            <p:cNvSpPr/>
            <p:nvPr/>
          </p:nvSpPr>
          <p:spPr>
            <a:xfrm>
              <a:off x="2595970" y="168672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3" name="Rectangle 242"/>
            <p:cNvSpPr/>
            <p:nvPr/>
          </p:nvSpPr>
          <p:spPr>
            <a:xfrm>
              <a:off x="3267563" y="168672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4" name="Rectangle 243"/>
            <p:cNvSpPr/>
            <p:nvPr/>
          </p:nvSpPr>
          <p:spPr>
            <a:xfrm>
              <a:off x="3933990" y="168672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5" name="Rectangle 244"/>
            <p:cNvSpPr/>
            <p:nvPr/>
          </p:nvSpPr>
          <p:spPr>
            <a:xfrm>
              <a:off x="4592668" y="168672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6" name="Rectangle 245"/>
            <p:cNvSpPr/>
            <p:nvPr/>
          </p:nvSpPr>
          <p:spPr>
            <a:xfrm>
              <a:off x="5274594" y="168672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8" name="Rectangle 247"/>
            <p:cNvSpPr/>
            <p:nvPr/>
          </p:nvSpPr>
          <p:spPr>
            <a:xfrm>
              <a:off x="6491210" y="1686728"/>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9" name="Rectangle 248"/>
            <p:cNvSpPr/>
            <p:nvPr/>
          </p:nvSpPr>
          <p:spPr>
            <a:xfrm>
              <a:off x="7165387" y="1686728"/>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0" name="Rectangle 249"/>
            <p:cNvSpPr/>
            <p:nvPr/>
          </p:nvSpPr>
          <p:spPr>
            <a:xfrm>
              <a:off x="2557226" y="3202996"/>
              <a:ext cx="2841355"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1" name="Rectangle 250"/>
            <p:cNvSpPr/>
            <p:nvPr/>
          </p:nvSpPr>
          <p:spPr>
            <a:xfrm>
              <a:off x="2603720"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2" name="Rectangle 251"/>
            <p:cNvSpPr/>
            <p:nvPr/>
          </p:nvSpPr>
          <p:spPr>
            <a:xfrm>
              <a:off x="2952801"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3" name="Rectangle 252"/>
            <p:cNvSpPr/>
            <p:nvPr/>
          </p:nvSpPr>
          <p:spPr>
            <a:xfrm>
              <a:off x="3301882"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4" name="Rectangle 253"/>
            <p:cNvSpPr/>
            <p:nvPr/>
          </p:nvSpPr>
          <p:spPr>
            <a:xfrm>
              <a:off x="5047289"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5" name="Rectangle 254"/>
            <p:cNvSpPr/>
            <p:nvPr/>
          </p:nvSpPr>
          <p:spPr>
            <a:xfrm>
              <a:off x="4698206"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6" name="Rectangle 255"/>
            <p:cNvSpPr/>
            <p:nvPr/>
          </p:nvSpPr>
          <p:spPr>
            <a:xfrm>
              <a:off x="4349125"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7" name="Rectangle 256"/>
            <p:cNvSpPr/>
            <p:nvPr/>
          </p:nvSpPr>
          <p:spPr>
            <a:xfrm>
              <a:off x="4000044"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8" name="Rectangle 257"/>
            <p:cNvSpPr/>
            <p:nvPr/>
          </p:nvSpPr>
          <p:spPr>
            <a:xfrm>
              <a:off x="3650963" y="3294697"/>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9" name="Rectangle 258"/>
            <p:cNvSpPr/>
            <p:nvPr/>
          </p:nvSpPr>
          <p:spPr>
            <a:xfrm>
              <a:off x="5902274" y="3202996"/>
              <a:ext cx="2841355"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0" name="Rectangle 259"/>
            <p:cNvSpPr/>
            <p:nvPr/>
          </p:nvSpPr>
          <p:spPr>
            <a:xfrm>
              <a:off x="5948768"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1" name="Rectangle 260"/>
            <p:cNvSpPr/>
            <p:nvPr/>
          </p:nvSpPr>
          <p:spPr>
            <a:xfrm>
              <a:off x="6297849"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2" name="Rectangle 261"/>
            <p:cNvSpPr/>
            <p:nvPr/>
          </p:nvSpPr>
          <p:spPr>
            <a:xfrm>
              <a:off x="6646930"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3" name="Rectangle 262"/>
            <p:cNvSpPr/>
            <p:nvPr/>
          </p:nvSpPr>
          <p:spPr>
            <a:xfrm>
              <a:off x="8392337"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4" name="Rectangle 263"/>
            <p:cNvSpPr/>
            <p:nvPr/>
          </p:nvSpPr>
          <p:spPr>
            <a:xfrm>
              <a:off x="8043254"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5" name="Rectangle 264"/>
            <p:cNvSpPr/>
            <p:nvPr/>
          </p:nvSpPr>
          <p:spPr>
            <a:xfrm>
              <a:off x="7694173"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6" name="Rectangle 265"/>
            <p:cNvSpPr/>
            <p:nvPr/>
          </p:nvSpPr>
          <p:spPr>
            <a:xfrm>
              <a:off x="7345092"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7" name="Rectangle 266"/>
            <p:cNvSpPr/>
            <p:nvPr/>
          </p:nvSpPr>
          <p:spPr>
            <a:xfrm>
              <a:off x="6996011" y="3294697"/>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268" name="Straight Arrow Connector 267"/>
            <p:cNvCxnSpPr/>
            <p:nvPr/>
          </p:nvCxnSpPr>
          <p:spPr>
            <a:xfrm>
              <a:off x="5398581" y="3474216"/>
              <a:ext cx="503693" cy="1588"/>
            </a:xfrm>
            <a:prstGeom prst="straightConnector1">
              <a:avLst/>
            </a:prstGeom>
            <a:noFill/>
            <a:ln w="12700" cap="flat" cmpd="sng" algn="ctr">
              <a:solidFill>
                <a:srgbClr val="9BBB59">
                  <a:lumMod val="75000"/>
                </a:srgbClr>
              </a:solidFill>
              <a:prstDash val="solid"/>
              <a:tailEnd type="arrow"/>
            </a:ln>
            <a:effectLst/>
          </p:spPr>
        </p:cxnSp>
        <p:pic>
          <p:nvPicPr>
            <p:cNvPr id="269" name="Picture 6" descr="C:\Documents and Settings\Jeff Tallman\Local Settings\Temporary Internet Files\Content.IE5\AFM2TOEY\MMj02839100000[1].gif"/>
            <p:cNvPicPr>
              <a:picLocks noChangeAspect="1" noChangeArrowheads="1" noCrop="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07564" y="3233994"/>
              <a:ext cx="373756" cy="402956"/>
            </a:xfrm>
            <a:prstGeom prst="rect">
              <a:avLst/>
            </a:prstGeom>
            <a:noFill/>
          </p:spPr>
        </p:pic>
        <p:cxnSp>
          <p:nvCxnSpPr>
            <p:cNvPr id="270" name="Straight Arrow Connector 269"/>
            <p:cNvCxnSpPr/>
            <p:nvPr/>
          </p:nvCxnSpPr>
          <p:spPr>
            <a:xfrm>
              <a:off x="3334724" y="2665066"/>
              <a:ext cx="304800" cy="1588"/>
            </a:xfrm>
            <a:prstGeom prst="straightConnector1">
              <a:avLst/>
            </a:prstGeom>
            <a:noFill/>
            <a:ln w="12700" cap="flat" cmpd="sng" algn="ctr">
              <a:solidFill>
                <a:srgbClr val="9BBB59">
                  <a:lumMod val="75000"/>
                </a:srgbClr>
              </a:solidFill>
              <a:prstDash val="solid"/>
              <a:tailEnd type="arrow"/>
            </a:ln>
            <a:effectLst/>
          </p:spPr>
        </p:cxnSp>
        <p:sp>
          <p:nvSpPr>
            <p:cNvPr id="271" name="Rectangle 270"/>
            <p:cNvSpPr/>
            <p:nvPr/>
          </p:nvSpPr>
          <p:spPr>
            <a:xfrm>
              <a:off x="2557226" y="2393846"/>
              <a:ext cx="77749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2" name="Rectangle 271"/>
            <p:cNvSpPr/>
            <p:nvPr/>
          </p:nvSpPr>
          <p:spPr>
            <a:xfrm>
              <a:off x="2603719"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3" name="Rectangle 272"/>
            <p:cNvSpPr/>
            <p:nvPr/>
          </p:nvSpPr>
          <p:spPr>
            <a:xfrm>
              <a:off x="2980844"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4" name="Rectangle 273"/>
            <p:cNvSpPr/>
            <p:nvPr/>
          </p:nvSpPr>
          <p:spPr>
            <a:xfrm>
              <a:off x="3639524" y="2393846"/>
              <a:ext cx="77749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5" name="Rectangle 274"/>
            <p:cNvSpPr/>
            <p:nvPr/>
          </p:nvSpPr>
          <p:spPr>
            <a:xfrm>
              <a:off x="3686017"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6" name="Rectangle 275"/>
            <p:cNvSpPr/>
            <p:nvPr/>
          </p:nvSpPr>
          <p:spPr>
            <a:xfrm>
              <a:off x="4063142"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7" name="Rectangle 276"/>
            <p:cNvSpPr/>
            <p:nvPr/>
          </p:nvSpPr>
          <p:spPr>
            <a:xfrm>
              <a:off x="4739904" y="2393846"/>
              <a:ext cx="77749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8" name="Rectangle 277"/>
            <p:cNvSpPr/>
            <p:nvPr/>
          </p:nvSpPr>
          <p:spPr>
            <a:xfrm>
              <a:off x="4786397"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9" name="Rectangle 278"/>
            <p:cNvSpPr/>
            <p:nvPr/>
          </p:nvSpPr>
          <p:spPr>
            <a:xfrm>
              <a:off x="5163522"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0" name="Rectangle 279"/>
            <p:cNvSpPr/>
            <p:nvPr/>
          </p:nvSpPr>
          <p:spPr>
            <a:xfrm>
              <a:off x="6491212" y="2393846"/>
              <a:ext cx="77749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1" name="Rectangle 280"/>
            <p:cNvSpPr/>
            <p:nvPr/>
          </p:nvSpPr>
          <p:spPr>
            <a:xfrm>
              <a:off x="6537705"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2" name="Rectangle 281"/>
            <p:cNvSpPr/>
            <p:nvPr/>
          </p:nvSpPr>
          <p:spPr>
            <a:xfrm>
              <a:off x="6914830" y="2495878"/>
              <a:ext cx="307385" cy="404246"/>
            </a:xfrm>
            <a:prstGeom prst="rect">
              <a:avLst/>
            </a:prstGeom>
            <a:solidFill>
              <a:srgbClr val="F79646">
                <a:lumMod val="40000"/>
                <a:lumOff val="60000"/>
              </a:srgbClr>
            </a:solidFill>
            <a:ln w="254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283" name="Straight Arrow Connector 282"/>
            <p:cNvCxnSpPr/>
            <p:nvPr/>
          </p:nvCxnSpPr>
          <p:spPr>
            <a:xfrm>
              <a:off x="4417022" y="2665066"/>
              <a:ext cx="322882" cy="1588"/>
            </a:xfrm>
            <a:prstGeom prst="straightConnector1">
              <a:avLst/>
            </a:prstGeom>
            <a:noFill/>
            <a:ln w="12700" cap="flat" cmpd="sng" algn="ctr">
              <a:solidFill>
                <a:srgbClr val="9BBB59">
                  <a:lumMod val="75000"/>
                </a:srgbClr>
              </a:solidFill>
              <a:prstDash val="solid"/>
              <a:tailEnd type="arrow"/>
            </a:ln>
            <a:effectLst/>
          </p:spPr>
        </p:cxnSp>
        <p:cxnSp>
          <p:nvCxnSpPr>
            <p:cNvPr id="284" name="Straight Arrow Connector 283"/>
            <p:cNvCxnSpPr>
              <a:endCxn id="280" idx="1"/>
            </p:cNvCxnSpPr>
            <p:nvPr/>
          </p:nvCxnSpPr>
          <p:spPr>
            <a:xfrm>
              <a:off x="5517402" y="2665066"/>
              <a:ext cx="973810" cy="1588"/>
            </a:xfrm>
            <a:prstGeom prst="straightConnector1">
              <a:avLst/>
            </a:prstGeom>
            <a:noFill/>
            <a:ln w="12700" cap="flat" cmpd="sng" algn="ctr">
              <a:solidFill>
                <a:srgbClr val="9BBB59">
                  <a:lumMod val="75000"/>
                </a:srgbClr>
              </a:solidFill>
              <a:prstDash val="solid"/>
              <a:tailEnd type="arrow"/>
            </a:ln>
            <a:effectLst/>
          </p:spPr>
        </p:cxnSp>
        <p:pic>
          <p:nvPicPr>
            <p:cNvPr id="285" name="Picture 6" descr="C:\Documents and Settings\Jeff Tallman\Local Settings\Temporary Internet Files\Content.IE5\AFM2TOEY\MMj02839100000[1].gif"/>
            <p:cNvPicPr>
              <a:picLocks noChangeAspect="1" noChangeArrowheads="1" noCrop="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64027" y="2408054"/>
              <a:ext cx="373756" cy="402956"/>
            </a:xfrm>
            <a:prstGeom prst="rect">
              <a:avLst/>
            </a:prstGeom>
            <a:noFill/>
          </p:spPr>
        </p:pic>
        <p:sp>
          <p:nvSpPr>
            <p:cNvPr id="286" name="Rectangle 285"/>
            <p:cNvSpPr/>
            <p:nvPr/>
          </p:nvSpPr>
          <p:spPr>
            <a:xfrm>
              <a:off x="7534764" y="2393846"/>
              <a:ext cx="777498" cy="542440"/>
            </a:xfrm>
            <a:prstGeom prst="rect">
              <a:avLst/>
            </a:prstGeom>
            <a:solidFill>
              <a:srgbClr val="9BBB59">
                <a:lumMod val="20000"/>
                <a:lumOff val="80000"/>
              </a:srgbClr>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7" name="Rectangle 286"/>
            <p:cNvSpPr/>
            <p:nvPr/>
          </p:nvSpPr>
          <p:spPr>
            <a:xfrm>
              <a:off x="7581257" y="2493294"/>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8" name="Rectangle 287"/>
            <p:cNvSpPr/>
            <p:nvPr/>
          </p:nvSpPr>
          <p:spPr>
            <a:xfrm>
              <a:off x="7958382" y="2493294"/>
              <a:ext cx="307385" cy="404246"/>
            </a:xfrm>
            <a:prstGeom prst="rect">
              <a:avLst/>
            </a:prstGeom>
            <a:solidFill>
              <a:srgbClr val="F79646">
                <a:lumMod val="20000"/>
                <a:lumOff val="80000"/>
              </a:srgbClr>
            </a:solidFill>
            <a:ln w="25400" cap="flat" cmpd="sng" algn="ctr">
              <a:solidFill>
                <a:srgbClr val="F79646">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289" name="Straight Arrow Connector 288"/>
            <p:cNvCxnSpPr>
              <a:stCxn id="280" idx="3"/>
              <a:endCxn id="286" idx="1"/>
            </p:cNvCxnSpPr>
            <p:nvPr/>
          </p:nvCxnSpPr>
          <p:spPr>
            <a:xfrm>
              <a:off x="7268710" y="2665066"/>
              <a:ext cx="266054" cy="1588"/>
            </a:xfrm>
            <a:prstGeom prst="straightConnector1">
              <a:avLst/>
            </a:prstGeom>
            <a:noFill/>
            <a:ln w="12700" cap="flat" cmpd="sng" algn="ctr">
              <a:solidFill>
                <a:srgbClr val="9BBB59">
                  <a:lumMod val="75000"/>
                </a:srgbClr>
              </a:solidFill>
              <a:prstDash val="solid"/>
              <a:tailEnd type="arrow"/>
            </a:ln>
            <a:effectLst/>
          </p:spPr>
        </p:cxnSp>
      </p:grpSp>
      <p:sp>
        <p:nvSpPr>
          <p:cNvPr id="26" name="TextBox 25"/>
          <p:cNvSpPr txBox="1"/>
          <p:nvPr/>
        </p:nvSpPr>
        <p:spPr>
          <a:xfrm>
            <a:off x="9023554" y="4171050"/>
            <a:ext cx="2646830"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solidFill>
                  <a:srgbClr val="0070C0"/>
                </a:solidFill>
                <a:ea typeface="Arial Unicode MS" pitchFamily="34" charset="-128"/>
                <a:cs typeface="Arial Unicode MS" pitchFamily="34" charset="-128"/>
              </a:rPr>
              <a:t>Normal page-based buffer cache</a:t>
            </a:r>
          </a:p>
          <a:p>
            <a:pPr marL="182880" indent="-182880" fontAlgn="base">
              <a:spcAft>
                <a:spcPct val="0"/>
              </a:spcAft>
              <a:buClr>
                <a:srgbClr val="0070C0"/>
              </a:buClr>
              <a:buSzPct val="100000"/>
              <a:buFont typeface="Arial" panose="020B0604020202020204" pitchFamily="34" charset="0"/>
              <a:buChar char="•"/>
            </a:pPr>
            <a:r>
              <a:rPr lang="en-US" sz="1200" b="1" kern="0" dirty="0" smtClean="0">
                <a:ea typeface="Arial Unicode MS" pitchFamily="34" charset="-128"/>
                <a:cs typeface="Arial Unicode MS" pitchFamily="34" charset="-128"/>
              </a:rPr>
              <a:t>Compressed or uncompressed</a:t>
            </a:r>
          </a:p>
          <a:p>
            <a:pPr marL="182880" indent="-182880" fontAlgn="base">
              <a:spcAft>
                <a:spcPct val="0"/>
              </a:spcAft>
              <a:buClr>
                <a:srgbClr val="0070C0"/>
              </a:buClr>
              <a:buSzPct val="100000"/>
              <a:buFont typeface="Arial" panose="020B0604020202020204" pitchFamily="34" charset="0"/>
              <a:buChar char="•"/>
            </a:pPr>
            <a:r>
              <a:rPr lang="en-US" sz="1200" b="1" kern="0" dirty="0" smtClean="0">
                <a:ea typeface="Arial Unicode MS" pitchFamily="34" charset="-128"/>
                <a:cs typeface="Arial Unicode MS" pitchFamily="34" charset="-128"/>
              </a:rPr>
              <a:t>MRU</a:t>
            </a:r>
            <a:r>
              <a:rPr lang="en-US" sz="1200" b="1" kern="0" dirty="0" smtClean="0">
                <a:ea typeface="Arial Unicode MS" pitchFamily="34" charset="-128"/>
                <a:cs typeface="Arial Unicode MS" pitchFamily="34" charset="-128"/>
                <a:sym typeface="Wingdings" panose="05000000000000000000" pitchFamily="2" charset="2"/>
              </a:rPr>
              <a:t>LRU (strict) or relaxed</a:t>
            </a:r>
            <a:endParaRPr lang="en-US" sz="1200" b="1" kern="0" dirty="0" smtClean="0">
              <a:ea typeface="Arial Unicode MS" pitchFamily="34" charset="-128"/>
              <a:cs typeface="Arial Unicode MS" pitchFamily="34" charset="-128"/>
            </a:endParaRPr>
          </a:p>
        </p:txBody>
      </p:sp>
      <p:sp>
        <p:nvSpPr>
          <p:cNvPr id="27" name="Down Arrow 26"/>
          <p:cNvSpPr/>
          <p:nvPr/>
        </p:nvSpPr>
        <p:spPr bwMode="gray">
          <a:xfrm flipV="1">
            <a:off x="8019304" y="3655479"/>
            <a:ext cx="319996" cy="369316"/>
          </a:xfrm>
          <a:prstGeom prst="downArrow">
            <a:avLst/>
          </a:prstGeom>
          <a:gradFill>
            <a:gsLst>
              <a:gs pos="0">
                <a:srgbClr val="FFF200"/>
              </a:gs>
              <a:gs pos="45000">
                <a:srgbClr val="FF7A00"/>
              </a:gs>
              <a:gs pos="70000">
                <a:srgbClr val="FF0300"/>
              </a:gs>
              <a:gs pos="100000">
                <a:srgbClr val="4D0808"/>
              </a:gs>
            </a:gsLst>
            <a:lin ang="5400000" scaled="0"/>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90" name="Down Arrow 289"/>
          <p:cNvSpPr/>
          <p:nvPr/>
        </p:nvSpPr>
        <p:spPr bwMode="gray">
          <a:xfrm>
            <a:off x="6947359" y="3655479"/>
            <a:ext cx="319996" cy="369316"/>
          </a:xfrm>
          <a:prstGeom prst="downArrow">
            <a:avLst/>
          </a:prstGeom>
          <a:gradFill>
            <a:gsLst>
              <a:gs pos="0">
                <a:srgbClr val="03D4A8"/>
              </a:gs>
              <a:gs pos="25000">
                <a:srgbClr val="21D6E0"/>
              </a:gs>
              <a:gs pos="75000">
                <a:srgbClr val="0087E6"/>
              </a:gs>
              <a:gs pos="100000">
                <a:srgbClr val="005CBF"/>
              </a:gs>
            </a:gsLst>
            <a:lin ang="5400000" scaled="0"/>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91" name="TextBox 290"/>
          <p:cNvSpPr txBox="1"/>
          <p:nvPr/>
        </p:nvSpPr>
        <p:spPr>
          <a:xfrm>
            <a:off x="6262631" y="3642629"/>
            <a:ext cx="697595" cy="369316"/>
          </a:xfrm>
          <a:prstGeom prst="rect">
            <a:avLst/>
          </a:prstGeom>
          <a:noFill/>
        </p:spPr>
        <p:txBody>
          <a:bodyPr wrap="none" lIns="91424" tIns="45712" rIns="91424" bIns="45712" rtlCol="0">
            <a:spAutoFit/>
          </a:bodyPr>
          <a:lstStyle/>
          <a:p>
            <a:r>
              <a:rPr lang="en-US" sz="1800" dirty="0" smtClean="0"/>
              <a:t>Pack</a:t>
            </a:r>
            <a:endParaRPr lang="en-US" sz="1800" dirty="0"/>
          </a:p>
        </p:txBody>
      </p:sp>
      <p:sp>
        <p:nvSpPr>
          <p:cNvPr id="292" name="TextBox 291"/>
          <p:cNvSpPr txBox="1"/>
          <p:nvPr/>
        </p:nvSpPr>
        <p:spPr>
          <a:xfrm>
            <a:off x="9558752" y="1407839"/>
            <a:ext cx="2339878" cy="138499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solidFill>
                  <a:schemeClr val="accent5"/>
                </a:solidFill>
                <a:ea typeface="Arial Unicode MS" pitchFamily="34" charset="-128"/>
                <a:cs typeface="Arial Unicode MS" pitchFamily="34" charset="-128"/>
              </a:rPr>
              <a:t>In-Memory Row Store</a:t>
            </a:r>
          </a:p>
          <a:p>
            <a:pPr marL="182880" indent="-182880" fontAlgn="base">
              <a:spcAft>
                <a:spcPct val="0"/>
              </a:spcAft>
              <a:buClr>
                <a:schemeClr val="accent5"/>
              </a:buClr>
              <a:buSzPct val="100000"/>
              <a:buFont typeface="Arial" panose="020B0604020202020204" pitchFamily="34" charset="0"/>
              <a:buChar char="•"/>
            </a:pPr>
            <a:r>
              <a:rPr lang="en-US" sz="1200" b="1" kern="0" dirty="0" smtClean="0">
                <a:ea typeface="Arial Unicode MS" pitchFamily="34" charset="-128"/>
                <a:cs typeface="Arial Unicode MS" pitchFamily="34" charset="-128"/>
              </a:rPr>
              <a:t>Data Row Cache (DRC)</a:t>
            </a:r>
          </a:p>
          <a:p>
            <a:pPr marL="182880" indent="-182880" fontAlgn="base">
              <a:spcAft>
                <a:spcPct val="0"/>
              </a:spcAft>
              <a:buClr>
                <a:schemeClr val="accent5"/>
              </a:buClr>
              <a:buSzPct val="100000"/>
              <a:buFont typeface="Arial" panose="020B0604020202020204" pitchFamily="34" charset="0"/>
              <a:buChar char="•"/>
            </a:pPr>
            <a:r>
              <a:rPr lang="en-US" sz="1200" b="1" kern="0" dirty="0" smtClean="0">
                <a:ea typeface="Arial Unicode MS" pitchFamily="34" charset="-128"/>
                <a:cs typeface="Arial Unicode MS" pitchFamily="34" charset="-128"/>
              </a:rPr>
              <a:t>Latch-free B-tree indexes</a:t>
            </a:r>
          </a:p>
          <a:p>
            <a:pPr marL="182880" indent="-182880" fontAlgn="base">
              <a:spcAft>
                <a:spcPct val="0"/>
              </a:spcAft>
              <a:buClr>
                <a:schemeClr val="accent5"/>
              </a:buClr>
              <a:buSzPct val="100000"/>
              <a:buFont typeface="Arial" panose="020B0604020202020204" pitchFamily="34" charset="0"/>
              <a:buChar char="•"/>
            </a:pPr>
            <a:r>
              <a:rPr lang="en-US" sz="1200" b="1" kern="0" dirty="0" smtClean="0">
                <a:ea typeface="Arial Unicode MS" pitchFamily="34" charset="-128"/>
                <a:cs typeface="Arial Unicode MS" pitchFamily="34" charset="-128"/>
              </a:rPr>
              <a:t>MVCC</a:t>
            </a:r>
          </a:p>
          <a:p>
            <a:pPr marL="182880" indent="-182880" fontAlgn="base">
              <a:spcAft>
                <a:spcPct val="0"/>
              </a:spcAft>
              <a:buClr>
                <a:schemeClr val="accent5"/>
              </a:buClr>
              <a:buSzPct val="100000"/>
              <a:buFont typeface="Arial" panose="020B0604020202020204" pitchFamily="34" charset="0"/>
              <a:buChar char="•"/>
            </a:pPr>
            <a:r>
              <a:rPr lang="en-US" sz="1200" b="1" kern="0" dirty="0" smtClean="0">
                <a:ea typeface="Arial Unicode MS" pitchFamily="34" charset="-128"/>
                <a:cs typeface="Arial Unicode MS" pitchFamily="34" charset="-128"/>
              </a:rPr>
              <a:t>Persistent store</a:t>
            </a:r>
          </a:p>
          <a:p>
            <a:pPr marL="182880" indent="-182880" fontAlgn="base">
              <a:spcAft>
                <a:spcPct val="0"/>
              </a:spcAft>
              <a:buClr>
                <a:schemeClr val="accent5"/>
              </a:buClr>
              <a:buSzPct val="100000"/>
              <a:buFont typeface="Arial" panose="020B0604020202020204" pitchFamily="34" charset="0"/>
              <a:buChar char="•"/>
            </a:pPr>
            <a:r>
              <a:rPr lang="en-US" sz="1200" b="1" kern="0" dirty="0" smtClean="0">
                <a:ea typeface="Arial Unicode MS" pitchFamily="34" charset="-128"/>
                <a:cs typeface="Arial Unicode MS" pitchFamily="34" charset="-128"/>
              </a:rPr>
              <a:t>Uncompress w/ row optimized access</a:t>
            </a:r>
            <a:endParaRPr lang="en-US" sz="1100" b="1" kern="0" dirty="0" smtClean="0">
              <a:ea typeface="Arial Unicode MS" pitchFamily="34" charset="-128"/>
              <a:cs typeface="Arial Unicode MS" pitchFamily="34" charset="-128"/>
            </a:endParaRPr>
          </a:p>
        </p:txBody>
      </p:sp>
      <p:sp>
        <p:nvSpPr>
          <p:cNvPr id="293" name="Rectangle 292"/>
          <p:cNvSpPr/>
          <p:nvPr/>
        </p:nvSpPr>
        <p:spPr bwMode="gray">
          <a:xfrm>
            <a:off x="6756266" y="2341412"/>
            <a:ext cx="1583034" cy="84841"/>
          </a:xfrm>
          <a:prstGeom prst="rect">
            <a:avLst/>
          </a:prstGeom>
          <a:solidFill>
            <a:srgbClr val="FF5050"/>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94" name="Rectangle 293"/>
          <p:cNvSpPr/>
          <p:nvPr/>
        </p:nvSpPr>
        <p:spPr bwMode="gray">
          <a:xfrm>
            <a:off x="6756266" y="2480344"/>
            <a:ext cx="1583034" cy="84841"/>
          </a:xfrm>
          <a:prstGeom prst="rect">
            <a:avLst/>
          </a:prstGeom>
          <a:solidFill>
            <a:srgbClr val="FF5050"/>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95" name="Rectangle 294"/>
          <p:cNvSpPr/>
          <p:nvPr/>
        </p:nvSpPr>
        <p:spPr bwMode="gray">
          <a:xfrm>
            <a:off x="6756266" y="2619276"/>
            <a:ext cx="1583034" cy="84841"/>
          </a:xfrm>
          <a:prstGeom prst="rect">
            <a:avLst/>
          </a:prstGeom>
          <a:solidFill>
            <a:srgbClr val="FF5050"/>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96" name="Rectangle 295"/>
          <p:cNvSpPr/>
          <p:nvPr/>
        </p:nvSpPr>
        <p:spPr bwMode="gray">
          <a:xfrm>
            <a:off x="7182087" y="2758208"/>
            <a:ext cx="1583034" cy="84841"/>
          </a:xfrm>
          <a:prstGeom prst="rect">
            <a:avLst/>
          </a:prstGeom>
          <a:solidFill>
            <a:srgbClr val="FF7C80"/>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97" name="Rectangle 296"/>
          <p:cNvSpPr/>
          <p:nvPr/>
        </p:nvSpPr>
        <p:spPr bwMode="gray">
          <a:xfrm>
            <a:off x="7695749" y="2897140"/>
            <a:ext cx="1583034" cy="84841"/>
          </a:xfrm>
          <a:prstGeom prst="rect">
            <a:avLst/>
          </a:prstGeom>
          <a:solidFill>
            <a:srgbClr val="FFCCCC"/>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98" name="Rectangle 297"/>
          <p:cNvSpPr/>
          <p:nvPr/>
        </p:nvSpPr>
        <p:spPr bwMode="gray">
          <a:xfrm>
            <a:off x="6756266" y="3036072"/>
            <a:ext cx="1583034" cy="84841"/>
          </a:xfrm>
          <a:prstGeom prst="rect">
            <a:avLst/>
          </a:prstGeom>
          <a:solidFill>
            <a:srgbClr val="FF5050"/>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99" name="Rectangle 298"/>
          <p:cNvSpPr/>
          <p:nvPr/>
        </p:nvSpPr>
        <p:spPr bwMode="gray">
          <a:xfrm>
            <a:off x="6756266" y="3175004"/>
            <a:ext cx="1583034" cy="84841"/>
          </a:xfrm>
          <a:prstGeom prst="rect">
            <a:avLst/>
          </a:prstGeom>
          <a:solidFill>
            <a:srgbClr val="FF5050"/>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300" name="Rectangle 299"/>
          <p:cNvSpPr/>
          <p:nvPr/>
        </p:nvSpPr>
        <p:spPr bwMode="gray">
          <a:xfrm>
            <a:off x="6756266" y="3313937"/>
            <a:ext cx="1583034" cy="84841"/>
          </a:xfrm>
          <a:prstGeom prst="rect">
            <a:avLst/>
          </a:prstGeom>
          <a:solidFill>
            <a:srgbClr val="FF5050"/>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301" name="Down Arrow 300"/>
          <p:cNvSpPr/>
          <p:nvPr/>
        </p:nvSpPr>
        <p:spPr bwMode="gray">
          <a:xfrm flipV="1">
            <a:off x="8180542" y="5081415"/>
            <a:ext cx="319996" cy="708034"/>
          </a:xfrm>
          <a:prstGeom prst="downArrow">
            <a:avLst/>
          </a:prstGeom>
          <a:gradFill>
            <a:gsLst>
              <a:gs pos="0">
                <a:srgbClr val="FFF200"/>
              </a:gs>
              <a:gs pos="45000">
                <a:srgbClr val="FF7A00"/>
              </a:gs>
              <a:gs pos="70000">
                <a:srgbClr val="FF0300"/>
              </a:gs>
              <a:gs pos="100000">
                <a:srgbClr val="4D0808"/>
              </a:gs>
            </a:gsLst>
            <a:lin ang="5400000" scaled="0"/>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302" name="Down Arrow 301"/>
          <p:cNvSpPr/>
          <p:nvPr/>
        </p:nvSpPr>
        <p:spPr bwMode="gray">
          <a:xfrm>
            <a:off x="7108597" y="5081415"/>
            <a:ext cx="319996" cy="708034"/>
          </a:xfrm>
          <a:prstGeom prst="downArrow">
            <a:avLst/>
          </a:prstGeom>
          <a:gradFill>
            <a:gsLst>
              <a:gs pos="0">
                <a:srgbClr val="03D4A8"/>
              </a:gs>
              <a:gs pos="25000">
                <a:srgbClr val="21D6E0"/>
              </a:gs>
              <a:gs pos="75000">
                <a:srgbClr val="0087E6"/>
              </a:gs>
              <a:gs pos="100000">
                <a:srgbClr val="005CBF"/>
              </a:gs>
            </a:gsLst>
            <a:lin ang="5400000" scaled="0"/>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303" name="TextBox 302"/>
          <p:cNvSpPr txBox="1"/>
          <p:nvPr/>
        </p:nvSpPr>
        <p:spPr>
          <a:xfrm>
            <a:off x="9054887" y="5392662"/>
            <a:ext cx="916215" cy="276983"/>
          </a:xfrm>
          <a:prstGeom prst="rect">
            <a:avLst/>
          </a:prstGeom>
          <a:noFill/>
        </p:spPr>
        <p:txBody>
          <a:bodyPr wrap="square" lIns="91424" tIns="45712" rIns="91424" bIns="45712" rtlCol="0">
            <a:spAutoFit/>
          </a:bodyPr>
          <a:lstStyle/>
          <a:p>
            <a:pPr algn="ctr"/>
            <a:r>
              <a:rPr lang="en-US" sz="1200" b="1" dirty="0" err="1" smtClean="0">
                <a:solidFill>
                  <a:schemeClr val="accent5"/>
                </a:solidFill>
              </a:rPr>
              <a:t>Txn</a:t>
            </a:r>
            <a:r>
              <a:rPr lang="en-US" sz="1200" b="1" dirty="0" smtClean="0">
                <a:solidFill>
                  <a:schemeClr val="accent5"/>
                </a:solidFill>
              </a:rPr>
              <a:t> Log</a:t>
            </a:r>
            <a:endParaRPr lang="en-US" sz="1200" b="1" dirty="0">
              <a:solidFill>
                <a:schemeClr val="accent5"/>
              </a:solidFill>
            </a:endParaRPr>
          </a:p>
        </p:txBody>
      </p:sp>
      <p:cxnSp>
        <p:nvCxnSpPr>
          <p:cNvPr id="305" name="Elbow Connector 304"/>
          <p:cNvCxnSpPr>
            <a:stCxn id="25" idx="3"/>
            <a:endCxn id="134" idx="2"/>
          </p:cNvCxnSpPr>
          <p:nvPr/>
        </p:nvCxnSpPr>
        <p:spPr>
          <a:xfrm flipV="1">
            <a:off x="9809983" y="3901313"/>
            <a:ext cx="1792789" cy="2105587"/>
          </a:xfrm>
          <a:prstGeom prst="bentConnector2">
            <a:avLst/>
          </a:prstGeom>
          <a:ln w="28575">
            <a:solidFill>
              <a:srgbClr val="0070C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8" name="Elbow Connector 307"/>
          <p:cNvCxnSpPr>
            <a:stCxn id="28" idx="3"/>
            <a:endCxn id="134" idx="0"/>
          </p:cNvCxnSpPr>
          <p:nvPr/>
        </p:nvCxnSpPr>
        <p:spPr>
          <a:xfrm>
            <a:off x="9392149" y="2898400"/>
            <a:ext cx="2210623" cy="404327"/>
          </a:xfrm>
          <a:prstGeom prst="bentConnector2">
            <a:avLst/>
          </a:prstGeom>
          <a:ln w="28575">
            <a:solidFill>
              <a:schemeClr val="accent5"/>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0" name="Down Arrow 309"/>
          <p:cNvSpPr/>
          <p:nvPr/>
        </p:nvSpPr>
        <p:spPr bwMode="gray">
          <a:xfrm>
            <a:off x="6836220" y="1572359"/>
            <a:ext cx="319996" cy="369316"/>
          </a:xfrm>
          <a:prstGeom prst="downArrow">
            <a:avLst/>
          </a:prstGeom>
          <a:solidFill>
            <a:schemeClr val="accent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311" name="Down Arrow 310"/>
          <p:cNvSpPr/>
          <p:nvPr/>
        </p:nvSpPr>
        <p:spPr bwMode="gray">
          <a:xfrm>
            <a:off x="7966590" y="1587441"/>
            <a:ext cx="319996" cy="369316"/>
          </a:xfrm>
          <a:prstGeom prst="downArrow">
            <a:avLst/>
          </a:prstGeom>
          <a:solidFill>
            <a:schemeClr val="accent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51572530"/>
      </p:ext>
    </p:extLst>
  </p:cSld>
  <p:clrMapOvr>
    <a:masterClrMapping/>
  </p:clrMapOvr>
  <p:transition spd="slow">
    <p:wip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ASE XOLTP vs. MS SQL</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938873640"/>
              </p:ext>
            </p:extLst>
          </p:nvPr>
        </p:nvGraphicFramePr>
        <p:xfrm>
          <a:off x="578292" y="1355214"/>
          <a:ext cx="10692748" cy="4857784"/>
        </p:xfrm>
        <a:graphic>
          <a:graphicData uri="http://schemas.openxmlformats.org/drawingml/2006/table">
            <a:tbl>
              <a:tblPr firstRow="1" bandRow="1">
                <a:tableStyleId>{6E25E649-3F16-4E02-A733-19D2CDBF48F0}</a:tableStyleId>
              </a:tblPr>
              <a:tblGrid>
                <a:gridCol w="4078549"/>
                <a:gridCol w="3091992"/>
                <a:gridCol w="3522207"/>
              </a:tblGrid>
              <a:tr h="431963">
                <a:tc>
                  <a:txBody>
                    <a:bodyPr/>
                    <a:lstStyle/>
                    <a:p>
                      <a:r>
                        <a:rPr lang="en-US" dirty="0" smtClean="0">
                          <a:effectLst>
                            <a:outerShdw blurRad="38100" dist="38100" dir="2700000" algn="tl">
                              <a:srgbClr val="000000">
                                <a:alpha val="43137"/>
                              </a:srgbClr>
                            </a:outerShdw>
                          </a:effectLst>
                        </a:rPr>
                        <a:t>XOLTP Feature</a:t>
                      </a:r>
                      <a:endParaRPr lang="en-US" dirty="0">
                        <a:effectLst>
                          <a:outerShdw blurRad="38100" dist="38100" dir="2700000" algn="tl">
                            <a:srgbClr val="000000">
                              <a:alpha val="43137"/>
                            </a:srgbClr>
                          </a:outerShdw>
                        </a:effectLst>
                      </a:endParaRPr>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dirty="0" smtClean="0">
                          <a:effectLst>
                            <a:outerShdw blurRad="38100" dist="38100" dir="2700000" algn="tl">
                              <a:srgbClr val="000000">
                                <a:alpha val="43137"/>
                              </a:srgbClr>
                            </a:outerShdw>
                          </a:effectLst>
                        </a:rPr>
                        <a:t>ASE</a:t>
                      </a:r>
                      <a:r>
                        <a:rPr lang="en-US" baseline="0" dirty="0" smtClean="0">
                          <a:effectLst>
                            <a:outerShdw blurRad="38100" dist="38100" dir="2700000" algn="tl">
                              <a:srgbClr val="000000">
                                <a:alpha val="43137"/>
                              </a:srgbClr>
                            </a:outerShdw>
                          </a:effectLst>
                        </a:rPr>
                        <a:t> 16 sp02, sp03</a:t>
                      </a:r>
                      <a:endParaRPr lang="en-US" dirty="0">
                        <a:effectLst>
                          <a:outerShdw blurRad="38100" dist="38100" dir="2700000" algn="tl">
                            <a:srgbClr val="000000">
                              <a:alpha val="43137"/>
                            </a:srgbClr>
                          </a:outerShdw>
                        </a:effectLst>
                      </a:endParaRPr>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dirty="0" smtClean="0">
                          <a:effectLst>
                            <a:outerShdw blurRad="38100" dist="38100" dir="2700000" algn="tl">
                              <a:srgbClr val="000000">
                                <a:alpha val="43137"/>
                              </a:srgbClr>
                            </a:outerShdw>
                          </a:effectLst>
                        </a:rPr>
                        <a:t>MS SQL</a:t>
                      </a:r>
                      <a:r>
                        <a:rPr lang="en-US" baseline="0" dirty="0" smtClean="0">
                          <a:effectLst>
                            <a:outerShdw blurRad="38100" dist="38100" dir="2700000" algn="tl">
                              <a:srgbClr val="000000">
                                <a:alpha val="43137"/>
                              </a:srgbClr>
                            </a:outerShdw>
                          </a:effectLst>
                        </a:rPr>
                        <a:t> 2014/2016</a:t>
                      </a:r>
                      <a:endParaRPr lang="en-US" dirty="0">
                        <a:effectLst>
                          <a:outerShdw blurRad="38100" dist="38100" dir="2700000" algn="tl">
                            <a:srgbClr val="000000">
                              <a:alpha val="43137"/>
                            </a:srgbClr>
                          </a:outerShdw>
                        </a:effectLst>
                      </a:endParaRPr>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31963">
                <a:tc>
                  <a:txBody>
                    <a:bodyPr/>
                    <a:lstStyle/>
                    <a:p>
                      <a:r>
                        <a:rPr lang="en-US" sz="1600" dirty="0" smtClean="0"/>
                        <a:t>Compiled</a:t>
                      </a:r>
                      <a:r>
                        <a:rPr lang="en-US" sz="1600" baseline="0" dirty="0" smtClean="0"/>
                        <a:t> queries</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600" dirty="0" smtClean="0"/>
                        <a:t>Fully prepared</a:t>
                      </a:r>
                      <a:r>
                        <a:rPr lang="en-US" sz="1600" baseline="0" dirty="0" smtClean="0"/>
                        <a:t> </a:t>
                      </a:r>
                      <a:r>
                        <a:rPr lang="en-US" sz="1600" baseline="0" dirty="0" err="1" smtClean="0"/>
                        <a:t>stmts</a:t>
                      </a:r>
                      <a:endParaRPr lang="en-US" sz="1600" baseline="0" dirty="0" smtClean="0"/>
                    </a:p>
                    <a:p>
                      <a:r>
                        <a:rPr lang="en-US" sz="1600" baseline="0" dirty="0" err="1" smtClean="0"/>
                        <a:t>Stmt</a:t>
                      </a:r>
                      <a:r>
                        <a:rPr lang="en-US" sz="1600" baseline="0" dirty="0" smtClean="0"/>
                        <a:t> Cache</a:t>
                      </a:r>
                    </a:p>
                    <a:p>
                      <a:r>
                        <a:rPr lang="en-US" sz="1600" baseline="0" dirty="0" smtClean="0"/>
                        <a:t>Queries in Stored Procs</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600" dirty="0" smtClean="0"/>
                        <a:t>Stored</a:t>
                      </a:r>
                      <a:r>
                        <a:rPr lang="en-US" sz="1600" baseline="0" dirty="0" smtClean="0"/>
                        <a:t> procedures only</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31963">
                <a:tc>
                  <a:txBody>
                    <a:bodyPr/>
                    <a:lstStyle/>
                    <a:p>
                      <a:r>
                        <a:rPr lang="en-US" sz="1600" dirty="0" smtClean="0"/>
                        <a:t>Compile query</a:t>
                      </a:r>
                      <a:r>
                        <a:rPr lang="en-US" sz="1600" baseline="0" dirty="0" smtClean="0"/>
                        <a:t> support</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600" dirty="0" smtClean="0"/>
                        <a:t>Any table/view/proc</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600" dirty="0" smtClean="0"/>
                        <a:t>Only in-memory</a:t>
                      </a:r>
                      <a:r>
                        <a:rPr lang="en-US" sz="1600" baseline="0" dirty="0" smtClean="0"/>
                        <a:t> tables, limited support of proc language</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31963">
                <a:tc>
                  <a:txBody>
                    <a:bodyPr/>
                    <a:lstStyle/>
                    <a:p>
                      <a:r>
                        <a:rPr lang="en-US" sz="1600" dirty="0" smtClean="0"/>
                        <a:t>In-Memory</a:t>
                      </a:r>
                      <a:r>
                        <a:rPr lang="en-US" sz="1600" baseline="0" dirty="0" smtClean="0"/>
                        <a:t> Row Store</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600" dirty="0" smtClean="0"/>
                        <a:t>Tiered</a:t>
                      </a:r>
                      <a:r>
                        <a:rPr lang="en-US" sz="1600" baseline="0" dirty="0" smtClean="0"/>
                        <a:t> from any table</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600" dirty="0" smtClean="0"/>
                        <a:t>In-memory tables only</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31963">
                <a:tc>
                  <a:txBody>
                    <a:bodyPr/>
                    <a:lstStyle/>
                    <a:p>
                      <a:r>
                        <a:rPr lang="en-US" sz="1600" dirty="0" smtClean="0"/>
                        <a:t>Replication</a:t>
                      </a:r>
                      <a:r>
                        <a:rPr lang="en-US" sz="1600" baseline="0" dirty="0" smtClean="0"/>
                        <a:t> of In-Memory Row Store</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600" dirty="0" smtClean="0"/>
                        <a:t>Supported</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600" dirty="0" smtClean="0"/>
                        <a:t>Not supported nor</a:t>
                      </a:r>
                      <a:r>
                        <a:rPr lang="en-US" sz="1600" baseline="0" dirty="0" smtClean="0"/>
                        <a:t> Always-On</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31963">
                <a:tc>
                  <a:txBody>
                    <a:bodyPr/>
                    <a:lstStyle/>
                    <a:p>
                      <a:r>
                        <a:rPr lang="en-US" sz="1600" dirty="0" smtClean="0"/>
                        <a:t>Indexing on</a:t>
                      </a:r>
                      <a:r>
                        <a:rPr lang="en-US" sz="1600" baseline="0" dirty="0" smtClean="0"/>
                        <a:t> In-Memory Row Store</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600" dirty="0" smtClean="0"/>
                        <a:t>Latch-free B-tree on any table</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600" dirty="0" smtClean="0"/>
                        <a:t>Primarily hash with modified </a:t>
                      </a:r>
                      <a:r>
                        <a:rPr lang="en-US" sz="1600" dirty="0" err="1" smtClean="0"/>
                        <a:t>bw</a:t>
                      </a:r>
                      <a:r>
                        <a:rPr lang="en-US" sz="1600" dirty="0" smtClean="0"/>
                        <a:t>-tree</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31963">
                <a:tc>
                  <a:txBody>
                    <a:bodyPr/>
                    <a:lstStyle/>
                    <a:p>
                      <a:r>
                        <a:rPr lang="en-US" sz="1600" dirty="0" smtClean="0"/>
                        <a:t>Index &amp; cache locking optimizations</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600" dirty="0" smtClean="0"/>
                        <a:t>Any</a:t>
                      </a:r>
                      <a:r>
                        <a:rPr lang="en-US" sz="1600" baseline="0" dirty="0" smtClean="0"/>
                        <a:t> table any relaxed cache</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600" dirty="0" smtClean="0"/>
                        <a:t>In-memory tables only (MVCC)</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31963">
                <a:tc>
                  <a:txBody>
                    <a:bodyPr/>
                    <a:lstStyle/>
                    <a:p>
                      <a:r>
                        <a:rPr lang="en-US" sz="1600" dirty="0" smtClean="0"/>
                        <a:t>Concurrency on In-Memory Row</a:t>
                      </a:r>
                      <a:r>
                        <a:rPr lang="en-US" sz="1600" baseline="0" dirty="0" smtClean="0"/>
                        <a:t> Store</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600" dirty="0" smtClean="0"/>
                        <a:t>MVCC</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600" dirty="0" smtClean="0"/>
                        <a:t>MVCC</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31963">
                <a:tc>
                  <a:txBody>
                    <a:bodyPr/>
                    <a:lstStyle/>
                    <a:p>
                      <a:r>
                        <a:rPr lang="en-US" sz="1600" dirty="0" smtClean="0"/>
                        <a:t>Application Compatibility (e.g.</a:t>
                      </a:r>
                      <a:r>
                        <a:rPr lang="en-US" sz="1600" baseline="0" dirty="0" smtClean="0"/>
                        <a:t> SAP)</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600" dirty="0" smtClean="0">
                          <a:solidFill>
                            <a:srgbClr val="C00000"/>
                          </a:solidFill>
                        </a:rPr>
                        <a:t>Full backward compatibility</a:t>
                      </a:r>
                      <a:endParaRPr lang="en-US" sz="1600" dirty="0">
                        <a:solidFill>
                          <a:srgbClr val="C00000"/>
                        </a:solidFill>
                      </a:endParaRPr>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600" dirty="0" smtClean="0">
                          <a:solidFill>
                            <a:srgbClr val="C00000"/>
                          </a:solidFill>
                        </a:rPr>
                        <a:t>App rewrite needed</a:t>
                      </a:r>
                      <a:endParaRPr lang="en-US" sz="1600" dirty="0">
                        <a:solidFill>
                          <a:srgbClr val="C00000"/>
                        </a:solidFill>
                      </a:endParaRPr>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r h="431963">
                <a:tc>
                  <a:txBody>
                    <a:bodyPr/>
                    <a:lstStyle/>
                    <a:p>
                      <a:r>
                        <a:rPr lang="en-US" sz="1600" dirty="0" smtClean="0"/>
                        <a:t>SSD</a:t>
                      </a:r>
                      <a:r>
                        <a:rPr lang="en-US" sz="1600" baseline="0" dirty="0" smtClean="0"/>
                        <a:t> Buffer Cache Extension</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600" dirty="0" smtClean="0"/>
                        <a:t>Read/Write</a:t>
                      </a:r>
                      <a:r>
                        <a:rPr lang="en-US" sz="1600" baseline="0" dirty="0" smtClean="0"/>
                        <a:t> w/ MACC</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c>
                  <a:txBody>
                    <a:bodyPr/>
                    <a:lstStyle/>
                    <a:p>
                      <a:r>
                        <a:rPr lang="en-US" sz="1600" dirty="0" smtClean="0"/>
                        <a:t>Clean pages only</a:t>
                      </a:r>
                      <a:endParaRPr lang="en-US" sz="1600" dirty="0"/>
                    </a:p>
                  </a:txBody>
                  <a:tcPr>
                    <a:lnL w="12700" cap="flat" cmpd="sng" algn="ctr">
                      <a:solidFill>
                        <a:srgbClr val="B6B6B6"/>
                      </a:solidFill>
                      <a:prstDash val="solid"/>
                      <a:round/>
                      <a:headEnd type="none" w="med" len="med"/>
                      <a:tailEnd type="none" w="med" len="med"/>
                    </a:lnL>
                    <a:lnR w="12700" cap="flat" cmpd="sng" algn="ctr">
                      <a:solidFill>
                        <a:srgbClr val="B6B6B6"/>
                      </a:solidFill>
                      <a:prstDash val="solid"/>
                      <a:round/>
                      <a:headEnd type="none" w="med" len="med"/>
                      <a:tailEnd type="none" w="med" len="med"/>
                    </a:lnR>
                  </a:tcPr>
                </a:tc>
              </a:tr>
            </a:tbl>
          </a:graphicData>
        </a:graphic>
      </p:graphicFrame>
    </p:spTree>
    <p:extLst>
      <p:ext uri="{BB962C8B-B14F-4D97-AF65-F5344CB8AC3E}">
        <p14:creationId xmlns:p14="http://schemas.microsoft.com/office/powerpoint/2010/main" val="870299206"/>
      </p:ext>
    </p:extLst>
  </p:cSld>
  <p:clrMapOvr>
    <a:masterClrMapping/>
  </p:clrMapOvr>
  <p:transition spd="slow">
    <p:wip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p:pic>
      <p:sp>
        <p:nvSpPr>
          <p:cNvPr id="3" name="Title 2"/>
          <p:cNvSpPr>
            <a:spLocks noGrp="1"/>
          </p:cNvSpPr>
          <p:nvPr>
            <p:ph type="ctrTitle"/>
          </p:nvPr>
        </p:nvSpPr>
        <p:spPr/>
        <p:txBody>
          <a:bodyPr/>
          <a:lstStyle/>
          <a:p>
            <a:r>
              <a:rPr lang="en-US" dirty="0" smtClean="0"/>
              <a:t>Workload Analyzer</a:t>
            </a:r>
            <a:endParaRPr lang="en-US" dirty="0"/>
          </a:p>
        </p:txBody>
      </p:sp>
      <p:sp>
        <p:nvSpPr>
          <p:cNvPr id="4" name="Text Placeholder 3"/>
          <p:cNvSpPr>
            <a:spLocks noGrp="1"/>
          </p:cNvSpPr>
          <p:nvPr>
            <p:ph type="body" sz="quarter" idx="10"/>
          </p:nvPr>
        </p:nvSpPr>
        <p:spPr/>
        <p:txBody>
          <a:bodyPr/>
          <a:lstStyle/>
          <a:p>
            <a:r>
              <a:rPr lang="en-US" dirty="0" smtClean="0"/>
              <a:t>Capture Replay</a:t>
            </a:r>
            <a:endParaRPr lang="en-US" dirty="0"/>
          </a:p>
        </p:txBody>
      </p:sp>
    </p:spTree>
    <p:extLst>
      <p:ext uri="{BB962C8B-B14F-4D97-AF65-F5344CB8AC3E}">
        <p14:creationId xmlns:p14="http://schemas.microsoft.com/office/powerpoint/2010/main" val="1413448167"/>
      </p:ext>
    </p:extLst>
  </p:cSld>
  <p:clrMapOvr>
    <a:masterClrMapping/>
  </p:clrMapOvr>
  <p:transition spd="slow">
    <p:wip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ASE Workload Analyzer</a:t>
            </a:r>
            <a:endParaRPr lang="en-US" dirty="0"/>
          </a:p>
        </p:txBody>
      </p:sp>
      <p:sp>
        <p:nvSpPr>
          <p:cNvPr id="3" name="Text Placeholder 2"/>
          <p:cNvSpPr>
            <a:spLocks noGrp="1"/>
          </p:cNvSpPr>
          <p:nvPr>
            <p:ph type="body" sz="quarter" idx="10"/>
          </p:nvPr>
        </p:nvSpPr>
        <p:spPr/>
        <p:txBody>
          <a:bodyPr>
            <a:normAutofit fontScale="92500" lnSpcReduction="10000"/>
          </a:bodyPr>
          <a:lstStyle/>
          <a:p>
            <a:r>
              <a:rPr lang="en-US" dirty="0" smtClean="0"/>
              <a:t>New Feature of ASE 16 sp02 (~Q3 2015)</a:t>
            </a:r>
          </a:p>
          <a:p>
            <a:r>
              <a:rPr lang="en-US" dirty="0" smtClean="0"/>
              <a:t>Goals</a:t>
            </a:r>
            <a:endParaRPr lang="en-US" dirty="0"/>
          </a:p>
          <a:p>
            <a:pPr lvl="1"/>
            <a:r>
              <a:rPr lang="en-US" dirty="0" smtClean="0"/>
              <a:t>Analyze workload distribution based on app server, application, login</a:t>
            </a:r>
          </a:p>
          <a:p>
            <a:pPr lvl="1"/>
            <a:r>
              <a:rPr lang="en-US" dirty="0" smtClean="0"/>
              <a:t>Allow rapid identification of performance problems</a:t>
            </a:r>
          </a:p>
          <a:p>
            <a:pPr lvl="1"/>
            <a:r>
              <a:rPr lang="en-US" dirty="0" smtClean="0"/>
              <a:t>Allow problem mitigation strategies to be tested with real world workloads</a:t>
            </a:r>
          </a:p>
          <a:p>
            <a:pPr lvl="1"/>
            <a:r>
              <a:rPr lang="en-US" dirty="0" smtClean="0"/>
              <a:t>Test configuration changes/new feature adoption</a:t>
            </a:r>
          </a:p>
          <a:p>
            <a:pPr lvl="1"/>
            <a:r>
              <a:rPr lang="en-US" dirty="0" smtClean="0"/>
              <a:t>Reduce risks/efforts in upgrades &amp; migrations</a:t>
            </a:r>
            <a:endParaRPr lang="en-US" dirty="0"/>
          </a:p>
          <a:p>
            <a:r>
              <a:rPr lang="en-US" dirty="0" smtClean="0"/>
              <a:t>Implementation</a:t>
            </a:r>
          </a:p>
          <a:p>
            <a:pPr lvl="1"/>
            <a:r>
              <a:rPr lang="en-US" dirty="0" smtClean="0"/>
              <a:t>Based on Capture/Replay</a:t>
            </a:r>
          </a:p>
          <a:p>
            <a:pPr lvl="1"/>
            <a:r>
              <a:rPr lang="en-US" dirty="0" smtClean="0"/>
              <a:t>ASE Engines perform capture natively</a:t>
            </a:r>
          </a:p>
          <a:p>
            <a:pPr lvl="2"/>
            <a:r>
              <a:rPr lang="en-US" dirty="0" smtClean="0"/>
              <a:t>Allows future integration/correlation with MDA data for more accurate impact assessments</a:t>
            </a:r>
          </a:p>
          <a:p>
            <a:pPr lvl="1"/>
            <a:r>
              <a:rPr lang="en-US" dirty="0" smtClean="0"/>
              <a:t>Captured workload initially in industry standard PCAP (Protocol Capture) format files</a:t>
            </a:r>
          </a:p>
          <a:p>
            <a:pPr lvl="1"/>
            <a:r>
              <a:rPr lang="en-US" dirty="0" smtClean="0"/>
              <a:t>Workload capture loaded into a repository for analysis</a:t>
            </a:r>
          </a:p>
          <a:p>
            <a:pPr lvl="1"/>
            <a:r>
              <a:rPr lang="en-US" dirty="0" smtClean="0"/>
              <a:t>All controlled via a simple GUI interface in ASE Cockpit</a:t>
            </a:r>
          </a:p>
        </p:txBody>
      </p:sp>
    </p:spTree>
    <p:extLst>
      <p:ext uri="{BB962C8B-B14F-4D97-AF65-F5344CB8AC3E}">
        <p14:creationId xmlns:p14="http://schemas.microsoft.com/office/powerpoint/2010/main" val="1482551132"/>
      </p:ext>
    </p:extLst>
  </p:cSld>
  <p:clrMapOvr>
    <a:masterClrMapping/>
  </p:clrMapOvr>
  <p:transition spd="slow">
    <p:wip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Picture 13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121997" y="3537933"/>
            <a:ext cx="1009072" cy="948037"/>
          </a:xfrm>
          <a:prstGeom prst="rect">
            <a:avLst/>
          </a:prstGeom>
        </p:spPr>
      </p:pic>
      <p:sp>
        <p:nvSpPr>
          <p:cNvPr id="2" name="Title 1"/>
          <p:cNvSpPr>
            <a:spLocks noGrp="1"/>
          </p:cNvSpPr>
          <p:nvPr>
            <p:ph type="title"/>
          </p:nvPr>
        </p:nvSpPr>
        <p:spPr/>
        <p:txBody>
          <a:bodyPr/>
          <a:lstStyle/>
          <a:p>
            <a:r>
              <a:rPr lang="en-US" dirty="0" smtClean="0"/>
              <a:t>Workload Analyzer Architecture Overview</a:t>
            </a:r>
            <a:endParaRPr lang="en-US" dirty="0"/>
          </a:p>
        </p:txBody>
      </p:sp>
      <p:pic>
        <p:nvPicPr>
          <p:cNvPr id="37" name="Picture 29" descr="C:\Users\i826459\AppData\Local\Microsoft\Windows\Temporary Internet Files\Content.IE5\GW2THDLL\MC900441328[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0079" y="5476123"/>
            <a:ext cx="1029607" cy="1029607"/>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p:cNvSpPr txBox="1"/>
          <p:nvPr/>
        </p:nvSpPr>
        <p:spPr>
          <a:xfrm>
            <a:off x="8215087" y="5619271"/>
            <a:ext cx="1703200" cy="738664"/>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en-US" sz="1400" b="1" kern="0" dirty="0" smtClean="0">
                <a:solidFill>
                  <a:srgbClr val="002060"/>
                </a:solidFill>
                <a:ea typeface="Arial Unicode MS" pitchFamily="34" charset="-128"/>
                <a:cs typeface="Arial Unicode MS" pitchFamily="34" charset="-128"/>
              </a:rPr>
              <a:t>DBA Workstation w/ Cockpit GUI in browser</a:t>
            </a:r>
            <a:endParaRPr lang="en-US" sz="1200" b="1" kern="0" dirty="0" smtClean="0">
              <a:solidFill>
                <a:srgbClr val="002060"/>
              </a:solidFill>
              <a:ea typeface="Arial Unicode MS" pitchFamily="34" charset="-128"/>
              <a:cs typeface="Arial Unicode MS" pitchFamily="34" charset="-128"/>
            </a:endParaRPr>
          </a:p>
        </p:txBody>
      </p:sp>
      <p:grpSp>
        <p:nvGrpSpPr>
          <p:cNvPr id="151" name="Group 150"/>
          <p:cNvGrpSpPr/>
          <p:nvPr/>
        </p:nvGrpSpPr>
        <p:grpSpPr>
          <a:xfrm>
            <a:off x="141941" y="1623779"/>
            <a:ext cx="7018138" cy="4709910"/>
            <a:chOff x="141941" y="1623779"/>
            <a:chExt cx="7018138" cy="4709910"/>
          </a:xfrm>
        </p:grpSpPr>
        <p:pic>
          <p:nvPicPr>
            <p:cNvPr id="5" name="Picture 22" descr="ASE FINAL LOGO - 2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4863" y="3890588"/>
              <a:ext cx="423863" cy="423862"/>
            </a:xfrm>
            <a:prstGeom prst="rect">
              <a:avLst/>
            </a:prstGeom>
            <a:noFill/>
            <a:ln w="9525">
              <a:noFill/>
              <a:miter lim="800000"/>
              <a:headEnd/>
              <a:tailEnd/>
            </a:ln>
          </p:spPr>
        </p:pic>
        <p:pic>
          <p:nvPicPr>
            <p:cNvPr id="6" name="Picture 22" descr="ASE FINAL LOGO - 2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7263" y="4042988"/>
              <a:ext cx="423863" cy="423862"/>
            </a:xfrm>
            <a:prstGeom prst="rect">
              <a:avLst/>
            </a:prstGeom>
            <a:noFill/>
            <a:ln w="9525">
              <a:noFill/>
              <a:miter lim="800000"/>
              <a:headEnd/>
              <a:tailEnd/>
            </a:ln>
          </p:spPr>
        </p:pic>
        <p:pic>
          <p:nvPicPr>
            <p:cNvPr id="7" name="Picture 22" descr="ASE FINAL LOGO - 2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9663" y="4195388"/>
              <a:ext cx="423863" cy="423862"/>
            </a:xfrm>
            <a:prstGeom prst="rect">
              <a:avLst/>
            </a:prstGeom>
            <a:noFill/>
            <a:ln w="9525">
              <a:noFill/>
              <a:miter lim="800000"/>
              <a:headEnd/>
              <a:tailEnd/>
            </a:ln>
          </p:spPr>
        </p:pic>
        <p:pic>
          <p:nvPicPr>
            <p:cNvPr id="9" name="Picture 12" descr="SCC_icon_116x1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191" y="5265964"/>
              <a:ext cx="618869" cy="599529"/>
            </a:xfrm>
            <a:prstGeom prst="rect">
              <a:avLst/>
            </a:prstGeom>
            <a:noFill/>
            <a:ln w="9525">
              <a:noFill/>
              <a:miter lim="800000"/>
              <a:headEnd/>
              <a:tailEnd/>
            </a:ln>
          </p:spPr>
        </p:pic>
        <p:pic>
          <p:nvPicPr>
            <p:cNvPr id="1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5142" y="5000782"/>
              <a:ext cx="459441" cy="813594"/>
            </a:xfrm>
            <a:prstGeom prst="rect">
              <a:avLst/>
            </a:prstGeom>
            <a:noFill/>
            <a:ln w="9525">
              <a:noFill/>
              <a:miter lim="800000"/>
              <a:headEnd/>
              <a:tailEnd/>
            </a:ln>
          </p:spPr>
        </p:pic>
        <p:pic>
          <p:nvPicPr>
            <p:cNvPr id="17" name="Picture 2" descr="C:\Documents and Settings\Jeff Tallman\Local Settings\Temporary Internet Files\Content.IE5\M4YEK8ML\MC900434874[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3713" y="1623779"/>
              <a:ext cx="731520" cy="731520"/>
            </a:xfrm>
            <a:prstGeom prst="rect">
              <a:avLst/>
            </a:prstGeom>
            <a:noFill/>
          </p:spPr>
        </p:pic>
        <p:pic>
          <p:nvPicPr>
            <p:cNvPr id="18" name="Picture 63" descr="C:\Users\i826459\AppData\Local\Microsoft\Windows\Temporary Internet Files\Content.IE5\2G0Q52HV\MC900433943[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11476" y="1699042"/>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5" descr="C:\Users\i826459\AppData\Local\Microsoft\Windows\Temporary Internet Files\Content.IE5\PDW4JUXI\MC900433942[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47263" y="2288040"/>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6" descr="C:\Users\i826459\AppData\Local\Microsoft\Windows\Temporary Internet Files\Content.IE5\1ZTQ2Y1E\MC900433944[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8233" y="2288040"/>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7" descr="C:\Users\i826459\AppData\Local\Microsoft\Windows\Temporary Internet Files\Content.IE5\2G0Q52HV\MC900433941[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77236" y="2237000"/>
              <a:ext cx="731520" cy="73152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p:cNvCxnSpPr>
              <a:stCxn id="17" idx="2"/>
              <a:endCxn id="5" idx="0"/>
            </p:cNvCxnSpPr>
            <p:nvPr/>
          </p:nvCxnSpPr>
          <p:spPr>
            <a:xfrm>
              <a:off x="1429473" y="2355299"/>
              <a:ext cx="77322" cy="1535289"/>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9" idx="2"/>
              <a:endCxn id="6" idx="0"/>
            </p:cNvCxnSpPr>
            <p:nvPr/>
          </p:nvCxnSpPr>
          <p:spPr>
            <a:xfrm flipH="1">
              <a:off x="1659195" y="3019560"/>
              <a:ext cx="153828" cy="1023428"/>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0" idx="2"/>
              <a:endCxn id="5" idx="1"/>
            </p:cNvCxnSpPr>
            <p:nvPr/>
          </p:nvCxnSpPr>
          <p:spPr>
            <a:xfrm>
              <a:off x="833993" y="3019560"/>
              <a:ext cx="460870" cy="1082959"/>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2"/>
              <a:endCxn id="6" idx="3"/>
            </p:cNvCxnSpPr>
            <p:nvPr/>
          </p:nvCxnSpPr>
          <p:spPr>
            <a:xfrm flipH="1">
              <a:off x="1871126" y="2339122"/>
              <a:ext cx="460390" cy="1915797"/>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1" idx="2"/>
              <a:endCxn id="7" idx="3"/>
            </p:cNvCxnSpPr>
            <p:nvPr/>
          </p:nvCxnSpPr>
          <p:spPr>
            <a:xfrm flipH="1">
              <a:off x="2023526" y="2968520"/>
              <a:ext cx="719470" cy="1438799"/>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7" idx="1"/>
              <a:endCxn id="9" idx="3"/>
            </p:cNvCxnSpPr>
            <p:nvPr/>
          </p:nvCxnSpPr>
          <p:spPr>
            <a:xfrm flipH="1" flipV="1">
              <a:off x="2915060" y="5565729"/>
              <a:ext cx="4245019" cy="425198"/>
            </a:xfrm>
            <a:prstGeom prst="straightConnector1">
              <a:avLst/>
            </a:prstGeom>
            <a:ln w="19050">
              <a:solidFill>
                <a:schemeClr val="accent4">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0" idx="3"/>
              <a:endCxn id="9" idx="1"/>
            </p:cNvCxnSpPr>
            <p:nvPr/>
          </p:nvCxnSpPr>
          <p:spPr>
            <a:xfrm>
              <a:off x="1524583" y="5407579"/>
              <a:ext cx="771608" cy="15815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10" idx="0"/>
            </p:cNvCxnSpPr>
            <p:nvPr/>
          </p:nvCxnSpPr>
          <p:spPr>
            <a:xfrm flipH="1">
              <a:off x="1294863" y="4254919"/>
              <a:ext cx="76737" cy="745863"/>
            </a:xfrm>
            <a:prstGeom prst="straightConnector1">
              <a:avLst/>
            </a:prstGeom>
            <a:ln w="1905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1429473" y="4407319"/>
              <a:ext cx="95110" cy="593463"/>
            </a:xfrm>
            <a:prstGeom prst="straightConnector1">
              <a:avLst/>
            </a:prstGeom>
            <a:ln w="1905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1524583" y="4592084"/>
              <a:ext cx="134612" cy="504091"/>
            </a:xfrm>
            <a:prstGeom prst="straightConnector1">
              <a:avLst/>
            </a:prstGeom>
            <a:ln w="1905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2710340" y="4110684"/>
              <a:ext cx="2447071" cy="1163444"/>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141941" y="4042988"/>
              <a:ext cx="1128835" cy="307777"/>
            </a:xfrm>
            <a:prstGeom prst="rect">
              <a:avLst/>
            </a:prstGeom>
            <a:noFill/>
          </p:spPr>
          <p:txBody>
            <a:bodyPr wrap="none" rtlCol="0">
              <a:spAutoFit/>
            </a:bodyPr>
            <a:lstStyle/>
            <a:p>
              <a:pPr fontAlgn="base">
                <a:spcBef>
                  <a:spcPct val="50000"/>
                </a:spcBef>
                <a:spcAft>
                  <a:spcPct val="0"/>
                </a:spcAft>
                <a:buClr>
                  <a:srgbClr val="F0AB00"/>
                </a:buClr>
                <a:buSzPct val="80000"/>
              </a:pPr>
              <a:r>
                <a:rPr lang="en-US" sz="1400" b="1" kern="0" dirty="0" smtClean="0">
                  <a:solidFill>
                    <a:srgbClr val="C00000"/>
                  </a:solidFill>
                  <a:ea typeface="Arial Unicode MS" pitchFamily="34" charset="-128"/>
                  <a:cs typeface="Arial Unicode MS" pitchFamily="34" charset="-128"/>
                </a:rPr>
                <a:t>Production</a:t>
              </a:r>
            </a:p>
          </p:txBody>
        </p:sp>
        <p:sp>
          <p:nvSpPr>
            <p:cNvPr id="101" name="TextBox 100"/>
            <p:cNvSpPr txBox="1"/>
            <p:nvPr/>
          </p:nvSpPr>
          <p:spPr>
            <a:xfrm>
              <a:off x="614269" y="6025912"/>
              <a:ext cx="1091966" cy="307777"/>
            </a:xfrm>
            <a:prstGeom prst="rect">
              <a:avLst/>
            </a:prstGeom>
            <a:noFill/>
          </p:spPr>
          <p:txBody>
            <a:bodyPr wrap="none" rtlCol="0">
              <a:spAutoFit/>
            </a:bodyPr>
            <a:lstStyle/>
            <a:p>
              <a:pPr fontAlgn="base">
                <a:spcBef>
                  <a:spcPct val="50000"/>
                </a:spcBef>
                <a:spcAft>
                  <a:spcPct val="0"/>
                </a:spcAft>
                <a:buClr>
                  <a:srgbClr val="F0AB00"/>
                </a:buClr>
                <a:buSzPct val="80000"/>
              </a:pPr>
              <a:r>
                <a:rPr lang="en-US" sz="1400" b="1" kern="0" dirty="0" smtClean="0">
                  <a:solidFill>
                    <a:schemeClr val="accent6"/>
                  </a:solidFill>
                  <a:ea typeface="Arial Unicode MS" pitchFamily="34" charset="-128"/>
                  <a:cs typeface="Arial Unicode MS" pitchFamily="34" charset="-128"/>
                </a:rPr>
                <a:t>PCAP files</a:t>
              </a:r>
            </a:p>
          </p:txBody>
        </p:sp>
        <p:sp>
          <p:nvSpPr>
            <p:cNvPr id="102" name="TextBox 101"/>
            <p:cNvSpPr txBox="1"/>
            <p:nvPr/>
          </p:nvSpPr>
          <p:spPr>
            <a:xfrm>
              <a:off x="2010051" y="5764090"/>
              <a:ext cx="1283010" cy="492443"/>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en-US" sz="1400" b="1" kern="0" dirty="0" smtClean="0">
                  <a:solidFill>
                    <a:schemeClr val="accent4">
                      <a:lumMod val="50000"/>
                    </a:schemeClr>
                  </a:solidFill>
                  <a:ea typeface="Arial Unicode MS" pitchFamily="34" charset="-128"/>
                  <a:cs typeface="Arial Unicode MS" pitchFamily="34" charset="-128"/>
                </a:rPr>
                <a:t>ASE Cockpit </a:t>
              </a:r>
              <a:r>
                <a:rPr lang="en-US" sz="1200" b="1" kern="0" dirty="0" smtClean="0">
                  <a:solidFill>
                    <a:schemeClr val="accent4">
                      <a:lumMod val="50000"/>
                    </a:schemeClr>
                  </a:solidFill>
                  <a:ea typeface="Arial Unicode MS" pitchFamily="34" charset="-128"/>
                  <a:cs typeface="Arial Unicode MS" pitchFamily="34" charset="-128"/>
                </a:rPr>
                <a:t>(production)</a:t>
              </a:r>
            </a:p>
          </p:txBody>
        </p:sp>
        <p:sp>
          <p:nvSpPr>
            <p:cNvPr id="110" name="TextBox 109"/>
            <p:cNvSpPr txBox="1"/>
            <p:nvPr/>
          </p:nvSpPr>
          <p:spPr>
            <a:xfrm>
              <a:off x="537834" y="4521930"/>
              <a:ext cx="787395" cy="261610"/>
            </a:xfrm>
            <a:prstGeom prst="rect">
              <a:avLst/>
            </a:prstGeom>
            <a:noFill/>
          </p:spPr>
          <p:txBody>
            <a:bodyPr wrap="none" rtlCol="0">
              <a:spAutoFit/>
            </a:bodyPr>
            <a:lstStyle/>
            <a:p>
              <a:pPr fontAlgn="base">
                <a:spcBef>
                  <a:spcPct val="50000"/>
                </a:spcBef>
                <a:spcAft>
                  <a:spcPct val="0"/>
                </a:spcAft>
                <a:buClr>
                  <a:srgbClr val="F0AB00"/>
                </a:buClr>
                <a:buSzPct val="80000"/>
              </a:pPr>
              <a:r>
                <a:rPr lang="en-US" sz="1100" b="1" kern="0" dirty="0" smtClean="0">
                  <a:solidFill>
                    <a:schemeClr val="accent6"/>
                  </a:solidFill>
                  <a:ea typeface="Arial Unicode MS" pitchFamily="34" charset="-128"/>
                  <a:cs typeface="Arial Unicode MS" pitchFamily="34" charset="-128"/>
                </a:rPr>
                <a:t>(capture)</a:t>
              </a:r>
            </a:p>
          </p:txBody>
        </p:sp>
        <p:sp>
          <p:nvSpPr>
            <p:cNvPr id="111" name="TextBox 110"/>
            <p:cNvSpPr txBox="1"/>
            <p:nvPr/>
          </p:nvSpPr>
          <p:spPr>
            <a:xfrm rot="20095591">
              <a:off x="3444313" y="4399583"/>
              <a:ext cx="848309" cy="261610"/>
            </a:xfrm>
            <a:prstGeom prst="rect">
              <a:avLst/>
            </a:prstGeom>
            <a:noFill/>
          </p:spPr>
          <p:txBody>
            <a:bodyPr wrap="none" rtlCol="0">
              <a:spAutoFit/>
            </a:bodyPr>
            <a:lstStyle/>
            <a:p>
              <a:pPr fontAlgn="base">
                <a:spcBef>
                  <a:spcPct val="50000"/>
                </a:spcBef>
                <a:spcAft>
                  <a:spcPct val="0"/>
                </a:spcAft>
                <a:buClr>
                  <a:srgbClr val="F0AB00"/>
                </a:buClr>
                <a:buSzPct val="80000"/>
              </a:pPr>
              <a:r>
                <a:rPr lang="en-US" sz="1100" b="1" kern="0" dirty="0" smtClean="0">
                  <a:solidFill>
                    <a:srgbClr val="C00000"/>
                  </a:solidFill>
                  <a:ea typeface="Arial Unicode MS" pitchFamily="34" charset="-128"/>
                  <a:cs typeface="Arial Unicode MS" pitchFamily="34" charset="-128"/>
                </a:rPr>
                <a:t>(raw data)</a:t>
              </a:r>
            </a:p>
          </p:txBody>
        </p:sp>
        <p:cxnSp>
          <p:nvCxnSpPr>
            <p:cNvPr id="138" name="Straight Arrow Connector 137"/>
            <p:cNvCxnSpPr/>
            <p:nvPr/>
          </p:nvCxnSpPr>
          <p:spPr>
            <a:xfrm flipH="1">
              <a:off x="2841172" y="4263083"/>
              <a:ext cx="2332568" cy="1084524"/>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rot="20095591">
              <a:off x="3773257" y="4783616"/>
              <a:ext cx="833883" cy="261610"/>
            </a:xfrm>
            <a:prstGeom prst="rect">
              <a:avLst/>
            </a:prstGeom>
            <a:noFill/>
          </p:spPr>
          <p:txBody>
            <a:bodyPr wrap="none" rtlCol="0">
              <a:spAutoFit/>
            </a:bodyPr>
            <a:lstStyle/>
            <a:p>
              <a:pPr fontAlgn="base">
                <a:spcBef>
                  <a:spcPct val="50000"/>
                </a:spcBef>
                <a:spcAft>
                  <a:spcPct val="0"/>
                </a:spcAft>
                <a:buClr>
                  <a:srgbClr val="F0AB00"/>
                </a:buClr>
                <a:buSzPct val="80000"/>
              </a:pPr>
              <a:r>
                <a:rPr lang="en-US" sz="1100" b="1" kern="0" dirty="0" smtClean="0">
                  <a:solidFill>
                    <a:srgbClr val="C00000"/>
                  </a:solidFill>
                  <a:ea typeface="Arial Unicode MS" pitchFamily="34" charset="-128"/>
                  <a:cs typeface="Arial Unicode MS" pitchFamily="34" charset="-128"/>
                </a:rPr>
                <a:t>(analysis)</a:t>
              </a:r>
            </a:p>
          </p:txBody>
        </p:sp>
      </p:grpSp>
      <p:grpSp>
        <p:nvGrpSpPr>
          <p:cNvPr id="148" name="Group 147"/>
          <p:cNvGrpSpPr/>
          <p:nvPr/>
        </p:nvGrpSpPr>
        <p:grpSpPr>
          <a:xfrm>
            <a:off x="6066064" y="1681762"/>
            <a:ext cx="4994218" cy="3794361"/>
            <a:chOff x="6066064" y="1681762"/>
            <a:chExt cx="4994218" cy="3794361"/>
          </a:xfrm>
        </p:grpSpPr>
        <p:pic>
          <p:nvPicPr>
            <p:cNvPr id="13" name="Picture 22" descr="ASE FINAL LOGO - 2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3956" y="1784433"/>
              <a:ext cx="423863" cy="423862"/>
            </a:xfrm>
            <a:prstGeom prst="rect">
              <a:avLst/>
            </a:prstGeom>
            <a:noFill/>
            <a:ln w="9525">
              <a:noFill/>
              <a:miter lim="800000"/>
              <a:headEnd/>
              <a:tailEnd/>
            </a:ln>
          </p:spPr>
        </p:pic>
        <p:pic>
          <p:nvPicPr>
            <p:cNvPr id="14" name="Picture 22" descr="ASE FINAL LOGO - 2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06356" y="1936833"/>
              <a:ext cx="423863" cy="423862"/>
            </a:xfrm>
            <a:prstGeom prst="rect">
              <a:avLst/>
            </a:prstGeom>
            <a:noFill/>
            <a:ln w="9525">
              <a:noFill/>
              <a:miter lim="800000"/>
              <a:headEnd/>
              <a:tailEnd/>
            </a:ln>
          </p:spPr>
        </p:pic>
        <p:pic>
          <p:nvPicPr>
            <p:cNvPr id="15" name="Picture 22" descr="ASE FINAL LOGO - 2 c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58756" y="2089233"/>
              <a:ext cx="423863" cy="423862"/>
            </a:xfrm>
            <a:prstGeom prst="rect">
              <a:avLst/>
            </a:prstGeom>
            <a:noFill/>
            <a:ln w="9525">
              <a:noFill/>
              <a:miter lim="800000"/>
              <a:headEnd/>
              <a:tailEnd/>
            </a:ln>
          </p:spPr>
        </p:pic>
        <p:pic>
          <p:nvPicPr>
            <p:cNvPr id="16" name="Picture 12" descr="SCC_icon_116x1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5822" y="2896289"/>
              <a:ext cx="618869" cy="599529"/>
            </a:xfrm>
            <a:prstGeom prst="rect">
              <a:avLst/>
            </a:prstGeom>
            <a:noFill/>
            <a:ln w="9525">
              <a:noFill/>
              <a:miter lim="800000"/>
              <a:headEnd/>
              <a:tailEnd/>
            </a:ln>
          </p:spPr>
        </p:pic>
        <p:cxnSp>
          <p:nvCxnSpPr>
            <p:cNvPr id="58" name="Straight Arrow Connector 57"/>
            <p:cNvCxnSpPr>
              <a:stCxn id="37" idx="0"/>
              <a:endCxn id="16" idx="2"/>
            </p:cNvCxnSpPr>
            <p:nvPr/>
          </p:nvCxnSpPr>
          <p:spPr>
            <a:xfrm flipV="1">
              <a:off x="7674883" y="3495818"/>
              <a:ext cx="930374" cy="1980305"/>
            </a:xfrm>
            <a:prstGeom prst="straightConnector1">
              <a:avLst/>
            </a:prstGeom>
            <a:ln w="19050">
              <a:solidFill>
                <a:schemeClr val="accent4">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16" idx="1"/>
            </p:cNvCxnSpPr>
            <p:nvPr/>
          </p:nvCxnSpPr>
          <p:spPr>
            <a:xfrm flipV="1">
              <a:off x="6066064" y="3196054"/>
              <a:ext cx="2229758" cy="512696"/>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6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06939" y="2827340"/>
              <a:ext cx="459441" cy="813594"/>
            </a:xfrm>
            <a:prstGeom prst="rect">
              <a:avLst/>
            </a:prstGeom>
            <a:noFill/>
            <a:ln w="9525">
              <a:noFill/>
              <a:miter lim="800000"/>
              <a:headEnd/>
              <a:tailEnd/>
            </a:ln>
          </p:spPr>
        </p:pic>
        <p:cxnSp>
          <p:nvCxnSpPr>
            <p:cNvPr id="67" name="Straight Arrow Connector 66"/>
            <p:cNvCxnSpPr>
              <a:stCxn id="66" idx="1"/>
              <a:endCxn id="16" idx="3"/>
            </p:cNvCxnSpPr>
            <p:nvPr/>
          </p:nvCxnSpPr>
          <p:spPr>
            <a:xfrm flipH="1" flipV="1">
              <a:off x="8914691" y="3196054"/>
              <a:ext cx="692248" cy="38083"/>
            </a:xfrm>
            <a:prstGeom prst="straightConnector1">
              <a:avLst/>
            </a:prstGeom>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9659922" y="2148764"/>
              <a:ext cx="105965" cy="819756"/>
            </a:xfrm>
            <a:prstGeom prst="straightConnector1">
              <a:avLst/>
            </a:prstGeom>
            <a:ln w="1905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9812321" y="2288040"/>
              <a:ext cx="46435" cy="680480"/>
            </a:xfrm>
            <a:prstGeom prst="straightConnector1">
              <a:avLst/>
            </a:prstGeom>
            <a:ln w="1905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5" idx="2"/>
            </p:cNvCxnSpPr>
            <p:nvPr/>
          </p:nvCxnSpPr>
          <p:spPr>
            <a:xfrm flipH="1">
              <a:off x="9977819" y="2513095"/>
              <a:ext cx="92869" cy="424014"/>
            </a:xfrm>
            <a:prstGeom prst="straightConnector1">
              <a:avLst/>
            </a:prstGeom>
            <a:ln w="1905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6" idx="0"/>
              <a:endCxn id="13" idx="1"/>
            </p:cNvCxnSpPr>
            <p:nvPr/>
          </p:nvCxnSpPr>
          <p:spPr>
            <a:xfrm flipV="1">
              <a:off x="8605257" y="1996364"/>
              <a:ext cx="948699" cy="899925"/>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6066064" y="3326370"/>
              <a:ext cx="2229759" cy="536981"/>
            </a:xfrm>
            <a:prstGeom prst="straightConnector1">
              <a:avLst/>
            </a:prstGeom>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10130219" y="1681762"/>
              <a:ext cx="930063" cy="307777"/>
            </a:xfrm>
            <a:prstGeom prst="rect">
              <a:avLst/>
            </a:prstGeom>
            <a:noFill/>
          </p:spPr>
          <p:txBody>
            <a:bodyPr wrap="none" rtlCol="0">
              <a:spAutoFit/>
            </a:bodyPr>
            <a:lstStyle/>
            <a:p>
              <a:pPr fontAlgn="base">
                <a:spcBef>
                  <a:spcPct val="50000"/>
                </a:spcBef>
                <a:spcAft>
                  <a:spcPct val="0"/>
                </a:spcAft>
                <a:buClr>
                  <a:srgbClr val="F0AB00"/>
                </a:buClr>
                <a:buSzPct val="80000"/>
              </a:pPr>
              <a:r>
                <a:rPr lang="en-US" sz="1400" b="1" kern="0" dirty="0" smtClean="0">
                  <a:solidFill>
                    <a:srgbClr val="C00000"/>
                  </a:solidFill>
                  <a:ea typeface="Arial Unicode MS" pitchFamily="34" charset="-128"/>
                  <a:cs typeface="Arial Unicode MS" pitchFamily="34" charset="-128"/>
                </a:rPr>
                <a:t>Dev/Test</a:t>
              </a:r>
            </a:p>
          </p:txBody>
        </p:sp>
        <p:sp>
          <p:nvSpPr>
            <p:cNvPr id="103" name="TextBox 102"/>
            <p:cNvSpPr txBox="1"/>
            <p:nvPr/>
          </p:nvSpPr>
          <p:spPr>
            <a:xfrm>
              <a:off x="7160079" y="2520922"/>
              <a:ext cx="1283010" cy="492443"/>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en-US" sz="1400" b="1" kern="0" dirty="0" smtClean="0">
                  <a:solidFill>
                    <a:schemeClr val="accent4">
                      <a:lumMod val="50000"/>
                    </a:schemeClr>
                  </a:solidFill>
                  <a:ea typeface="Arial Unicode MS" pitchFamily="34" charset="-128"/>
                  <a:cs typeface="Arial Unicode MS" pitchFamily="34" charset="-128"/>
                </a:rPr>
                <a:t>ASE Cockpit </a:t>
              </a:r>
              <a:r>
                <a:rPr lang="en-US" sz="1200" b="1" kern="0" dirty="0" smtClean="0">
                  <a:solidFill>
                    <a:schemeClr val="accent4">
                      <a:lumMod val="50000"/>
                    </a:schemeClr>
                  </a:solidFill>
                  <a:ea typeface="Arial Unicode MS" pitchFamily="34" charset="-128"/>
                  <a:cs typeface="Arial Unicode MS" pitchFamily="34" charset="-128"/>
                </a:rPr>
                <a:t>(Dev/Test)</a:t>
              </a:r>
            </a:p>
          </p:txBody>
        </p:sp>
        <p:cxnSp>
          <p:nvCxnSpPr>
            <p:cNvPr id="104" name="Straight Arrow Connector 103"/>
            <p:cNvCxnSpPr/>
            <p:nvPr/>
          </p:nvCxnSpPr>
          <p:spPr>
            <a:xfrm flipV="1">
              <a:off x="8698056" y="2148764"/>
              <a:ext cx="908883" cy="819757"/>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9977819" y="2544121"/>
              <a:ext cx="787395" cy="261610"/>
            </a:xfrm>
            <a:prstGeom prst="rect">
              <a:avLst/>
            </a:prstGeom>
            <a:noFill/>
          </p:spPr>
          <p:txBody>
            <a:bodyPr wrap="none" rtlCol="0">
              <a:spAutoFit/>
            </a:bodyPr>
            <a:lstStyle/>
            <a:p>
              <a:pPr fontAlgn="base">
                <a:spcBef>
                  <a:spcPct val="50000"/>
                </a:spcBef>
                <a:spcAft>
                  <a:spcPct val="0"/>
                </a:spcAft>
                <a:buClr>
                  <a:srgbClr val="F0AB00"/>
                </a:buClr>
                <a:buSzPct val="80000"/>
              </a:pPr>
              <a:r>
                <a:rPr lang="en-US" sz="1100" b="1" kern="0" dirty="0" smtClean="0">
                  <a:solidFill>
                    <a:schemeClr val="accent6"/>
                  </a:solidFill>
                  <a:ea typeface="Arial Unicode MS" pitchFamily="34" charset="-128"/>
                  <a:cs typeface="Arial Unicode MS" pitchFamily="34" charset="-128"/>
                </a:rPr>
                <a:t>(capture)</a:t>
              </a:r>
            </a:p>
          </p:txBody>
        </p:sp>
        <p:sp>
          <p:nvSpPr>
            <p:cNvPr id="130" name="TextBox 129"/>
            <p:cNvSpPr txBox="1"/>
            <p:nvPr/>
          </p:nvSpPr>
          <p:spPr>
            <a:xfrm>
              <a:off x="8437284" y="2170359"/>
              <a:ext cx="692818" cy="261610"/>
            </a:xfrm>
            <a:prstGeom prst="rect">
              <a:avLst/>
            </a:prstGeom>
            <a:noFill/>
          </p:spPr>
          <p:txBody>
            <a:bodyPr wrap="none" rtlCol="0">
              <a:spAutoFit/>
            </a:bodyPr>
            <a:lstStyle/>
            <a:p>
              <a:pPr fontAlgn="base">
                <a:spcBef>
                  <a:spcPct val="50000"/>
                </a:spcBef>
                <a:spcAft>
                  <a:spcPct val="0"/>
                </a:spcAft>
                <a:buClr>
                  <a:srgbClr val="F0AB00"/>
                </a:buClr>
                <a:buSzPct val="80000"/>
              </a:pPr>
              <a:r>
                <a:rPr lang="en-US" sz="1100" b="1" kern="0" dirty="0" smtClean="0">
                  <a:solidFill>
                    <a:srgbClr val="0070C0"/>
                  </a:solidFill>
                  <a:ea typeface="Arial Unicode MS" pitchFamily="34" charset="-128"/>
                  <a:cs typeface="Arial Unicode MS" pitchFamily="34" charset="-128"/>
                </a:rPr>
                <a:t>(replay)</a:t>
              </a:r>
            </a:p>
          </p:txBody>
        </p:sp>
        <p:sp>
          <p:nvSpPr>
            <p:cNvPr id="131" name="TextBox 130"/>
            <p:cNvSpPr txBox="1"/>
            <p:nvPr/>
          </p:nvSpPr>
          <p:spPr>
            <a:xfrm rot="20787569">
              <a:off x="6439670" y="3224915"/>
              <a:ext cx="1350050" cy="261610"/>
            </a:xfrm>
            <a:prstGeom prst="rect">
              <a:avLst/>
            </a:prstGeom>
            <a:noFill/>
          </p:spPr>
          <p:txBody>
            <a:bodyPr wrap="none" rtlCol="0">
              <a:spAutoFit/>
            </a:bodyPr>
            <a:lstStyle/>
            <a:p>
              <a:pPr fontAlgn="base">
                <a:spcBef>
                  <a:spcPct val="50000"/>
                </a:spcBef>
                <a:spcAft>
                  <a:spcPct val="0"/>
                </a:spcAft>
                <a:buClr>
                  <a:srgbClr val="F0AB00"/>
                </a:buClr>
                <a:buSzPct val="80000"/>
              </a:pPr>
              <a:r>
                <a:rPr lang="en-US" sz="1100" b="1" kern="0" dirty="0" smtClean="0">
                  <a:solidFill>
                    <a:srgbClr val="C00000"/>
                  </a:solidFill>
                  <a:ea typeface="Arial Unicode MS" pitchFamily="34" charset="-128"/>
                  <a:cs typeface="Arial Unicode MS" pitchFamily="34" charset="-128"/>
                </a:rPr>
                <a:t>(replay workload)</a:t>
              </a:r>
            </a:p>
          </p:txBody>
        </p:sp>
        <p:sp>
          <p:nvSpPr>
            <p:cNvPr id="133" name="TextBox 132"/>
            <p:cNvSpPr txBox="1"/>
            <p:nvPr/>
          </p:nvSpPr>
          <p:spPr>
            <a:xfrm rot="20821177">
              <a:off x="6546840" y="3732546"/>
              <a:ext cx="1584088" cy="261610"/>
            </a:xfrm>
            <a:prstGeom prst="rect">
              <a:avLst/>
            </a:prstGeom>
            <a:noFill/>
          </p:spPr>
          <p:txBody>
            <a:bodyPr wrap="none" rtlCol="0">
              <a:spAutoFit/>
            </a:bodyPr>
            <a:lstStyle/>
            <a:p>
              <a:pPr fontAlgn="base">
                <a:spcBef>
                  <a:spcPct val="50000"/>
                </a:spcBef>
                <a:spcAft>
                  <a:spcPct val="0"/>
                </a:spcAft>
                <a:buClr>
                  <a:srgbClr val="F0AB00"/>
                </a:buClr>
                <a:buSzPct val="80000"/>
              </a:pPr>
              <a:r>
                <a:rPr lang="en-US" sz="1100" b="1" kern="0" dirty="0" smtClean="0">
                  <a:solidFill>
                    <a:schemeClr val="accent5">
                      <a:lumMod val="75000"/>
                    </a:schemeClr>
                  </a:solidFill>
                  <a:ea typeface="Arial Unicode MS" pitchFamily="34" charset="-128"/>
                  <a:cs typeface="Arial Unicode MS" pitchFamily="34" charset="-128"/>
                </a:rPr>
                <a:t>(raw data &amp; analysis)</a:t>
              </a:r>
            </a:p>
          </p:txBody>
        </p:sp>
        <p:cxnSp>
          <p:nvCxnSpPr>
            <p:cNvPr id="142" name="Straight Arrow Connector 141"/>
            <p:cNvCxnSpPr/>
            <p:nvPr/>
          </p:nvCxnSpPr>
          <p:spPr>
            <a:xfrm flipV="1">
              <a:off x="6066064" y="3413925"/>
              <a:ext cx="2377025" cy="589650"/>
            </a:xfrm>
            <a:prstGeom prst="straightConnector1">
              <a:avLst/>
            </a:prstGeom>
            <a:ln w="19050">
              <a:solidFill>
                <a:schemeClr val="accent5">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0" name="TextBox 99"/>
          <p:cNvSpPr txBox="1"/>
          <p:nvPr/>
        </p:nvSpPr>
        <p:spPr>
          <a:xfrm>
            <a:off x="4705324" y="3863351"/>
            <a:ext cx="1802633" cy="523220"/>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en-US" sz="1400" b="1" kern="0" dirty="0" smtClean="0">
                <a:solidFill>
                  <a:srgbClr val="002060"/>
                </a:solidFill>
                <a:ea typeface="Arial Unicode MS" pitchFamily="34" charset="-128"/>
                <a:cs typeface="Arial Unicode MS" pitchFamily="34" charset="-128"/>
              </a:rPr>
              <a:t>Workload Analysis Repository</a:t>
            </a:r>
          </a:p>
        </p:txBody>
      </p:sp>
    </p:spTree>
    <p:extLst>
      <p:ext uri="{BB962C8B-B14F-4D97-AF65-F5344CB8AC3E}">
        <p14:creationId xmlns:p14="http://schemas.microsoft.com/office/powerpoint/2010/main" val="13738305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randombar(horizontal)">
                                      <p:cBhvr>
                                        <p:cTn id="7" dur="1000"/>
                                        <p:tgtEl>
                                          <p:spTgt spid="148"/>
                                        </p:tgtEl>
                                      </p:cBhvr>
                                    </p:animEffect>
                                  </p:childTnLst>
                                </p:cTn>
                              </p:par>
                            </p:childTnLst>
                          </p:cTn>
                        </p:par>
                        <p:par>
                          <p:cTn id="8" fill="hold">
                            <p:stCondLst>
                              <p:cond delay="1000"/>
                            </p:stCondLst>
                            <p:childTnLst>
                              <p:par>
                                <p:cTn id="9" presetID="14" presetClass="exit" presetSubtype="10" fill="hold" nodeType="afterEffect">
                                  <p:stCondLst>
                                    <p:cond delay="500"/>
                                  </p:stCondLst>
                                  <p:childTnLst>
                                    <p:animEffect transition="out" filter="randombar(horizontal)">
                                      <p:cBhvr>
                                        <p:cTn id="10" dur="2000"/>
                                        <p:tgtEl>
                                          <p:spTgt spid="151"/>
                                        </p:tgtEl>
                                      </p:cBhvr>
                                    </p:animEffect>
                                    <p:set>
                                      <p:cBhvr>
                                        <p:cTn id="11" dur="1" fill="hold">
                                          <p:stCondLst>
                                            <p:cond delay="1999"/>
                                          </p:stCondLst>
                                        </p:cTn>
                                        <p:tgtEl>
                                          <p:spTgt spid="1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Digging A Bit Deeper - Capture</a:t>
            </a:r>
            <a:endParaRPr lang="en-US" dirty="0"/>
          </a:p>
        </p:txBody>
      </p:sp>
      <p:sp>
        <p:nvSpPr>
          <p:cNvPr id="3" name="Rectangle 2"/>
          <p:cNvSpPr/>
          <p:nvPr/>
        </p:nvSpPr>
        <p:spPr bwMode="gray">
          <a:xfrm>
            <a:off x="578565" y="1448009"/>
            <a:ext cx="2932078" cy="4939810"/>
          </a:xfrm>
          <a:prstGeom prst="rect">
            <a:avLst/>
          </a:prstGeom>
          <a:solidFill>
            <a:srgbClr val="EAEAEA"/>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nvGrpSpPr>
          <p:cNvPr id="5" name="Group 4"/>
          <p:cNvGrpSpPr/>
          <p:nvPr/>
        </p:nvGrpSpPr>
        <p:grpSpPr>
          <a:xfrm>
            <a:off x="712880" y="2886413"/>
            <a:ext cx="2580634" cy="3279745"/>
            <a:chOff x="300802" y="2894214"/>
            <a:chExt cx="2580634" cy="3279745"/>
          </a:xfrm>
          <a:gradFill>
            <a:gsLst>
              <a:gs pos="0">
                <a:schemeClr val="accent1"/>
              </a:gs>
              <a:gs pos="81000">
                <a:schemeClr val="accent1">
                  <a:tint val="44500"/>
                  <a:satMod val="160000"/>
                </a:schemeClr>
              </a:gs>
              <a:gs pos="100000">
                <a:schemeClr val="accent1">
                  <a:tint val="23500"/>
                  <a:satMod val="160000"/>
                </a:schemeClr>
              </a:gs>
            </a:gsLst>
            <a:lin ang="5400000" scaled="0"/>
          </a:gradFill>
          <a:effectLst>
            <a:outerShdw blurRad="50800" dist="38100" dir="2700000" algn="tl" rotWithShape="0">
              <a:prstClr val="black">
                <a:alpha val="40000"/>
              </a:prstClr>
            </a:outerShdw>
          </a:effectLst>
        </p:grpSpPr>
        <p:sp>
          <p:nvSpPr>
            <p:cNvPr id="6" name="Rectangle 5"/>
            <p:cNvSpPr/>
            <p:nvPr/>
          </p:nvSpPr>
          <p:spPr bwMode="gray">
            <a:xfrm>
              <a:off x="300802" y="2894214"/>
              <a:ext cx="2580634" cy="3279745"/>
            </a:xfrm>
            <a:prstGeom prst="rect">
              <a:avLst/>
            </a:prstGeom>
            <a:grp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 name="Rectangle 6"/>
            <p:cNvSpPr/>
            <p:nvPr/>
          </p:nvSpPr>
          <p:spPr bwMode="gray">
            <a:xfrm>
              <a:off x="618887" y="3124198"/>
              <a:ext cx="1971913" cy="2819778"/>
            </a:xfrm>
            <a:prstGeom prst="rect">
              <a:avLst/>
            </a:prstGeom>
            <a:solidFill>
              <a:schemeClr val="accent1">
                <a:lumMod val="60000"/>
                <a:lumOff val="4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Kernel</a:t>
              </a:r>
            </a:p>
          </p:txBody>
        </p:sp>
        <p:sp>
          <p:nvSpPr>
            <p:cNvPr id="8" name="Rectangle 7"/>
            <p:cNvSpPr/>
            <p:nvPr/>
          </p:nvSpPr>
          <p:spPr bwMode="gray">
            <a:xfrm>
              <a:off x="928829" y="3447037"/>
              <a:ext cx="1382061" cy="2382794"/>
            </a:xfrm>
            <a:prstGeom prst="rect">
              <a:avLst/>
            </a:prstGeom>
            <a:solidFill>
              <a:schemeClr val="accent1">
                <a:lumMod val="40000"/>
                <a:lumOff val="6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Network Thread</a:t>
              </a:r>
            </a:p>
          </p:txBody>
        </p:sp>
        <p:sp>
          <p:nvSpPr>
            <p:cNvPr id="9" name="Rectangle 8"/>
            <p:cNvSpPr/>
            <p:nvPr/>
          </p:nvSpPr>
          <p:spPr bwMode="gray">
            <a:xfrm>
              <a:off x="1119328" y="3746620"/>
              <a:ext cx="1001061" cy="560428"/>
            </a:xfrm>
            <a:prstGeom prst="rect">
              <a:avLst/>
            </a:prstGeom>
            <a:solidFill>
              <a:schemeClr val="accent1">
                <a:lumMod val="60000"/>
                <a:lumOff val="4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Receive/ Send</a:t>
              </a:r>
            </a:p>
          </p:txBody>
        </p:sp>
        <p:sp>
          <p:nvSpPr>
            <p:cNvPr id="10" name="Rectangle 9"/>
            <p:cNvSpPr/>
            <p:nvPr/>
          </p:nvSpPr>
          <p:spPr bwMode="gray">
            <a:xfrm>
              <a:off x="1119328" y="4371492"/>
              <a:ext cx="1001061" cy="372767"/>
            </a:xfrm>
            <a:prstGeom prst="rect">
              <a:avLst/>
            </a:prstGeom>
            <a:solidFill>
              <a:schemeClr val="accent1">
                <a:lumMod val="60000"/>
                <a:lumOff val="4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Read TDS</a:t>
              </a:r>
            </a:p>
          </p:txBody>
        </p:sp>
        <p:sp>
          <p:nvSpPr>
            <p:cNvPr id="11" name="Rectangle 10"/>
            <p:cNvSpPr/>
            <p:nvPr/>
          </p:nvSpPr>
          <p:spPr bwMode="gray">
            <a:xfrm>
              <a:off x="1104543" y="5332410"/>
              <a:ext cx="1001061" cy="454611"/>
            </a:xfrm>
            <a:prstGeom prst="rect">
              <a:avLst/>
            </a:prstGeom>
            <a:solidFill>
              <a:schemeClr val="accent1">
                <a:lumMod val="60000"/>
                <a:lumOff val="4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Write PCAP File</a:t>
              </a:r>
            </a:p>
          </p:txBody>
        </p:sp>
      </p:grpSp>
      <p:sp>
        <p:nvSpPr>
          <p:cNvPr id="12" name="TextBox 11"/>
          <p:cNvSpPr txBox="1"/>
          <p:nvPr/>
        </p:nvSpPr>
        <p:spPr>
          <a:xfrm>
            <a:off x="554653" y="1691616"/>
            <a:ext cx="1350898" cy="584775"/>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en-US" sz="1600" b="1" kern="0" dirty="0" err="1" smtClean="0">
                <a:solidFill>
                  <a:srgbClr val="002060"/>
                </a:solidFill>
                <a:ea typeface="Arial Unicode MS" pitchFamily="34" charset="-128"/>
                <a:cs typeface="Arial Unicode MS" pitchFamily="34" charset="-128"/>
              </a:rPr>
              <a:t>ProductionASE</a:t>
            </a:r>
            <a:endParaRPr lang="en-US" sz="1600" b="1" kern="0" dirty="0" smtClean="0">
              <a:solidFill>
                <a:srgbClr val="002060"/>
              </a:solidFill>
              <a:ea typeface="Arial Unicode MS" pitchFamily="34" charset="-128"/>
              <a:cs typeface="Arial Unicode MS" pitchFamily="34" charset="-128"/>
            </a:endParaRPr>
          </a:p>
        </p:txBody>
      </p:sp>
      <p:cxnSp>
        <p:nvCxnSpPr>
          <p:cNvPr id="13" name="Straight Connector 12"/>
          <p:cNvCxnSpPr/>
          <p:nvPr/>
        </p:nvCxnSpPr>
        <p:spPr>
          <a:xfrm>
            <a:off x="1830433" y="2417616"/>
            <a:ext cx="685200" cy="0"/>
          </a:xfrm>
          <a:prstGeom prst="line">
            <a:avLst/>
          </a:prstGeom>
          <a:ln w="19050">
            <a:solidFill>
              <a:schemeClr val="accent1">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16813" y="2503499"/>
            <a:ext cx="971324" cy="0"/>
          </a:xfrm>
          <a:prstGeom prst="line">
            <a:avLst/>
          </a:prstGeom>
          <a:ln w="34925">
            <a:solidFill>
              <a:schemeClr val="accent1">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82347" y="2631777"/>
            <a:ext cx="1678236" cy="0"/>
          </a:xfrm>
          <a:prstGeom prst="line">
            <a:avLst/>
          </a:prstGeom>
          <a:ln w="63500">
            <a:solidFill>
              <a:schemeClr val="accent1">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30965" y="2765694"/>
            <a:ext cx="2516982" cy="0"/>
          </a:xfrm>
          <a:prstGeom prst="line">
            <a:avLst/>
          </a:prstGeom>
          <a:ln w="8890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516619" y="4736458"/>
            <a:ext cx="926377" cy="608304"/>
            <a:chOff x="1090454" y="4670192"/>
            <a:chExt cx="926377" cy="608304"/>
          </a:xfrm>
        </p:grpSpPr>
        <p:sp>
          <p:nvSpPr>
            <p:cNvPr id="18" name="Curved Right Arrow 17"/>
            <p:cNvSpPr/>
            <p:nvPr/>
          </p:nvSpPr>
          <p:spPr bwMode="gray">
            <a:xfrm>
              <a:off x="1090454" y="4713045"/>
              <a:ext cx="428325" cy="565451"/>
            </a:xfrm>
            <a:prstGeom prst="curvedRightArrow">
              <a:avLst/>
            </a:prstGeom>
            <a:solidFill>
              <a:srgbClr val="92D050"/>
            </a:solidFill>
            <a:ln w="6350" algn="ctr">
              <a:solidFill>
                <a:schemeClr val="lt2">
                  <a:hueOff val="0"/>
                  <a:satOff val="0"/>
                  <a:lumOff val="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Curved Right Arrow 18"/>
            <p:cNvSpPr/>
            <p:nvPr/>
          </p:nvSpPr>
          <p:spPr bwMode="gray">
            <a:xfrm rot="10800000">
              <a:off x="1588507" y="4670192"/>
              <a:ext cx="428324" cy="565451"/>
            </a:xfrm>
            <a:prstGeom prst="curvedRightArrow">
              <a:avLst/>
            </a:prstGeom>
            <a:solidFill>
              <a:srgbClr val="92D050"/>
            </a:solidFill>
            <a:ln w="6350" algn="ctr">
              <a:solidFill>
                <a:schemeClr val="lt2">
                  <a:hueOff val="0"/>
                  <a:satOff val="0"/>
                  <a:lumOff val="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0" name="TextBox 19"/>
            <p:cNvSpPr txBox="1"/>
            <p:nvPr/>
          </p:nvSpPr>
          <p:spPr>
            <a:xfrm>
              <a:off x="1199109" y="4840925"/>
              <a:ext cx="778795" cy="171546"/>
            </a:xfrm>
            <a:prstGeom prst="rect">
              <a:avLst/>
            </a:prstGeom>
            <a:noFill/>
          </p:spPr>
          <p:txBody>
            <a:bodyPr wrap="none" rtlCol="0">
              <a:spAutoFit/>
            </a:bodyPr>
            <a:lstStyle/>
            <a:p>
              <a:pPr fontAlgn="base">
                <a:spcBef>
                  <a:spcPct val="50000"/>
                </a:spcBef>
                <a:spcAft>
                  <a:spcPct val="0"/>
                </a:spcAft>
                <a:buClr>
                  <a:srgbClr val="F0AB00"/>
                </a:buClr>
                <a:buSzPct val="80000"/>
              </a:pPr>
              <a:r>
                <a:rPr lang="en-US" sz="1200" kern="0" dirty="0" err="1" smtClean="0">
                  <a:ea typeface="Arial Unicode MS" pitchFamily="34" charset="-128"/>
                  <a:cs typeface="Arial Unicode MS" pitchFamily="34" charset="-128"/>
                </a:rPr>
                <a:t>Rapidlog</a:t>
              </a:r>
              <a:endParaRPr lang="en-US" sz="1200" kern="0" dirty="0" smtClean="0">
                <a:ea typeface="Arial Unicode MS" pitchFamily="34" charset="-128"/>
                <a:cs typeface="Arial Unicode MS" pitchFamily="34" charset="-128"/>
              </a:endParaRPr>
            </a:p>
          </p:txBody>
        </p:sp>
      </p:grpSp>
      <p:pic>
        <p:nvPicPr>
          <p:cNvPr id="21" name="Picture 22" descr="ASE FINAL LOGO - 2 cop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9463" y="1754414"/>
            <a:ext cx="539214" cy="539213"/>
          </a:xfrm>
          <a:prstGeom prst="rect">
            <a:avLst/>
          </a:prstGeom>
          <a:noFill/>
          <a:ln w="9525">
            <a:noFill/>
            <a:miter lim="800000"/>
            <a:headEnd/>
            <a:tailEnd/>
          </a:ln>
        </p:spPr>
      </p:pic>
      <p:sp>
        <p:nvSpPr>
          <p:cNvPr id="22" name="Rectangle 21"/>
          <p:cNvSpPr/>
          <p:nvPr/>
        </p:nvSpPr>
        <p:spPr bwMode="gray">
          <a:xfrm>
            <a:off x="5890962" y="1520653"/>
            <a:ext cx="5759473" cy="4186183"/>
          </a:xfrm>
          <a:prstGeom prst="rect">
            <a:avLst/>
          </a:prstGeom>
          <a:solidFill>
            <a:srgbClr val="EAEAEA"/>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3" name="Rectangle 22"/>
          <p:cNvSpPr/>
          <p:nvPr/>
        </p:nvSpPr>
        <p:spPr bwMode="gray">
          <a:xfrm>
            <a:off x="6218816" y="1887238"/>
            <a:ext cx="5047898" cy="345752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TextBox 24"/>
          <p:cNvSpPr txBox="1"/>
          <p:nvPr/>
        </p:nvSpPr>
        <p:spPr>
          <a:xfrm>
            <a:off x="7941853" y="1520653"/>
            <a:ext cx="1569660" cy="369332"/>
          </a:xfrm>
          <a:prstGeom prst="rect">
            <a:avLst/>
          </a:prstGeom>
          <a:noFill/>
          <a:ln>
            <a:noFill/>
          </a:ln>
        </p:spPr>
        <p:txBody>
          <a:bodyPr wrap="none" rtlCol="0">
            <a:spAutoFit/>
          </a:bodyPr>
          <a:lstStyle/>
          <a:p>
            <a:pPr fontAlgn="base">
              <a:spcBef>
                <a:spcPct val="50000"/>
              </a:spcBef>
              <a:spcAft>
                <a:spcPct val="0"/>
              </a:spcAft>
              <a:buClr>
                <a:srgbClr val="F0AB00"/>
              </a:buClr>
              <a:buSzPct val="80000"/>
            </a:pPr>
            <a:r>
              <a:rPr lang="en-US" sz="1800" b="1" kern="0" dirty="0" smtClean="0">
                <a:solidFill>
                  <a:srgbClr val="002060"/>
                </a:solidFill>
                <a:ea typeface="Arial Unicode MS" pitchFamily="34" charset="-128"/>
                <a:cs typeface="Arial Unicode MS" pitchFamily="34" charset="-128"/>
              </a:rPr>
              <a:t>ASE Cockpit</a:t>
            </a:r>
          </a:p>
        </p:txBody>
      </p:sp>
      <p:sp>
        <p:nvSpPr>
          <p:cNvPr id="27" name="Rectangle 26"/>
          <p:cNvSpPr/>
          <p:nvPr/>
        </p:nvSpPr>
        <p:spPr bwMode="gray">
          <a:xfrm>
            <a:off x="6313865" y="1984003"/>
            <a:ext cx="4846713" cy="710211"/>
          </a:xfrm>
          <a:prstGeom prst="rect">
            <a:avLst/>
          </a:prstGeom>
          <a:solidFill>
            <a:schemeClr val="tx2">
              <a:lumMod val="75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Rectangle 27"/>
          <p:cNvSpPr/>
          <p:nvPr/>
        </p:nvSpPr>
        <p:spPr bwMode="gray">
          <a:xfrm>
            <a:off x="7561318" y="2270326"/>
            <a:ext cx="1149098" cy="365409"/>
          </a:xfrm>
          <a:prstGeom prst="rect">
            <a:avLst/>
          </a:prstGeom>
          <a:solidFill>
            <a:schemeClr val="tx2">
              <a:lumMod val="20000"/>
              <a:lumOff val="8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Administration</a:t>
            </a:r>
          </a:p>
        </p:txBody>
      </p:sp>
      <p:sp>
        <p:nvSpPr>
          <p:cNvPr id="29" name="Rectangle 28"/>
          <p:cNvSpPr/>
          <p:nvPr/>
        </p:nvSpPr>
        <p:spPr bwMode="gray">
          <a:xfrm>
            <a:off x="6354003" y="2270150"/>
            <a:ext cx="1152144" cy="365760"/>
          </a:xfrm>
          <a:prstGeom prst="rect">
            <a:avLst/>
          </a:prstGeom>
          <a:solidFill>
            <a:schemeClr val="tx2">
              <a:lumMod val="20000"/>
              <a:lumOff val="8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Monitor</a:t>
            </a:r>
          </a:p>
        </p:txBody>
      </p:sp>
      <p:sp>
        <p:nvSpPr>
          <p:cNvPr id="30" name="Rectangle 29"/>
          <p:cNvSpPr/>
          <p:nvPr/>
        </p:nvSpPr>
        <p:spPr bwMode="gray">
          <a:xfrm>
            <a:off x="8765587" y="2270150"/>
            <a:ext cx="1152144" cy="365760"/>
          </a:xfrm>
          <a:prstGeom prst="rect">
            <a:avLst/>
          </a:prstGeom>
          <a:solidFill>
            <a:schemeClr val="tx2">
              <a:lumMod val="20000"/>
              <a:lumOff val="8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smtClean="0">
                <a:ea typeface="Arial Unicode MS" pitchFamily="34" charset="-128"/>
                <a:cs typeface="Arial Unicode MS" pitchFamily="34" charset="-128"/>
              </a:rPr>
              <a:t>Collection</a:t>
            </a:r>
            <a:endParaRPr kumimoji="0" lang="en-US" sz="12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1" name="Rectangle 30"/>
          <p:cNvSpPr/>
          <p:nvPr/>
        </p:nvSpPr>
        <p:spPr bwMode="gray">
          <a:xfrm>
            <a:off x="9972903" y="2270150"/>
            <a:ext cx="1152144" cy="365760"/>
          </a:xfrm>
          <a:prstGeom prst="rect">
            <a:avLst/>
          </a:prstGeom>
          <a:solidFill>
            <a:schemeClr val="tx2">
              <a:lumMod val="20000"/>
              <a:lumOff val="80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200" kern="0" dirty="0" smtClean="0">
                <a:ea typeface="Arial Unicode MS" pitchFamily="34" charset="-128"/>
                <a:cs typeface="Arial Unicode MS" pitchFamily="34" charset="-128"/>
              </a:rPr>
              <a:t>Alert</a:t>
            </a:r>
            <a:endParaRPr kumimoji="0" lang="en-US" sz="12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3" name="Rectangle 32"/>
          <p:cNvSpPr/>
          <p:nvPr/>
        </p:nvSpPr>
        <p:spPr bwMode="gray">
          <a:xfrm>
            <a:off x="6332659" y="2886413"/>
            <a:ext cx="4827919" cy="1031501"/>
          </a:xfrm>
          <a:prstGeom prst="rect">
            <a:avLst/>
          </a:prstGeom>
          <a:solidFill>
            <a:schemeClr val="accent4">
              <a:lumMod val="75000"/>
            </a:schemeClr>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9" name="TextBox 38"/>
          <p:cNvSpPr txBox="1"/>
          <p:nvPr/>
        </p:nvSpPr>
        <p:spPr>
          <a:xfrm>
            <a:off x="6348366" y="2002184"/>
            <a:ext cx="1141659" cy="276999"/>
          </a:xfrm>
          <a:prstGeom prst="rect">
            <a:avLst/>
          </a:prstGeom>
          <a:noFill/>
          <a:ln>
            <a:noFill/>
          </a:ln>
        </p:spPr>
        <p:txBody>
          <a:bodyPr wrap="none" rtlCol="0">
            <a:spAutoFit/>
          </a:bodyPr>
          <a:lstStyle/>
          <a:p>
            <a:pPr fontAlgn="base">
              <a:spcBef>
                <a:spcPct val="50000"/>
              </a:spcBef>
              <a:spcAft>
                <a:spcPct val="0"/>
              </a:spcAft>
              <a:buClr>
                <a:srgbClr val="F0AB00"/>
              </a:buClr>
              <a:buSzPct val="80000"/>
            </a:pPr>
            <a:r>
              <a:rPr lang="en-US" sz="1200" b="1" kern="0" dirty="0" smtClean="0">
                <a:solidFill>
                  <a:schemeClr val="bg1"/>
                </a:solidFill>
                <a:effectLst>
                  <a:outerShdw blurRad="38100" dist="38100" dir="2700000" algn="tl">
                    <a:srgbClr val="000000">
                      <a:alpha val="43137"/>
                    </a:srgbClr>
                  </a:outerShdw>
                </a:effectLst>
                <a:ea typeface="Arial Unicode MS" pitchFamily="34" charset="-128"/>
                <a:cs typeface="Arial Unicode MS" pitchFamily="34" charset="-128"/>
              </a:rPr>
              <a:t>Cockpit Core</a:t>
            </a:r>
          </a:p>
        </p:txBody>
      </p:sp>
      <p:sp>
        <p:nvSpPr>
          <p:cNvPr id="40" name="Rectangle 39"/>
          <p:cNvSpPr/>
          <p:nvPr/>
        </p:nvSpPr>
        <p:spPr bwMode="gray">
          <a:xfrm>
            <a:off x="6355032" y="4114799"/>
            <a:ext cx="4827920" cy="1095555"/>
          </a:xfrm>
          <a:prstGeom prst="rect">
            <a:avLst/>
          </a:prstGeom>
          <a:solidFill>
            <a:schemeClr val="accent1">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1" name="TextBox 40"/>
          <p:cNvSpPr txBox="1"/>
          <p:nvPr/>
        </p:nvSpPr>
        <p:spPr>
          <a:xfrm>
            <a:off x="6372357" y="4134651"/>
            <a:ext cx="2518638" cy="276999"/>
          </a:xfrm>
          <a:prstGeom prst="rect">
            <a:avLst/>
          </a:prstGeom>
          <a:noFill/>
          <a:ln>
            <a:noFill/>
          </a:ln>
        </p:spPr>
        <p:txBody>
          <a:bodyPr wrap="none" rtlCol="0">
            <a:spAutoFit/>
          </a:bodyPr>
          <a:lstStyle/>
          <a:p>
            <a:pPr fontAlgn="base">
              <a:spcBef>
                <a:spcPct val="50000"/>
              </a:spcBef>
              <a:spcAft>
                <a:spcPct val="0"/>
              </a:spcAft>
              <a:buClr>
                <a:srgbClr val="F0AB00"/>
              </a:buClr>
              <a:buSzPct val="80000"/>
            </a:pPr>
            <a:r>
              <a:rPr lang="en-US" sz="1200" b="1" kern="0" dirty="0" smtClean="0">
                <a:solidFill>
                  <a:schemeClr val="bg1">
                    <a:lumMod val="95000"/>
                  </a:schemeClr>
                </a:solidFill>
                <a:effectLst>
                  <a:outerShdw blurRad="38100" dist="38100" dir="2700000" algn="tl">
                    <a:srgbClr val="000000">
                      <a:alpha val="43137"/>
                    </a:srgbClr>
                  </a:outerShdw>
                </a:effectLst>
                <a:ea typeface="Arial Unicode MS" pitchFamily="34" charset="-128"/>
                <a:cs typeface="Arial Unicode MS" pitchFamily="34" charset="-128"/>
              </a:rPr>
              <a:t>Workload Capture and Analyzer</a:t>
            </a:r>
          </a:p>
        </p:txBody>
      </p:sp>
      <p:grpSp>
        <p:nvGrpSpPr>
          <p:cNvPr id="47" name="Group 46"/>
          <p:cNvGrpSpPr/>
          <p:nvPr/>
        </p:nvGrpSpPr>
        <p:grpSpPr>
          <a:xfrm>
            <a:off x="8059744" y="3172261"/>
            <a:ext cx="531815" cy="352446"/>
            <a:chOff x="2662744" y="672389"/>
            <a:chExt cx="817699" cy="621792"/>
          </a:xfrm>
        </p:grpSpPr>
        <p:sp>
          <p:nvSpPr>
            <p:cNvPr id="48" name="Arc 47"/>
            <p:cNvSpPr/>
            <p:nvPr/>
          </p:nvSpPr>
          <p:spPr>
            <a:xfrm>
              <a:off x="2662744" y="672389"/>
              <a:ext cx="431597" cy="621792"/>
            </a:xfrm>
            <a:prstGeom prst="arc">
              <a:avLst>
                <a:gd name="adj1" fmla="val 17956677"/>
                <a:gd name="adj2" fmla="val 3143819"/>
              </a:avLst>
            </a:prstGeom>
            <a:ln w="38100">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a:off x="2815144" y="672389"/>
              <a:ext cx="431597" cy="621792"/>
            </a:xfrm>
            <a:prstGeom prst="arc">
              <a:avLst>
                <a:gd name="adj1" fmla="val 17956677"/>
                <a:gd name="adj2" fmla="val 3143819"/>
              </a:avLst>
            </a:prstGeom>
            <a:ln w="38100">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0" name="Group 49"/>
            <p:cNvGrpSpPr/>
            <p:nvPr/>
          </p:nvGrpSpPr>
          <p:grpSpPr>
            <a:xfrm>
              <a:off x="2662744" y="672389"/>
              <a:ext cx="817699" cy="621792"/>
              <a:chOff x="1821488" y="4608578"/>
              <a:chExt cx="817699" cy="621792"/>
            </a:xfrm>
          </p:grpSpPr>
          <p:grpSp>
            <p:nvGrpSpPr>
              <p:cNvPr id="51" name="Group 99"/>
              <p:cNvGrpSpPr>
                <a:grpSpLocks/>
              </p:cNvGrpSpPr>
              <p:nvPr/>
            </p:nvGrpSpPr>
            <p:grpSpPr bwMode="auto">
              <a:xfrm>
                <a:off x="1902585" y="4623207"/>
                <a:ext cx="736602" cy="539750"/>
                <a:chOff x="4829" y="1394"/>
                <a:chExt cx="464" cy="340"/>
              </a:xfrm>
            </p:grpSpPr>
            <p:sp>
              <p:nvSpPr>
                <p:cNvPr id="54" name="Freeform 4"/>
                <p:cNvSpPr>
                  <a:spLocks/>
                </p:cNvSpPr>
                <p:nvPr/>
              </p:nvSpPr>
              <p:spPr bwMode="auto">
                <a:xfrm>
                  <a:off x="5206" y="1394"/>
                  <a:ext cx="87" cy="332"/>
                </a:xfrm>
                <a:custGeom>
                  <a:avLst/>
                  <a:gdLst>
                    <a:gd name="T0" fmla="*/ 15 w 87"/>
                    <a:gd name="T1" fmla="*/ 0 h 332"/>
                    <a:gd name="T2" fmla="*/ 24 w 87"/>
                    <a:gd name="T3" fmla="*/ 2 h 332"/>
                    <a:gd name="T4" fmla="*/ 35 w 87"/>
                    <a:gd name="T5" fmla="*/ 6 h 332"/>
                    <a:gd name="T6" fmla="*/ 45 w 87"/>
                    <a:gd name="T7" fmla="*/ 15 h 332"/>
                    <a:gd name="T8" fmla="*/ 55 w 87"/>
                    <a:gd name="T9" fmla="*/ 27 h 332"/>
                    <a:gd name="T10" fmla="*/ 64 w 87"/>
                    <a:gd name="T11" fmla="*/ 43 h 332"/>
                    <a:gd name="T12" fmla="*/ 72 w 87"/>
                    <a:gd name="T13" fmla="*/ 67 h 332"/>
                    <a:gd name="T14" fmla="*/ 79 w 87"/>
                    <a:gd name="T15" fmla="*/ 96 h 332"/>
                    <a:gd name="T16" fmla="*/ 85 w 87"/>
                    <a:gd name="T17" fmla="*/ 127 h 332"/>
                    <a:gd name="T18" fmla="*/ 86 w 87"/>
                    <a:gd name="T19" fmla="*/ 160 h 332"/>
                    <a:gd name="T20" fmla="*/ 85 w 87"/>
                    <a:gd name="T21" fmla="*/ 194 h 332"/>
                    <a:gd name="T22" fmla="*/ 80 w 87"/>
                    <a:gd name="T23" fmla="*/ 231 h 332"/>
                    <a:gd name="T24" fmla="*/ 73 w 87"/>
                    <a:gd name="T25" fmla="*/ 264 h 332"/>
                    <a:gd name="T26" fmla="*/ 64 w 87"/>
                    <a:gd name="T27" fmla="*/ 286 h 332"/>
                    <a:gd name="T28" fmla="*/ 52 w 87"/>
                    <a:gd name="T29" fmla="*/ 305 h 332"/>
                    <a:gd name="T30" fmla="*/ 42 w 87"/>
                    <a:gd name="T31" fmla="*/ 320 h 332"/>
                    <a:gd name="T32" fmla="*/ 30 w 87"/>
                    <a:gd name="T33" fmla="*/ 326 h 332"/>
                    <a:gd name="T34" fmla="*/ 24 w 87"/>
                    <a:gd name="T35" fmla="*/ 329 h 332"/>
                    <a:gd name="T36" fmla="*/ 14 w 87"/>
                    <a:gd name="T37" fmla="*/ 329 h 332"/>
                    <a:gd name="T38" fmla="*/ 0 w 87"/>
                    <a:gd name="T39" fmla="*/ 331 h 332"/>
                    <a:gd name="T40" fmla="*/ 1 w 87"/>
                    <a:gd name="T41" fmla="*/ 0 h 332"/>
                    <a:gd name="T42" fmla="*/ 15 w 87"/>
                    <a:gd name="T43" fmla="*/ 0 h 3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7"/>
                    <a:gd name="T67" fmla="*/ 0 h 332"/>
                    <a:gd name="T68" fmla="*/ 87 w 87"/>
                    <a:gd name="T69" fmla="*/ 332 h 33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7" h="332">
                      <a:moveTo>
                        <a:pt x="15" y="0"/>
                      </a:moveTo>
                      <a:lnTo>
                        <a:pt x="24" y="2"/>
                      </a:lnTo>
                      <a:lnTo>
                        <a:pt x="35" y="6"/>
                      </a:lnTo>
                      <a:lnTo>
                        <a:pt x="45" y="15"/>
                      </a:lnTo>
                      <a:lnTo>
                        <a:pt x="55" y="27"/>
                      </a:lnTo>
                      <a:lnTo>
                        <a:pt x="64" y="43"/>
                      </a:lnTo>
                      <a:lnTo>
                        <a:pt x="72" y="67"/>
                      </a:lnTo>
                      <a:lnTo>
                        <a:pt x="79" y="96"/>
                      </a:lnTo>
                      <a:lnTo>
                        <a:pt x="85" y="127"/>
                      </a:lnTo>
                      <a:lnTo>
                        <a:pt x="86" y="160"/>
                      </a:lnTo>
                      <a:lnTo>
                        <a:pt x="85" y="194"/>
                      </a:lnTo>
                      <a:lnTo>
                        <a:pt x="80" y="231"/>
                      </a:lnTo>
                      <a:lnTo>
                        <a:pt x="73" y="264"/>
                      </a:lnTo>
                      <a:lnTo>
                        <a:pt x="64" y="286"/>
                      </a:lnTo>
                      <a:lnTo>
                        <a:pt x="52" y="305"/>
                      </a:lnTo>
                      <a:lnTo>
                        <a:pt x="42" y="320"/>
                      </a:lnTo>
                      <a:lnTo>
                        <a:pt x="30" y="326"/>
                      </a:lnTo>
                      <a:lnTo>
                        <a:pt x="24" y="329"/>
                      </a:lnTo>
                      <a:lnTo>
                        <a:pt x="14" y="329"/>
                      </a:lnTo>
                      <a:lnTo>
                        <a:pt x="0" y="331"/>
                      </a:lnTo>
                      <a:lnTo>
                        <a:pt x="1" y="0"/>
                      </a:lnTo>
                      <a:lnTo>
                        <a:pt x="15" y="0"/>
                      </a:lnTo>
                    </a:path>
                  </a:pathLst>
                </a:custGeom>
                <a:gradFill rotWithShape="0">
                  <a:gsLst>
                    <a:gs pos="0">
                      <a:srgbClr val="FFFFFF"/>
                    </a:gs>
                    <a:gs pos="100000">
                      <a:srgbClr val="969696"/>
                    </a:gs>
                  </a:gsLst>
                  <a:lin ang="5400000" scaled="1"/>
                </a:gradFill>
                <a:ln w="12700" cap="rnd">
                  <a:solidFill>
                    <a:srgbClr val="000000"/>
                  </a:solidFill>
                  <a:round/>
                  <a:headEnd type="none" w="sm" len="sm"/>
                  <a:tailEnd type="none" w="sm" len="sm"/>
                </a:ln>
              </p:spPr>
              <p:txBody>
                <a:bodyPr/>
                <a:lstStyle/>
                <a:p>
                  <a:endParaRPr lang="en-US"/>
                </a:p>
              </p:txBody>
            </p:sp>
            <p:sp>
              <p:nvSpPr>
                <p:cNvPr id="55" name="Oval 5"/>
                <p:cNvSpPr>
                  <a:spLocks noChangeArrowheads="1"/>
                </p:cNvSpPr>
                <p:nvPr/>
              </p:nvSpPr>
              <p:spPr bwMode="auto">
                <a:xfrm>
                  <a:off x="5138" y="1396"/>
                  <a:ext cx="136" cy="327"/>
                </a:xfrm>
                <a:prstGeom prst="ellipse">
                  <a:avLst/>
                </a:prstGeom>
                <a:gradFill rotWithShape="0">
                  <a:gsLst>
                    <a:gs pos="0">
                      <a:srgbClr val="C6C6C6"/>
                    </a:gs>
                    <a:gs pos="100000">
                      <a:srgbClr val="DDDDDD"/>
                    </a:gs>
                  </a:gsLst>
                  <a:lin ang="2700000" scaled="1"/>
                </a:gradFill>
                <a:ln w="12700">
                  <a:solidFill>
                    <a:srgbClr val="000000"/>
                  </a:solidFill>
                  <a:round/>
                  <a:headEnd/>
                  <a:tailEnd/>
                </a:ln>
              </p:spPr>
              <p:txBody>
                <a:bodyPr wrap="none" anchor="ctr"/>
                <a:lstStyle/>
                <a:p>
                  <a:endParaRPr lang="en-US"/>
                </a:p>
              </p:txBody>
            </p:sp>
            <p:sp>
              <p:nvSpPr>
                <p:cNvPr id="56" name="Freeform 6"/>
                <p:cNvSpPr>
                  <a:spLocks/>
                </p:cNvSpPr>
                <p:nvPr/>
              </p:nvSpPr>
              <p:spPr bwMode="auto">
                <a:xfrm>
                  <a:off x="4916" y="1420"/>
                  <a:ext cx="324" cy="290"/>
                </a:xfrm>
                <a:custGeom>
                  <a:avLst/>
                  <a:gdLst>
                    <a:gd name="T0" fmla="*/ 264 w 324"/>
                    <a:gd name="T1" fmla="*/ 0 h 290"/>
                    <a:gd name="T2" fmla="*/ 271 w 324"/>
                    <a:gd name="T3" fmla="*/ 2 h 290"/>
                    <a:gd name="T4" fmla="*/ 281 w 324"/>
                    <a:gd name="T5" fmla="*/ 5 h 290"/>
                    <a:gd name="T6" fmla="*/ 289 w 324"/>
                    <a:gd name="T7" fmla="*/ 13 h 290"/>
                    <a:gd name="T8" fmla="*/ 296 w 324"/>
                    <a:gd name="T9" fmla="*/ 22 h 290"/>
                    <a:gd name="T10" fmla="*/ 305 w 324"/>
                    <a:gd name="T11" fmla="*/ 37 h 290"/>
                    <a:gd name="T12" fmla="*/ 312 w 324"/>
                    <a:gd name="T13" fmla="*/ 56 h 290"/>
                    <a:gd name="T14" fmla="*/ 318 w 324"/>
                    <a:gd name="T15" fmla="*/ 82 h 290"/>
                    <a:gd name="T16" fmla="*/ 323 w 324"/>
                    <a:gd name="T17" fmla="*/ 108 h 290"/>
                    <a:gd name="T18" fmla="*/ 323 w 324"/>
                    <a:gd name="T19" fmla="*/ 133 h 290"/>
                    <a:gd name="T20" fmla="*/ 323 w 324"/>
                    <a:gd name="T21" fmla="*/ 166 h 290"/>
                    <a:gd name="T22" fmla="*/ 319 w 324"/>
                    <a:gd name="T23" fmla="*/ 197 h 290"/>
                    <a:gd name="T24" fmla="*/ 311 w 324"/>
                    <a:gd name="T25" fmla="*/ 226 h 290"/>
                    <a:gd name="T26" fmla="*/ 305 w 324"/>
                    <a:gd name="T27" fmla="*/ 244 h 290"/>
                    <a:gd name="T28" fmla="*/ 296 w 324"/>
                    <a:gd name="T29" fmla="*/ 261 h 290"/>
                    <a:gd name="T30" fmla="*/ 286 w 324"/>
                    <a:gd name="T31" fmla="*/ 272 h 290"/>
                    <a:gd name="T32" fmla="*/ 276 w 324"/>
                    <a:gd name="T33" fmla="*/ 279 h 290"/>
                    <a:gd name="T34" fmla="*/ 271 w 324"/>
                    <a:gd name="T35" fmla="*/ 281 h 290"/>
                    <a:gd name="T36" fmla="*/ 263 w 324"/>
                    <a:gd name="T37" fmla="*/ 281 h 290"/>
                    <a:gd name="T38" fmla="*/ 0 w 324"/>
                    <a:gd name="T39" fmla="*/ 289 h 290"/>
                    <a:gd name="T40" fmla="*/ 1 w 324"/>
                    <a:gd name="T41" fmla="*/ 0 h 290"/>
                    <a:gd name="T42" fmla="*/ 264 w 324"/>
                    <a:gd name="T43" fmla="*/ 0 h 2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4"/>
                    <a:gd name="T67" fmla="*/ 0 h 290"/>
                    <a:gd name="T68" fmla="*/ 324 w 324"/>
                    <a:gd name="T69" fmla="*/ 290 h 29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4" h="290">
                      <a:moveTo>
                        <a:pt x="264" y="0"/>
                      </a:moveTo>
                      <a:lnTo>
                        <a:pt x="271" y="2"/>
                      </a:lnTo>
                      <a:lnTo>
                        <a:pt x="281" y="5"/>
                      </a:lnTo>
                      <a:lnTo>
                        <a:pt x="289" y="13"/>
                      </a:lnTo>
                      <a:lnTo>
                        <a:pt x="296" y="22"/>
                      </a:lnTo>
                      <a:lnTo>
                        <a:pt x="305" y="37"/>
                      </a:lnTo>
                      <a:lnTo>
                        <a:pt x="312" y="56"/>
                      </a:lnTo>
                      <a:lnTo>
                        <a:pt x="318" y="82"/>
                      </a:lnTo>
                      <a:lnTo>
                        <a:pt x="323" y="108"/>
                      </a:lnTo>
                      <a:lnTo>
                        <a:pt x="323" y="133"/>
                      </a:lnTo>
                      <a:lnTo>
                        <a:pt x="323" y="166"/>
                      </a:lnTo>
                      <a:lnTo>
                        <a:pt x="319" y="197"/>
                      </a:lnTo>
                      <a:lnTo>
                        <a:pt x="311" y="226"/>
                      </a:lnTo>
                      <a:lnTo>
                        <a:pt x="305" y="244"/>
                      </a:lnTo>
                      <a:lnTo>
                        <a:pt x="296" y="261"/>
                      </a:lnTo>
                      <a:lnTo>
                        <a:pt x="286" y="272"/>
                      </a:lnTo>
                      <a:lnTo>
                        <a:pt x="276" y="279"/>
                      </a:lnTo>
                      <a:lnTo>
                        <a:pt x="271" y="281"/>
                      </a:lnTo>
                      <a:lnTo>
                        <a:pt x="263" y="281"/>
                      </a:lnTo>
                      <a:lnTo>
                        <a:pt x="0" y="289"/>
                      </a:lnTo>
                      <a:lnTo>
                        <a:pt x="1" y="0"/>
                      </a:lnTo>
                      <a:lnTo>
                        <a:pt x="264" y="0"/>
                      </a:lnTo>
                    </a:path>
                  </a:pathLst>
                </a:custGeom>
                <a:gradFill rotWithShape="0">
                  <a:gsLst>
                    <a:gs pos="0">
                      <a:srgbClr val="4C667F"/>
                    </a:gs>
                    <a:gs pos="50000">
                      <a:srgbClr val="99CCFF"/>
                    </a:gs>
                    <a:gs pos="100000">
                      <a:srgbClr val="4C667F"/>
                    </a:gs>
                  </a:gsLst>
                  <a:lin ang="5400000" scaled="1"/>
                </a:gradFill>
                <a:ln w="12700" cap="rnd">
                  <a:solidFill>
                    <a:srgbClr val="000000"/>
                  </a:solidFill>
                  <a:round/>
                  <a:headEnd type="none" w="sm" len="sm"/>
                  <a:tailEnd type="none" w="sm" len="sm"/>
                </a:ln>
              </p:spPr>
              <p:txBody>
                <a:bodyPr/>
                <a:lstStyle/>
                <a:p>
                  <a:endParaRPr lang="en-US"/>
                </a:p>
              </p:txBody>
            </p:sp>
            <p:sp>
              <p:nvSpPr>
                <p:cNvPr id="57" name="Freeform 7"/>
                <p:cNvSpPr>
                  <a:spLocks/>
                </p:cNvSpPr>
                <p:nvPr/>
              </p:nvSpPr>
              <p:spPr bwMode="auto">
                <a:xfrm>
                  <a:off x="4880" y="1394"/>
                  <a:ext cx="83" cy="340"/>
                </a:xfrm>
                <a:custGeom>
                  <a:avLst/>
                  <a:gdLst>
                    <a:gd name="T0" fmla="*/ 23 w 83"/>
                    <a:gd name="T1" fmla="*/ 0 h 340"/>
                    <a:gd name="T2" fmla="*/ 30 w 83"/>
                    <a:gd name="T3" fmla="*/ 2 h 340"/>
                    <a:gd name="T4" fmla="*/ 40 w 83"/>
                    <a:gd name="T5" fmla="*/ 6 h 340"/>
                    <a:gd name="T6" fmla="*/ 48 w 83"/>
                    <a:gd name="T7" fmla="*/ 16 h 340"/>
                    <a:gd name="T8" fmla="*/ 55 w 83"/>
                    <a:gd name="T9" fmla="*/ 27 h 340"/>
                    <a:gd name="T10" fmla="*/ 64 w 83"/>
                    <a:gd name="T11" fmla="*/ 44 h 340"/>
                    <a:gd name="T12" fmla="*/ 70 w 83"/>
                    <a:gd name="T13" fmla="*/ 68 h 340"/>
                    <a:gd name="T14" fmla="*/ 76 w 83"/>
                    <a:gd name="T15" fmla="*/ 98 h 340"/>
                    <a:gd name="T16" fmla="*/ 81 w 83"/>
                    <a:gd name="T17" fmla="*/ 131 h 340"/>
                    <a:gd name="T18" fmla="*/ 82 w 83"/>
                    <a:gd name="T19" fmla="*/ 162 h 340"/>
                    <a:gd name="T20" fmla="*/ 81 w 83"/>
                    <a:gd name="T21" fmla="*/ 199 h 340"/>
                    <a:gd name="T22" fmla="*/ 77 w 83"/>
                    <a:gd name="T23" fmla="*/ 237 h 340"/>
                    <a:gd name="T24" fmla="*/ 70 w 83"/>
                    <a:gd name="T25" fmla="*/ 273 h 340"/>
                    <a:gd name="T26" fmla="*/ 64 w 83"/>
                    <a:gd name="T27" fmla="*/ 294 h 340"/>
                    <a:gd name="T28" fmla="*/ 54 w 83"/>
                    <a:gd name="T29" fmla="*/ 313 h 340"/>
                    <a:gd name="T30" fmla="*/ 45 w 83"/>
                    <a:gd name="T31" fmla="*/ 328 h 340"/>
                    <a:gd name="T32" fmla="*/ 35 w 83"/>
                    <a:gd name="T33" fmla="*/ 335 h 340"/>
                    <a:gd name="T34" fmla="*/ 30 w 83"/>
                    <a:gd name="T35" fmla="*/ 339 h 340"/>
                    <a:gd name="T36" fmla="*/ 22 w 83"/>
                    <a:gd name="T37" fmla="*/ 339 h 340"/>
                    <a:gd name="T38" fmla="*/ 0 w 83"/>
                    <a:gd name="T39" fmla="*/ 339 h 340"/>
                    <a:gd name="T40" fmla="*/ 0 w 83"/>
                    <a:gd name="T41" fmla="*/ 0 h 340"/>
                    <a:gd name="T42" fmla="*/ 23 w 83"/>
                    <a:gd name="T43" fmla="*/ 0 h 3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340"/>
                    <a:gd name="T68" fmla="*/ 83 w 83"/>
                    <a:gd name="T69" fmla="*/ 340 h 3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340">
                      <a:moveTo>
                        <a:pt x="23" y="0"/>
                      </a:moveTo>
                      <a:lnTo>
                        <a:pt x="30" y="2"/>
                      </a:lnTo>
                      <a:lnTo>
                        <a:pt x="40" y="6"/>
                      </a:lnTo>
                      <a:lnTo>
                        <a:pt x="48" y="16"/>
                      </a:lnTo>
                      <a:lnTo>
                        <a:pt x="55" y="27"/>
                      </a:lnTo>
                      <a:lnTo>
                        <a:pt x="64" y="44"/>
                      </a:lnTo>
                      <a:lnTo>
                        <a:pt x="70" y="68"/>
                      </a:lnTo>
                      <a:lnTo>
                        <a:pt x="76" y="98"/>
                      </a:lnTo>
                      <a:lnTo>
                        <a:pt x="81" y="131"/>
                      </a:lnTo>
                      <a:lnTo>
                        <a:pt x="82" y="162"/>
                      </a:lnTo>
                      <a:lnTo>
                        <a:pt x="81" y="199"/>
                      </a:lnTo>
                      <a:lnTo>
                        <a:pt x="77" y="237"/>
                      </a:lnTo>
                      <a:lnTo>
                        <a:pt x="70" y="273"/>
                      </a:lnTo>
                      <a:lnTo>
                        <a:pt x="64" y="294"/>
                      </a:lnTo>
                      <a:lnTo>
                        <a:pt x="54" y="313"/>
                      </a:lnTo>
                      <a:lnTo>
                        <a:pt x="45" y="328"/>
                      </a:lnTo>
                      <a:lnTo>
                        <a:pt x="35" y="335"/>
                      </a:lnTo>
                      <a:lnTo>
                        <a:pt x="30" y="339"/>
                      </a:lnTo>
                      <a:lnTo>
                        <a:pt x="22" y="339"/>
                      </a:lnTo>
                      <a:lnTo>
                        <a:pt x="0" y="339"/>
                      </a:lnTo>
                      <a:lnTo>
                        <a:pt x="0" y="0"/>
                      </a:lnTo>
                      <a:lnTo>
                        <a:pt x="23" y="0"/>
                      </a:lnTo>
                    </a:path>
                  </a:pathLst>
                </a:custGeom>
                <a:gradFill rotWithShape="0">
                  <a:gsLst>
                    <a:gs pos="0">
                      <a:srgbClr val="FFFFFF"/>
                    </a:gs>
                    <a:gs pos="100000">
                      <a:srgbClr val="969696"/>
                    </a:gs>
                  </a:gsLst>
                  <a:lin ang="5400000" scaled="1"/>
                </a:gradFill>
                <a:ln w="12700" cap="rnd">
                  <a:solidFill>
                    <a:srgbClr val="000000"/>
                  </a:solidFill>
                  <a:round/>
                  <a:headEnd type="none" w="sm" len="sm"/>
                  <a:tailEnd type="none" w="sm" len="sm"/>
                </a:ln>
              </p:spPr>
              <p:txBody>
                <a:bodyPr/>
                <a:lstStyle/>
                <a:p>
                  <a:endParaRPr lang="en-US"/>
                </a:p>
              </p:txBody>
            </p:sp>
            <p:sp>
              <p:nvSpPr>
                <p:cNvPr id="58" name="Oval 8"/>
                <p:cNvSpPr>
                  <a:spLocks noChangeArrowheads="1"/>
                </p:cNvSpPr>
                <p:nvPr/>
              </p:nvSpPr>
              <p:spPr bwMode="auto">
                <a:xfrm>
                  <a:off x="4829" y="1396"/>
                  <a:ext cx="112" cy="335"/>
                </a:xfrm>
                <a:prstGeom prst="ellipse">
                  <a:avLst/>
                </a:prstGeom>
                <a:gradFill rotWithShape="0">
                  <a:gsLst>
                    <a:gs pos="0">
                      <a:srgbClr val="C6C6C6"/>
                    </a:gs>
                    <a:gs pos="100000">
                      <a:srgbClr val="DDDDDD"/>
                    </a:gs>
                  </a:gsLst>
                  <a:lin ang="2700000" scaled="1"/>
                </a:gradFill>
                <a:ln w="12700">
                  <a:solidFill>
                    <a:srgbClr val="000000"/>
                  </a:solidFill>
                  <a:round/>
                  <a:headEnd/>
                  <a:tailEnd/>
                </a:ln>
              </p:spPr>
              <p:txBody>
                <a:bodyPr wrap="none" anchor="ctr"/>
                <a:lstStyle/>
                <a:p>
                  <a:endParaRPr lang="en-US"/>
                </a:p>
              </p:txBody>
            </p:sp>
            <p:sp>
              <p:nvSpPr>
                <p:cNvPr id="59" name="Oval 9"/>
                <p:cNvSpPr>
                  <a:spLocks noChangeArrowheads="1"/>
                </p:cNvSpPr>
                <p:nvPr/>
              </p:nvSpPr>
              <p:spPr bwMode="auto">
                <a:xfrm>
                  <a:off x="4872" y="1534"/>
                  <a:ext cx="20" cy="58"/>
                </a:xfrm>
                <a:prstGeom prst="ellipse">
                  <a:avLst/>
                </a:prstGeom>
                <a:gradFill rotWithShape="0">
                  <a:gsLst>
                    <a:gs pos="0">
                      <a:srgbClr val="606060"/>
                    </a:gs>
                    <a:gs pos="100000">
                      <a:srgbClr val="C0C0C0"/>
                    </a:gs>
                  </a:gsLst>
                  <a:lin ang="5400000" scaled="1"/>
                </a:gradFill>
                <a:ln w="12700">
                  <a:solidFill>
                    <a:srgbClr val="000000"/>
                  </a:solidFill>
                  <a:round/>
                  <a:headEnd/>
                  <a:tailEnd/>
                </a:ln>
              </p:spPr>
              <p:txBody>
                <a:bodyPr wrap="none" anchor="ctr"/>
                <a:lstStyle/>
                <a:p>
                  <a:endParaRPr lang="en-US"/>
                </a:p>
              </p:txBody>
            </p:sp>
            <p:sp>
              <p:nvSpPr>
                <p:cNvPr id="60" name="Arc 10"/>
                <p:cNvSpPr>
                  <a:spLocks/>
                </p:cNvSpPr>
                <p:nvPr/>
              </p:nvSpPr>
              <p:spPr bwMode="auto">
                <a:xfrm>
                  <a:off x="5161" y="1588"/>
                  <a:ext cx="53" cy="114"/>
                </a:xfrm>
                <a:custGeom>
                  <a:avLst/>
                  <a:gdLst>
                    <a:gd name="T0" fmla="*/ 0 w 21600"/>
                    <a:gd name="T1" fmla="*/ 0 h 21795"/>
                    <a:gd name="T2" fmla="*/ 0 w 21600"/>
                    <a:gd name="T3" fmla="*/ 0 h 21795"/>
                    <a:gd name="T4" fmla="*/ 0 w 21600"/>
                    <a:gd name="T5" fmla="*/ 0 h 21795"/>
                    <a:gd name="T6" fmla="*/ 0 60000 65536"/>
                    <a:gd name="T7" fmla="*/ 0 60000 65536"/>
                    <a:gd name="T8" fmla="*/ 0 60000 65536"/>
                    <a:gd name="T9" fmla="*/ 0 w 21600"/>
                    <a:gd name="T10" fmla="*/ 0 h 21795"/>
                    <a:gd name="T11" fmla="*/ 21600 w 21600"/>
                    <a:gd name="T12" fmla="*/ 21795 h 21795"/>
                  </a:gdLst>
                  <a:ahLst/>
                  <a:cxnLst>
                    <a:cxn ang="T6">
                      <a:pos x="T0" y="T1"/>
                    </a:cxn>
                    <a:cxn ang="T7">
                      <a:pos x="T2" y="T3"/>
                    </a:cxn>
                    <a:cxn ang="T8">
                      <a:pos x="T4" y="T5"/>
                    </a:cxn>
                  </a:cxnLst>
                  <a:rect l="T9" t="T10" r="T11" b="T12"/>
                  <a:pathLst>
                    <a:path w="21600" h="21795" fill="none" extrusionOk="0">
                      <a:moveTo>
                        <a:pt x="21599" y="-1"/>
                      </a:moveTo>
                      <a:cubicBezTo>
                        <a:pt x="21599" y="64"/>
                        <a:pt x="21600" y="129"/>
                        <a:pt x="21600" y="195"/>
                      </a:cubicBezTo>
                      <a:cubicBezTo>
                        <a:pt x="21600" y="12124"/>
                        <a:pt x="11929" y="21794"/>
                        <a:pt x="0" y="21795"/>
                      </a:cubicBezTo>
                    </a:path>
                    <a:path w="21600" h="21795" stroke="0" extrusionOk="0">
                      <a:moveTo>
                        <a:pt x="21599" y="-1"/>
                      </a:moveTo>
                      <a:cubicBezTo>
                        <a:pt x="21599" y="64"/>
                        <a:pt x="21600" y="129"/>
                        <a:pt x="21600" y="195"/>
                      </a:cubicBezTo>
                      <a:cubicBezTo>
                        <a:pt x="21600" y="12124"/>
                        <a:pt x="11929" y="21794"/>
                        <a:pt x="0" y="21795"/>
                      </a:cubicBezTo>
                      <a:lnTo>
                        <a:pt x="0" y="195"/>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61" name="Arc 11"/>
                <p:cNvSpPr>
                  <a:spLocks/>
                </p:cNvSpPr>
                <p:nvPr/>
              </p:nvSpPr>
              <p:spPr bwMode="auto">
                <a:xfrm>
                  <a:off x="4939" y="1595"/>
                  <a:ext cx="38" cy="1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62" name="Arc 12"/>
                <p:cNvSpPr>
                  <a:spLocks/>
                </p:cNvSpPr>
                <p:nvPr/>
              </p:nvSpPr>
              <p:spPr bwMode="auto">
                <a:xfrm>
                  <a:off x="5049" y="1571"/>
                  <a:ext cx="43" cy="13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63" name="Arc 13"/>
                <p:cNvSpPr>
                  <a:spLocks/>
                </p:cNvSpPr>
                <p:nvPr/>
              </p:nvSpPr>
              <p:spPr bwMode="auto">
                <a:xfrm>
                  <a:off x="5125" y="1568"/>
                  <a:ext cx="56" cy="136"/>
                </a:xfrm>
                <a:custGeom>
                  <a:avLst/>
                  <a:gdLst>
                    <a:gd name="T0" fmla="*/ 0 w 21600"/>
                    <a:gd name="T1" fmla="*/ 0 h 21763"/>
                    <a:gd name="T2" fmla="*/ 0 w 21600"/>
                    <a:gd name="T3" fmla="*/ 0 h 21763"/>
                    <a:gd name="T4" fmla="*/ 0 w 21600"/>
                    <a:gd name="T5" fmla="*/ 0 h 21763"/>
                    <a:gd name="T6" fmla="*/ 0 60000 65536"/>
                    <a:gd name="T7" fmla="*/ 0 60000 65536"/>
                    <a:gd name="T8" fmla="*/ 0 60000 65536"/>
                    <a:gd name="T9" fmla="*/ 0 w 21600"/>
                    <a:gd name="T10" fmla="*/ 0 h 21763"/>
                    <a:gd name="T11" fmla="*/ 21600 w 21600"/>
                    <a:gd name="T12" fmla="*/ 21763 h 21763"/>
                  </a:gdLst>
                  <a:ahLst/>
                  <a:cxnLst>
                    <a:cxn ang="T6">
                      <a:pos x="T0" y="T1"/>
                    </a:cxn>
                    <a:cxn ang="T7">
                      <a:pos x="T2" y="T3"/>
                    </a:cxn>
                    <a:cxn ang="T8">
                      <a:pos x="T4" y="T5"/>
                    </a:cxn>
                  </a:cxnLst>
                  <a:rect l="T9" t="T10" r="T11" b="T12"/>
                  <a:pathLst>
                    <a:path w="21600" h="21763" fill="none" extrusionOk="0">
                      <a:moveTo>
                        <a:pt x="21599" y="-1"/>
                      </a:moveTo>
                      <a:cubicBezTo>
                        <a:pt x="21599" y="54"/>
                        <a:pt x="21600" y="108"/>
                        <a:pt x="21600" y="163"/>
                      </a:cubicBezTo>
                      <a:cubicBezTo>
                        <a:pt x="21600" y="12092"/>
                        <a:pt x="11929" y="21762"/>
                        <a:pt x="0" y="21763"/>
                      </a:cubicBezTo>
                    </a:path>
                    <a:path w="21600" h="21763" stroke="0" extrusionOk="0">
                      <a:moveTo>
                        <a:pt x="21599" y="-1"/>
                      </a:moveTo>
                      <a:cubicBezTo>
                        <a:pt x="21599" y="54"/>
                        <a:pt x="21600" y="108"/>
                        <a:pt x="21600" y="163"/>
                      </a:cubicBezTo>
                      <a:cubicBezTo>
                        <a:pt x="21600" y="12092"/>
                        <a:pt x="11929" y="21762"/>
                        <a:pt x="0" y="21763"/>
                      </a:cubicBezTo>
                      <a:lnTo>
                        <a:pt x="0" y="163"/>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64" name="Arc 14"/>
                <p:cNvSpPr>
                  <a:spLocks/>
                </p:cNvSpPr>
                <p:nvPr/>
              </p:nvSpPr>
              <p:spPr bwMode="auto">
                <a:xfrm>
                  <a:off x="5087" y="1590"/>
                  <a:ext cx="51" cy="114"/>
                </a:xfrm>
                <a:custGeom>
                  <a:avLst/>
                  <a:gdLst>
                    <a:gd name="T0" fmla="*/ 0 w 21600"/>
                    <a:gd name="T1" fmla="*/ 0 h 21795"/>
                    <a:gd name="T2" fmla="*/ 0 w 21600"/>
                    <a:gd name="T3" fmla="*/ 0 h 21795"/>
                    <a:gd name="T4" fmla="*/ 0 w 21600"/>
                    <a:gd name="T5" fmla="*/ 0 h 21795"/>
                    <a:gd name="T6" fmla="*/ 0 60000 65536"/>
                    <a:gd name="T7" fmla="*/ 0 60000 65536"/>
                    <a:gd name="T8" fmla="*/ 0 60000 65536"/>
                    <a:gd name="T9" fmla="*/ 0 w 21600"/>
                    <a:gd name="T10" fmla="*/ 0 h 21795"/>
                    <a:gd name="T11" fmla="*/ 21600 w 21600"/>
                    <a:gd name="T12" fmla="*/ 21795 h 21795"/>
                  </a:gdLst>
                  <a:ahLst/>
                  <a:cxnLst>
                    <a:cxn ang="T6">
                      <a:pos x="T0" y="T1"/>
                    </a:cxn>
                    <a:cxn ang="T7">
                      <a:pos x="T2" y="T3"/>
                    </a:cxn>
                    <a:cxn ang="T8">
                      <a:pos x="T4" y="T5"/>
                    </a:cxn>
                  </a:cxnLst>
                  <a:rect l="T9" t="T10" r="T11" b="T12"/>
                  <a:pathLst>
                    <a:path w="21600" h="21795" fill="none" extrusionOk="0">
                      <a:moveTo>
                        <a:pt x="21599" y="-1"/>
                      </a:moveTo>
                      <a:cubicBezTo>
                        <a:pt x="21599" y="64"/>
                        <a:pt x="21600" y="129"/>
                        <a:pt x="21600" y="195"/>
                      </a:cubicBezTo>
                      <a:cubicBezTo>
                        <a:pt x="21600" y="12124"/>
                        <a:pt x="11929" y="21794"/>
                        <a:pt x="0" y="21795"/>
                      </a:cubicBezTo>
                    </a:path>
                    <a:path w="21600" h="21795" stroke="0" extrusionOk="0">
                      <a:moveTo>
                        <a:pt x="21599" y="-1"/>
                      </a:moveTo>
                      <a:cubicBezTo>
                        <a:pt x="21599" y="64"/>
                        <a:pt x="21600" y="129"/>
                        <a:pt x="21600" y="195"/>
                      </a:cubicBezTo>
                      <a:cubicBezTo>
                        <a:pt x="21600" y="12124"/>
                        <a:pt x="11929" y="21794"/>
                        <a:pt x="0" y="21795"/>
                      </a:cubicBezTo>
                      <a:lnTo>
                        <a:pt x="0" y="195"/>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65" name="Arc 15"/>
                <p:cNvSpPr>
                  <a:spLocks/>
                </p:cNvSpPr>
                <p:nvPr/>
              </p:nvSpPr>
              <p:spPr bwMode="auto">
                <a:xfrm>
                  <a:off x="5005" y="1604"/>
                  <a:ext cx="43" cy="103"/>
                </a:xfrm>
                <a:custGeom>
                  <a:avLst/>
                  <a:gdLst>
                    <a:gd name="T0" fmla="*/ 0 w 21600"/>
                    <a:gd name="T1" fmla="*/ 0 h 21817"/>
                    <a:gd name="T2" fmla="*/ 0 w 21600"/>
                    <a:gd name="T3" fmla="*/ 0 h 21817"/>
                    <a:gd name="T4" fmla="*/ 0 w 21600"/>
                    <a:gd name="T5" fmla="*/ 0 h 21817"/>
                    <a:gd name="T6" fmla="*/ 0 60000 65536"/>
                    <a:gd name="T7" fmla="*/ 0 60000 65536"/>
                    <a:gd name="T8" fmla="*/ 0 60000 65536"/>
                    <a:gd name="T9" fmla="*/ 0 w 21600"/>
                    <a:gd name="T10" fmla="*/ 0 h 21817"/>
                    <a:gd name="T11" fmla="*/ 21600 w 21600"/>
                    <a:gd name="T12" fmla="*/ 21817 h 21817"/>
                  </a:gdLst>
                  <a:ahLst/>
                  <a:cxnLst>
                    <a:cxn ang="T6">
                      <a:pos x="T0" y="T1"/>
                    </a:cxn>
                    <a:cxn ang="T7">
                      <a:pos x="T2" y="T3"/>
                    </a:cxn>
                    <a:cxn ang="T8">
                      <a:pos x="T4" y="T5"/>
                    </a:cxn>
                  </a:cxnLst>
                  <a:rect l="T9" t="T10" r="T11" b="T12"/>
                  <a:pathLst>
                    <a:path w="21600" h="21817" fill="none" extrusionOk="0">
                      <a:moveTo>
                        <a:pt x="21598" y="0"/>
                      </a:moveTo>
                      <a:cubicBezTo>
                        <a:pt x="21599" y="72"/>
                        <a:pt x="21600" y="144"/>
                        <a:pt x="21600" y="217"/>
                      </a:cubicBezTo>
                      <a:cubicBezTo>
                        <a:pt x="21600" y="12146"/>
                        <a:pt x="11929" y="21816"/>
                        <a:pt x="0" y="21817"/>
                      </a:cubicBezTo>
                    </a:path>
                    <a:path w="21600" h="21817" stroke="0" extrusionOk="0">
                      <a:moveTo>
                        <a:pt x="21598" y="0"/>
                      </a:moveTo>
                      <a:cubicBezTo>
                        <a:pt x="21599" y="72"/>
                        <a:pt x="21600" y="144"/>
                        <a:pt x="21600" y="217"/>
                      </a:cubicBezTo>
                      <a:cubicBezTo>
                        <a:pt x="21600" y="12146"/>
                        <a:pt x="11929" y="21816"/>
                        <a:pt x="0" y="21817"/>
                      </a:cubicBezTo>
                      <a:lnTo>
                        <a:pt x="0" y="21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66" name="Arc 16"/>
                <p:cNvSpPr>
                  <a:spLocks/>
                </p:cNvSpPr>
                <p:nvPr/>
              </p:nvSpPr>
              <p:spPr bwMode="auto">
                <a:xfrm>
                  <a:off x="4978" y="1581"/>
                  <a:ext cx="38" cy="126"/>
                </a:xfrm>
                <a:custGeom>
                  <a:avLst/>
                  <a:gdLst>
                    <a:gd name="T0" fmla="*/ 0 w 21600"/>
                    <a:gd name="T1" fmla="*/ 0 h 21777"/>
                    <a:gd name="T2" fmla="*/ 0 w 21600"/>
                    <a:gd name="T3" fmla="*/ 0 h 21777"/>
                    <a:gd name="T4" fmla="*/ 0 w 21600"/>
                    <a:gd name="T5" fmla="*/ 0 h 21777"/>
                    <a:gd name="T6" fmla="*/ 0 60000 65536"/>
                    <a:gd name="T7" fmla="*/ 0 60000 65536"/>
                    <a:gd name="T8" fmla="*/ 0 60000 65536"/>
                    <a:gd name="T9" fmla="*/ 0 w 21600"/>
                    <a:gd name="T10" fmla="*/ 0 h 21777"/>
                    <a:gd name="T11" fmla="*/ 21600 w 21600"/>
                    <a:gd name="T12" fmla="*/ 21777 h 21777"/>
                  </a:gdLst>
                  <a:ahLst/>
                  <a:cxnLst>
                    <a:cxn ang="T6">
                      <a:pos x="T0" y="T1"/>
                    </a:cxn>
                    <a:cxn ang="T7">
                      <a:pos x="T2" y="T3"/>
                    </a:cxn>
                    <a:cxn ang="T8">
                      <a:pos x="T4" y="T5"/>
                    </a:cxn>
                  </a:cxnLst>
                  <a:rect l="T9" t="T10" r="T11" b="T12"/>
                  <a:pathLst>
                    <a:path w="21600" h="21777" fill="none" extrusionOk="0">
                      <a:moveTo>
                        <a:pt x="21599" y="-1"/>
                      </a:moveTo>
                      <a:cubicBezTo>
                        <a:pt x="21599" y="58"/>
                        <a:pt x="21600" y="117"/>
                        <a:pt x="21600" y="177"/>
                      </a:cubicBezTo>
                      <a:cubicBezTo>
                        <a:pt x="21600" y="12106"/>
                        <a:pt x="11929" y="21776"/>
                        <a:pt x="0" y="21777"/>
                      </a:cubicBezTo>
                    </a:path>
                    <a:path w="21600" h="21777" stroke="0" extrusionOk="0">
                      <a:moveTo>
                        <a:pt x="21599" y="-1"/>
                      </a:moveTo>
                      <a:cubicBezTo>
                        <a:pt x="21599" y="58"/>
                        <a:pt x="21600" y="117"/>
                        <a:pt x="21600" y="177"/>
                      </a:cubicBezTo>
                      <a:cubicBezTo>
                        <a:pt x="21600" y="12106"/>
                        <a:pt x="11929" y="21776"/>
                        <a:pt x="0" y="21777"/>
                      </a:cubicBezTo>
                      <a:lnTo>
                        <a:pt x="0" y="17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67" name="Arc 17"/>
                <p:cNvSpPr>
                  <a:spLocks/>
                </p:cNvSpPr>
                <p:nvPr/>
              </p:nvSpPr>
              <p:spPr bwMode="auto">
                <a:xfrm>
                  <a:off x="5022" y="1604"/>
                  <a:ext cx="43" cy="103"/>
                </a:xfrm>
                <a:custGeom>
                  <a:avLst/>
                  <a:gdLst>
                    <a:gd name="T0" fmla="*/ 0 w 21600"/>
                    <a:gd name="T1" fmla="*/ 0 h 21817"/>
                    <a:gd name="T2" fmla="*/ 0 w 21600"/>
                    <a:gd name="T3" fmla="*/ 0 h 21817"/>
                    <a:gd name="T4" fmla="*/ 0 w 21600"/>
                    <a:gd name="T5" fmla="*/ 0 h 21817"/>
                    <a:gd name="T6" fmla="*/ 0 60000 65536"/>
                    <a:gd name="T7" fmla="*/ 0 60000 65536"/>
                    <a:gd name="T8" fmla="*/ 0 60000 65536"/>
                    <a:gd name="T9" fmla="*/ 0 w 21600"/>
                    <a:gd name="T10" fmla="*/ 0 h 21817"/>
                    <a:gd name="T11" fmla="*/ 21600 w 21600"/>
                    <a:gd name="T12" fmla="*/ 21817 h 21817"/>
                  </a:gdLst>
                  <a:ahLst/>
                  <a:cxnLst>
                    <a:cxn ang="T6">
                      <a:pos x="T0" y="T1"/>
                    </a:cxn>
                    <a:cxn ang="T7">
                      <a:pos x="T2" y="T3"/>
                    </a:cxn>
                    <a:cxn ang="T8">
                      <a:pos x="T4" y="T5"/>
                    </a:cxn>
                  </a:cxnLst>
                  <a:rect l="T9" t="T10" r="T11" b="T12"/>
                  <a:pathLst>
                    <a:path w="21600" h="21817" fill="none" extrusionOk="0">
                      <a:moveTo>
                        <a:pt x="21598" y="0"/>
                      </a:moveTo>
                      <a:cubicBezTo>
                        <a:pt x="21599" y="72"/>
                        <a:pt x="21600" y="144"/>
                        <a:pt x="21600" y="217"/>
                      </a:cubicBezTo>
                      <a:cubicBezTo>
                        <a:pt x="21600" y="12146"/>
                        <a:pt x="11929" y="21816"/>
                        <a:pt x="0" y="21817"/>
                      </a:cubicBezTo>
                    </a:path>
                    <a:path w="21600" h="21817" stroke="0" extrusionOk="0">
                      <a:moveTo>
                        <a:pt x="21598" y="0"/>
                      </a:moveTo>
                      <a:cubicBezTo>
                        <a:pt x="21599" y="72"/>
                        <a:pt x="21600" y="144"/>
                        <a:pt x="21600" y="217"/>
                      </a:cubicBezTo>
                      <a:cubicBezTo>
                        <a:pt x="21600" y="12146"/>
                        <a:pt x="11929" y="21816"/>
                        <a:pt x="0" y="21817"/>
                      </a:cubicBezTo>
                      <a:lnTo>
                        <a:pt x="0" y="21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68" name="Arc 18"/>
                <p:cNvSpPr>
                  <a:spLocks/>
                </p:cNvSpPr>
                <p:nvPr/>
              </p:nvSpPr>
              <p:spPr bwMode="auto">
                <a:xfrm>
                  <a:off x="5112" y="1557"/>
                  <a:ext cx="55" cy="147"/>
                </a:xfrm>
                <a:custGeom>
                  <a:avLst/>
                  <a:gdLst>
                    <a:gd name="T0" fmla="*/ 0 w 21600"/>
                    <a:gd name="T1" fmla="*/ 0 h 21751"/>
                    <a:gd name="T2" fmla="*/ 0 w 21600"/>
                    <a:gd name="T3" fmla="*/ 0 h 21751"/>
                    <a:gd name="T4" fmla="*/ 0 w 21600"/>
                    <a:gd name="T5" fmla="*/ 0 h 21751"/>
                    <a:gd name="T6" fmla="*/ 0 60000 65536"/>
                    <a:gd name="T7" fmla="*/ 0 60000 65536"/>
                    <a:gd name="T8" fmla="*/ 0 60000 65536"/>
                    <a:gd name="T9" fmla="*/ 0 w 21600"/>
                    <a:gd name="T10" fmla="*/ 0 h 21751"/>
                    <a:gd name="T11" fmla="*/ 21600 w 21600"/>
                    <a:gd name="T12" fmla="*/ 21751 h 21751"/>
                  </a:gdLst>
                  <a:ahLst/>
                  <a:cxnLst>
                    <a:cxn ang="T6">
                      <a:pos x="T0" y="T1"/>
                    </a:cxn>
                    <a:cxn ang="T7">
                      <a:pos x="T2" y="T3"/>
                    </a:cxn>
                    <a:cxn ang="T8">
                      <a:pos x="T4" y="T5"/>
                    </a:cxn>
                  </a:cxnLst>
                  <a:rect l="T9" t="T10" r="T11" b="T12"/>
                  <a:pathLst>
                    <a:path w="21600" h="21751" fill="none" extrusionOk="0">
                      <a:moveTo>
                        <a:pt x="21599" y="-1"/>
                      </a:moveTo>
                      <a:cubicBezTo>
                        <a:pt x="21599" y="50"/>
                        <a:pt x="21600" y="100"/>
                        <a:pt x="21600" y="151"/>
                      </a:cubicBezTo>
                      <a:cubicBezTo>
                        <a:pt x="21600" y="12080"/>
                        <a:pt x="11929" y="21750"/>
                        <a:pt x="0" y="21751"/>
                      </a:cubicBezTo>
                    </a:path>
                    <a:path w="21600" h="21751" stroke="0" extrusionOk="0">
                      <a:moveTo>
                        <a:pt x="21599" y="-1"/>
                      </a:moveTo>
                      <a:cubicBezTo>
                        <a:pt x="21599" y="50"/>
                        <a:pt x="21600" y="100"/>
                        <a:pt x="21600" y="151"/>
                      </a:cubicBezTo>
                      <a:cubicBezTo>
                        <a:pt x="21600" y="12080"/>
                        <a:pt x="11929" y="21750"/>
                        <a:pt x="0" y="21751"/>
                      </a:cubicBezTo>
                      <a:lnTo>
                        <a:pt x="0" y="151"/>
                      </a:lnTo>
                      <a:close/>
                    </a:path>
                  </a:pathLst>
                </a:custGeom>
                <a:noFill/>
                <a:ln w="12700" cap="rnd">
                  <a:solidFill>
                    <a:srgbClr val="000000"/>
                  </a:solidFill>
                  <a:round/>
                  <a:headEnd type="none" w="sm" len="sm"/>
                  <a:tailEnd type="none" w="sm" len="sm"/>
                </a:ln>
              </p:spPr>
              <p:txBody>
                <a:bodyPr wrap="none" anchor="ctr"/>
                <a:lstStyle/>
                <a:p>
                  <a:endParaRPr lang="en-US"/>
                </a:p>
              </p:txBody>
            </p:sp>
          </p:grpSp>
          <p:sp>
            <p:nvSpPr>
              <p:cNvPr id="52" name="Arc 51"/>
              <p:cNvSpPr/>
              <p:nvPr/>
            </p:nvSpPr>
            <p:spPr>
              <a:xfrm>
                <a:off x="1821488" y="4608578"/>
                <a:ext cx="431597" cy="621792"/>
              </a:xfrm>
              <a:prstGeom prst="arc">
                <a:avLst>
                  <a:gd name="adj1" fmla="val 17956677"/>
                  <a:gd name="adj2" fmla="val 3143819"/>
                </a:avLst>
              </a:prstGeom>
              <a:ln w="28575">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a:off x="1973888" y="4608578"/>
                <a:ext cx="431597" cy="621792"/>
              </a:xfrm>
              <a:prstGeom prst="arc">
                <a:avLst>
                  <a:gd name="adj1" fmla="val 17956677"/>
                  <a:gd name="adj2" fmla="val 3143819"/>
                </a:avLst>
              </a:prstGeom>
              <a:ln w="28575">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69" name="Group 68"/>
          <p:cNvGrpSpPr/>
          <p:nvPr/>
        </p:nvGrpSpPr>
        <p:grpSpPr>
          <a:xfrm>
            <a:off x="8288346" y="3248459"/>
            <a:ext cx="531815" cy="352446"/>
            <a:chOff x="2662744" y="672389"/>
            <a:chExt cx="817699" cy="621792"/>
          </a:xfrm>
        </p:grpSpPr>
        <p:sp>
          <p:nvSpPr>
            <p:cNvPr id="70" name="Arc 69"/>
            <p:cNvSpPr/>
            <p:nvPr/>
          </p:nvSpPr>
          <p:spPr>
            <a:xfrm>
              <a:off x="2662744" y="672389"/>
              <a:ext cx="431597" cy="621792"/>
            </a:xfrm>
            <a:prstGeom prst="arc">
              <a:avLst>
                <a:gd name="adj1" fmla="val 17956677"/>
                <a:gd name="adj2" fmla="val 3143819"/>
              </a:avLst>
            </a:prstGeom>
            <a:ln w="38100">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p:cNvSpPr/>
            <p:nvPr/>
          </p:nvSpPr>
          <p:spPr>
            <a:xfrm>
              <a:off x="2815144" y="672389"/>
              <a:ext cx="431597" cy="621792"/>
            </a:xfrm>
            <a:prstGeom prst="arc">
              <a:avLst>
                <a:gd name="adj1" fmla="val 17956677"/>
                <a:gd name="adj2" fmla="val 3143819"/>
              </a:avLst>
            </a:prstGeom>
            <a:ln w="38100">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2" name="Group 71"/>
            <p:cNvGrpSpPr/>
            <p:nvPr/>
          </p:nvGrpSpPr>
          <p:grpSpPr>
            <a:xfrm>
              <a:off x="2662744" y="672389"/>
              <a:ext cx="817699" cy="621792"/>
              <a:chOff x="1821488" y="4608578"/>
              <a:chExt cx="817699" cy="621792"/>
            </a:xfrm>
          </p:grpSpPr>
          <p:grpSp>
            <p:nvGrpSpPr>
              <p:cNvPr id="73" name="Group 99"/>
              <p:cNvGrpSpPr>
                <a:grpSpLocks/>
              </p:cNvGrpSpPr>
              <p:nvPr/>
            </p:nvGrpSpPr>
            <p:grpSpPr bwMode="auto">
              <a:xfrm>
                <a:off x="1902585" y="4623207"/>
                <a:ext cx="736602" cy="539750"/>
                <a:chOff x="4829" y="1394"/>
                <a:chExt cx="464" cy="340"/>
              </a:xfrm>
            </p:grpSpPr>
            <p:sp>
              <p:nvSpPr>
                <p:cNvPr id="76" name="Freeform 4"/>
                <p:cNvSpPr>
                  <a:spLocks/>
                </p:cNvSpPr>
                <p:nvPr/>
              </p:nvSpPr>
              <p:spPr bwMode="auto">
                <a:xfrm>
                  <a:off x="5206" y="1394"/>
                  <a:ext cx="87" cy="332"/>
                </a:xfrm>
                <a:custGeom>
                  <a:avLst/>
                  <a:gdLst>
                    <a:gd name="T0" fmla="*/ 15 w 87"/>
                    <a:gd name="T1" fmla="*/ 0 h 332"/>
                    <a:gd name="T2" fmla="*/ 24 w 87"/>
                    <a:gd name="T3" fmla="*/ 2 h 332"/>
                    <a:gd name="T4" fmla="*/ 35 w 87"/>
                    <a:gd name="T5" fmla="*/ 6 h 332"/>
                    <a:gd name="T6" fmla="*/ 45 w 87"/>
                    <a:gd name="T7" fmla="*/ 15 h 332"/>
                    <a:gd name="T8" fmla="*/ 55 w 87"/>
                    <a:gd name="T9" fmla="*/ 27 h 332"/>
                    <a:gd name="T10" fmla="*/ 64 w 87"/>
                    <a:gd name="T11" fmla="*/ 43 h 332"/>
                    <a:gd name="T12" fmla="*/ 72 w 87"/>
                    <a:gd name="T13" fmla="*/ 67 h 332"/>
                    <a:gd name="T14" fmla="*/ 79 w 87"/>
                    <a:gd name="T15" fmla="*/ 96 h 332"/>
                    <a:gd name="T16" fmla="*/ 85 w 87"/>
                    <a:gd name="T17" fmla="*/ 127 h 332"/>
                    <a:gd name="T18" fmla="*/ 86 w 87"/>
                    <a:gd name="T19" fmla="*/ 160 h 332"/>
                    <a:gd name="T20" fmla="*/ 85 w 87"/>
                    <a:gd name="T21" fmla="*/ 194 h 332"/>
                    <a:gd name="T22" fmla="*/ 80 w 87"/>
                    <a:gd name="T23" fmla="*/ 231 h 332"/>
                    <a:gd name="T24" fmla="*/ 73 w 87"/>
                    <a:gd name="T25" fmla="*/ 264 h 332"/>
                    <a:gd name="T26" fmla="*/ 64 w 87"/>
                    <a:gd name="T27" fmla="*/ 286 h 332"/>
                    <a:gd name="T28" fmla="*/ 52 w 87"/>
                    <a:gd name="T29" fmla="*/ 305 h 332"/>
                    <a:gd name="T30" fmla="*/ 42 w 87"/>
                    <a:gd name="T31" fmla="*/ 320 h 332"/>
                    <a:gd name="T32" fmla="*/ 30 w 87"/>
                    <a:gd name="T33" fmla="*/ 326 h 332"/>
                    <a:gd name="T34" fmla="*/ 24 w 87"/>
                    <a:gd name="T35" fmla="*/ 329 h 332"/>
                    <a:gd name="T36" fmla="*/ 14 w 87"/>
                    <a:gd name="T37" fmla="*/ 329 h 332"/>
                    <a:gd name="T38" fmla="*/ 0 w 87"/>
                    <a:gd name="T39" fmla="*/ 331 h 332"/>
                    <a:gd name="T40" fmla="*/ 1 w 87"/>
                    <a:gd name="T41" fmla="*/ 0 h 332"/>
                    <a:gd name="T42" fmla="*/ 15 w 87"/>
                    <a:gd name="T43" fmla="*/ 0 h 3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7"/>
                    <a:gd name="T67" fmla="*/ 0 h 332"/>
                    <a:gd name="T68" fmla="*/ 87 w 87"/>
                    <a:gd name="T69" fmla="*/ 332 h 33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7" h="332">
                      <a:moveTo>
                        <a:pt x="15" y="0"/>
                      </a:moveTo>
                      <a:lnTo>
                        <a:pt x="24" y="2"/>
                      </a:lnTo>
                      <a:lnTo>
                        <a:pt x="35" y="6"/>
                      </a:lnTo>
                      <a:lnTo>
                        <a:pt x="45" y="15"/>
                      </a:lnTo>
                      <a:lnTo>
                        <a:pt x="55" y="27"/>
                      </a:lnTo>
                      <a:lnTo>
                        <a:pt x="64" y="43"/>
                      </a:lnTo>
                      <a:lnTo>
                        <a:pt x="72" y="67"/>
                      </a:lnTo>
                      <a:lnTo>
                        <a:pt x="79" y="96"/>
                      </a:lnTo>
                      <a:lnTo>
                        <a:pt x="85" y="127"/>
                      </a:lnTo>
                      <a:lnTo>
                        <a:pt x="86" y="160"/>
                      </a:lnTo>
                      <a:lnTo>
                        <a:pt x="85" y="194"/>
                      </a:lnTo>
                      <a:lnTo>
                        <a:pt x="80" y="231"/>
                      </a:lnTo>
                      <a:lnTo>
                        <a:pt x="73" y="264"/>
                      </a:lnTo>
                      <a:lnTo>
                        <a:pt x="64" y="286"/>
                      </a:lnTo>
                      <a:lnTo>
                        <a:pt x="52" y="305"/>
                      </a:lnTo>
                      <a:lnTo>
                        <a:pt x="42" y="320"/>
                      </a:lnTo>
                      <a:lnTo>
                        <a:pt x="30" y="326"/>
                      </a:lnTo>
                      <a:lnTo>
                        <a:pt x="24" y="329"/>
                      </a:lnTo>
                      <a:lnTo>
                        <a:pt x="14" y="329"/>
                      </a:lnTo>
                      <a:lnTo>
                        <a:pt x="0" y="331"/>
                      </a:lnTo>
                      <a:lnTo>
                        <a:pt x="1" y="0"/>
                      </a:lnTo>
                      <a:lnTo>
                        <a:pt x="15" y="0"/>
                      </a:lnTo>
                    </a:path>
                  </a:pathLst>
                </a:custGeom>
                <a:gradFill rotWithShape="0">
                  <a:gsLst>
                    <a:gs pos="0">
                      <a:srgbClr val="FFFFFF"/>
                    </a:gs>
                    <a:gs pos="100000">
                      <a:srgbClr val="969696"/>
                    </a:gs>
                  </a:gsLst>
                  <a:lin ang="5400000" scaled="1"/>
                </a:gradFill>
                <a:ln w="12700" cap="rnd">
                  <a:solidFill>
                    <a:srgbClr val="000000"/>
                  </a:solidFill>
                  <a:round/>
                  <a:headEnd type="none" w="sm" len="sm"/>
                  <a:tailEnd type="none" w="sm" len="sm"/>
                </a:ln>
              </p:spPr>
              <p:txBody>
                <a:bodyPr/>
                <a:lstStyle/>
                <a:p>
                  <a:endParaRPr lang="en-US"/>
                </a:p>
              </p:txBody>
            </p:sp>
            <p:sp>
              <p:nvSpPr>
                <p:cNvPr id="77" name="Oval 5"/>
                <p:cNvSpPr>
                  <a:spLocks noChangeArrowheads="1"/>
                </p:cNvSpPr>
                <p:nvPr/>
              </p:nvSpPr>
              <p:spPr bwMode="auto">
                <a:xfrm>
                  <a:off x="5138" y="1396"/>
                  <a:ext cx="136" cy="327"/>
                </a:xfrm>
                <a:prstGeom prst="ellipse">
                  <a:avLst/>
                </a:prstGeom>
                <a:gradFill rotWithShape="0">
                  <a:gsLst>
                    <a:gs pos="0">
                      <a:srgbClr val="C6C6C6"/>
                    </a:gs>
                    <a:gs pos="100000">
                      <a:srgbClr val="DDDDDD"/>
                    </a:gs>
                  </a:gsLst>
                  <a:lin ang="2700000" scaled="1"/>
                </a:gradFill>
                <a:ln w="12700">
                  <a:solidFill>
                    <a:srgbClr val="000000"/>
                  </a:solidFill>
                  <a:round/>
                  <a:headEnd/>
                  <a:tailEnd/>
                </a:ln>
              </p:spPr>
              <p:txBody>
                <a:bodyPr wrap="none" anchor="ctr"/>
                <a:lstStyle/>
                <a:p>
                  <a:endParaRPr lang="en-US"/>
                </a:p>
              </p:txBody>
            </p:sp>
            <p:sp>
              <p:nvSpPr>
                <p:cNvPr id="78" name="Freeform 6"/>
                <p:cNvSpPr>
                  <a:spLocks/>
                </p:cNvSpPr>
                <p:nvPr/>
              </p:nvSpPr>
              <p:spPr bwMode="auto">
                <a:xfrm>
                  <a:off x="4916" y="1420"/>
                  <a:ext cx="324" cy="290"/>
                </a:xfrm>
                <a:custGeom>
                  <a:avLst/>
                  <a:gdLst>
                    <a:gd name="T0" fmla="*/ 264 w 324"/>
                    <a:gd name="T1" fmla="*/ 0 h 290"/>
                    <a:gd name="T2" fmla="*/ 271 w 324"/>
                    <a:gd name="T3" fmla="*/ 2 h 290"/>
                    <a:gd name="T4" fmla="*/ 281 w 324"/>
                    <a:gd name="T5" fmla="*/ 5 h 290"/>
                    <a:gd name="T6" fmla="*/ 289 w 324"/>
                    <a:gd name="T7" fmla="*/ 13 h 290"/>
                    <a:gd name="T8" fmla="*/ 296 w 324"/>
                    <a:gd name="T9" fmla="*/ 22 h 290"/>
                    <a:gd name="T10" fmla="*/ 305 w 324"/>
                    <a:gd name="T11" fmla="*/ 37 h 290"/>
                    <a:gd name="T12" fmla="*/ 312 w 324"/>
                    <a:gd name="T13" fmla="*/ 56 h 290"/>
                    <a:gd name="T14" fmla="*/ 318 w 324"/>
                    <a:gd name="T15" fmla="*/ 82 h 290"/>
                    <a:gd name="T16" fmla="*/ 323 w 324"/>
                    <a:gd name="T17" fmla="*/ 108 h 290"/>
                    <a:gd name="T18" fmla="*/ 323 w 324"/>
                    <a:gd name="T19" fmla="*/ 133 h 290"/>
                    <a:gd name="T20" fmla="*/ 323 w 324"/>
                    <a:gd name="T21" fmla="*/ 166 h 290"/>
                    <a:gd name="T22" fmla="*/ 319 w 324"/>
                    <a:gd name="T23" fmla="*/ 197 h 290"/>
                    <a:gd name="T24" fmla="*/ 311 w 324"/>
                    <a:gd name="T25" fmla="*/ 226 h 290"/>
                    <a:gd name="T26" fmla="*/ 305 w 324"/>
                    <a:gd name="T27" fmla="*/ 244 h 290"/>
                    <a:gd name="T28" fmla="*/ 296 w 324"/>
                    <a:gd name="T29" fmla="*/ 261 h 290"/>
                    <a:gd name="T30" fmla="*/ 286 w 324"/>
                    <a:gd name="T31" fmla="*/ 272 h 290"/>
                    <a:gd name="T32" fmla="*/ 276 w 324"/>
                    <a:gd name="T33" fmla="*/ 279 h 290"/>
                    <a:gd name="T34" fmla="*/ 271 w 324"/>
                    <a:gd name="T35" fmla="*/ 281 h 290"/>
                    <a:gd name="T36" fmla="*/ 263 w 324"/>
                    <a:gd name="T37" fmla="*/ 281 h 290"/>
                    <a:gd name="T38" fmla="*/ 0 w 324"/>
                    <a:gd name="T39" fmla="*/ 289 h 290"/>
                    <a:gd name="T40" fmla="*/ 1 w 324"/>
                    <a:gd name="T41" fmla="*/ 0 h 290"/>
                    <a:gd name="T42" fmla="*/ 264 w 324"/>
                    <a:gd name="T43" fmla="*/ 0 h 2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4"/>
                    <a:gd name="T67" fmla="*/ 0 h 290"/>
                    <a:gd name="T68" fmla="*/ 324 w 324"/>
                    <a:gd name="T69" fmla="*/ 290 h 29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4" h="290">
                      <a:moveTo>
                        <a:pt x="264" y="0"/>
                      </a:moveTo>
                      <a:lnTo>
                        <a:pt x="271" y="2"/>
                      </a:lnTo>
                      <a:lnTo>
                        <a:pt x="281" y="5"/>
                      </a:lnTo>
                      <a:lnTo>
                        <a:pt x="289" y="13"/>
                      </a:lnTo>
                      <a:lnTo>
                        <a:pt x="296" y="22"/>
                      </a:lnTo>
                      <a:lnTo>
                        <a:pt x="305" y="37"/>
                      </a:lnTo>
                      <a:lnTo>
                        <a:pt x="312" y="56"/>
                      </a:lnTo>
                      <a:lnTo>
                        <a:pt x="318" y="82"/>
                      </a:lnTo>
                      <a:lnTo>
                        <a:pt x="323" y="108"/>
                      </a:lnTo>
                      <a:lnTo>
                        <a:pt x="323" y="133"/>
                      </a:lnTo>
                      <a:lnTo>
                        <a:pt x="323" y="166"/>
                      </a:lnTo>
                      <a:lnTo>
                        <a:pt x="319" y="197"/>
                      </a:lnTo>
                      <a:lnTo>
                        <a:pt x="311" y="226"/>
                      </a:lnTo>
                      <a:lnTo>
                        <a:pt x="305" y="244"/>
                      </a:lnTo>
                      <a:lnTo>
                        <a:pt x="296" y="261"/>
                      </a:lnTo>
                      <a:lnTo>
                        <a:pt x="286" y="272"/>
                      </a:lnTo>
                      <a:lnTo>
                        <a:pt x="276" y="279"/>
                      </a:lnTo>
                      <a:lnTo>
                        <a:pt x="271" y="281"/>
                      </a:lnTo>
                      <a:lnTo>
                        <a:pt x="263" y="281"/>
                      </a:lnTo>
                      <a:lnTo>
                        <a:pt x="0" y="289"/>
                      </a:lnTo>
                      <a:lnTo>
                        <a:pt x="1" y="0"/>
                      </a:lnTo>
                      <a:lnTo>
                        <a:pt x="264" y="0"/>
                      </a:lnTo>
                    </a:path>
                  </a:pathLst>
                </a:custGeom>
                <a:gradFill rotWithShape="0">
                  <a:gsLst>
                    <a:gs pos="0">
                      <a:srgbClr val="4C667F"/>
                    </a:gs>
                    <a:gs pos="50000">
                      <a:srgbClr val="99CCFF"/>
                    </a:gs>
                    <a:gs pos="100000">
                      <a:srgbClr val="4C667F"/>
                    </a:gs>
                  </a:gsLst>
                  <a:lin ang="5400000" scaled="1"/>
                </a:gradFill>
                <a:ln w="12700" cap="rnd">
                  <a:solidFill>
                    <a:srgbClr val="000000"/>
                  </a:solidFill>
                  <a:round/>
                  <a:headEnd type="none" w="sm" len="sm"/>
                  <a:tailEnd type="none" w="sm" len="sm"/>
                </a:ln>
              </p:spPr>
              <p:txBody>
                <a:bodyPr/>
                <a:lstStyle/>
                <a:p>
                  <a:endParaRPr lang="en-US"/>
                </a:p>
              </p:txBody>
            </p:sp>
            <p:sp>
              <p:nvSpPr>
                <p:cNvPr id="79" name="Freeform 7"/>
                <p:cNvSpPr>
                  <a:spLocks/>
                </p:cNvSpPr>
                <p:nvPr/>
              </p:nvSpPr>
              <p:spPr bwMode="auto">
                <a:xfrm>
                  <a:off x="4880" y="1394"/>
                  <a:ext cx="83" cy="340"/>
                </a:xfrm>
                <a:custGeom>
                  <a:avLst/>
                  <a:gdLst>
                    <a:gd name="T0" fmla="*/ 23 w 83"/>
                    <a:gd name="T1" fmla="*/ 0 h 340"/>
                    <a:gd name="T2" fmla="*/ 30 w 83"/>
                    <a:gd name="T3" fmla="*/ 2 h 340"/>
                    <a:gd name="T4" fmla="*/ 40 w 83"/>
                    <a:gd name="T5" fmla="*/ 6 h 340"/>
                    <a:gd name="T6" fmla="*/ 48 w 83"/>
                    <a:gd name="T7" fmla="*/ 16 h 340"/>
                    <a:gd name="T8" fmla="*/ 55 w 83"/>
                    <a:gd name="T9" fmla="*/ 27 h 340"/>
                    <a:gd name="T10" fmla="*/ 64 w 83"/>
                    <a:gd name="T11" fmla="*/ 44 h 340"/>
                    <a:gd name="T12" fmla="*/ 70 w 83"/>
                    <a:gd name="T13" fmla="*/ 68 h 340"/>
                    <a:gd name="T14" fmla="*/ 76 w 83"/>
                    <a:gd name="T15" fmla="*/ 98 h 340"/>
                    <a:gd name="T16" fmla="*/ 81 w 83"/>
                    <a:gd name="T17" fmla="*/ 131 h 340"/>
                    <a:gd name="T18" fmla="*/ 82 w 83"/>
                    <a:gd name="T19" fmla="*/ 162 h 340"/>
                    <a:gd name="T20" fmla="*/ 81 w 83"/>
                    <a:gd name="T21" fmla="*/ 199 h 340"/>
                    <a:gd name="T22" fmla="*/ 77 w 83"/>
                    <a:gd name="T23" fmla="*/ 237 h 340"/>
                    <a:gd name="T24" fmla="*/ 70 w 83"/>
                    <a:gd name="T25" fmla="*/ 273 h 340"/>
                    <a:gd name="T26" fmla="*/ 64 w 83"/>
                    <a:gd name="T27" fmla="*/ 294 h 340"/>
                    <a:gd name="T28" fmla="*/ 54 w 83"/>
                    <a:gd name="T29" fmla="*/ 313 h 340"/>
                    <a:gd name="T30" fmla="*/ 45 w 83"/>
                    <a:gd name="T31" fmla="*/ 328 h 340"/>
                    <a:gd name="T32" fmla="*/ 35 w 83"/>
                    <a:gd name="T33" fmla="*/ 335 h 340"/>
                    <a:gd name="T34" fmla="*/ 30 w 83"/>
                    <a:gd name="T35" fmla="*/ 339 h 340"/>
                    <a:gd name="T36" fmla="*/ 22 w 83"/>
                    <a:gd name="T37" fmla="*/ 339 h 340"/>
                    <a:gd name="T38" fmla="*/ 0 w 83"/>
                    <a:gd name="T39" fmla="*/ 339 h 340"/>
                    <a:gd name="T40" fmla="*/ 0 w 83"/>
                    <a:gd name="T41" fmla="*/ 0 h 340"/>
                    <a:gd name="T42" fmla="*/ 23 w 83"/>
                    <a:gd name="T43" fmla="*/ 0 h 3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340"/>
                    <a:gd name="T68" fmla="*/ 83 w 83"/>
                    <a:gd name="T69" fmla="*/ 340 h 3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340">
                      <a:moveTo>
                        <a:pt x="23" y="0"/>
                      </a:moveTo>
                      <a:lnTo>
                        <a:pt x="30" y="2"/>
                      </a:lnTo>
                      <a:lnTo>
                        <a:pt x="40" y="6"/>
                      </a:lnTo>
                      <a:lnTo>
                        <a:pt x="48" y="16"/>
                      </a:lnTo>
                      <a:lnTo>
                        <a:pt x="55" y="27"/>
                      </a:lnTo>
                      <a:lnTo>
                        <a:pt x="64" y="44"/>
                      </a:lnTo>
                      <a:lnTo>
                        <a:pt x="70" y="68"/>
                      </a:lnTo>
                      <a:lnTo>
                        <a:pt x="76" y="98"/>
                      </a:lnTo>
                      <a:lnTo>
                        <a:pt x="81" y="131"/>
                      </a:lnTo>
                      <a:lnTo>
                        <a:pt x="82" y="162"/>
                      </a:lnTo>
                      <a:lnTo>
                        <a:pt x="81" y="199"/>
                      </a:lnTo>
                      <a:lnTo>
                        <a:pt x="77" y="237"/>
                      </a:lnTo>
                      <a:lnTo>
                        <a:pt x="70" y="273"/>
                      </a:lnTo>
                      <a:lnTo>
                        <a:pt x="64" y="294"/>
                      </a:lnTo>
                      <a:lnTo>
                        <a:pt x="54" y="313"/>
                      </a:lnTo>
                      <a:lnTo>
                        <a:pt x="45" y="328"/>
                      </a:lnTo>
                      <a:lnTo>
                        <a:pt x="35" y="335"/>
                      </a:lnTo>
                      <a:lnTo>
                        <a:pt x="30" y="339"/>
                      </a:lnTo>
                      <a:lnTo>
                        <a:pt x="22" y="339"/>
                      </a:lnTo>
                      <a:lnTo>
                        <a:pt x="0" y="339"/>
                      </a:lnTo>
                      <a:lnTo>
                        <a:pt x="0" y="0"/>
                      </a:lnTo>
                      <a:lnTo>
                        <a:pt x="23" y="0"/>
                      </a:lnTo>
                    </a:path>
                  </a:pathLst>
                </a:custGeom>
                <a:gradFill rotWithShape="0">
                  <a:gsLst>
                    <a:gs pos="0">
                      <a:srgbClr val="FFFFFF"/>
                    </a:gs>
                    <a:gs pos="100000">
                      <a:srgbClr val="969696"/>
                    </a:gs>
                  </a:gsLst>
                  <a:lin ang="5400000" scaled="1"/>
                </a:gradFill>
                <a:ln w="12700" cap="rnd">
                  <a:solidFill>
                    <a:srgbClr val="000000"/>
                  </a:solidFill>
                  <a:round/>
                  <a:headEnd type="none" w="sm" len="sm"/>
                  <a:tailEnd type="none" w="sm" len="sm"/>
                </a:ln>
              </p:spPr>
              <p:txBody>
                <a:bodyPr/>
                <a:lstStyle/>
                <a:p>
                  <a:endParaRPr lang="en-US"/>
                </a:p>
              </p:txBody>
            </p:sp>
            <p:sp>
              <p:nvSpPr>
                <p:cNvPr id="80" name="Oval 8"/>
                <p:cNvSpPr>
                  <a:spLocks noChangeArrowheads="1"/>
                </p:cNvSpPr>
                <p:nvPr/>
              </p:nvSpPr>
              <p:spPr bwMode="auto">
                <a:xfrm>
                  <a:off x="4829" y="1396"/>
                  <a:ext cx="112" cy="335"/>
                </a:xfrm>
                <a:prstGeom prst="ellipse">
                  <a:avLst/>
                </a:prstGeom>
                <a:gradFill rotWithShape="0">
                  <a:gsLst>
                    <a:gs pos="0">
                      <a:srgbClr val="C6C6C6"/>
                    </a:gs>
                    <a:gs pos="100000">
                      <a:srgbClr val="DDDDDD"/>
                    </a:gs>
                  </a:gsLst>
                  <a:lin ang="2700000" scaled="1"/>
                </a:gradFill>
                <a:ln w="12700">
                  <a:solidFill>
                    <a:srgbClr val="000000"/>
                  </a:solidFill>
                  <a:round/>
                  <a:headEnd/>
                  <a:tailEnd/>
                </a:ln>
              </p:spPr>
              <p:txBody>
                <a:bodyPr wrap="none" anchor="ctr"/>
                <a:lstStyle/>
                <a:p>
                  <a:endParaRPr lang="en-US"/>
                </a:p>
              </p:txBody>
            </p:sp>
            <p:sp>
              <p:nvSpPr>
                <p:cNvPr id="81" name="Oval 9"/>
                <p:cNvSpPr>
                  <a:spLocks noChangeArrowheads="1"/>
                </p:cNvSpPr>
                <p:nvPr/>
              </p:nvSpPr>
              <p:spPr bwMode="auto">
                <a:xfrm>
                  <a:off x="4872" y="1534"/>
                  <a:ext cx="20" cy="58"/>
                </a:xfrm>
                <a:prstGeom prst="ellipse">
                  <a:avLst/>
                </a:prstGeom>
                <a:gradFill rotWithShape="0">
                  <a:gsLst>
                    <a:gs pos="0">
                      <a:srgbClr val="606060"/>
                    </a:gs>
                    <a:gs pos="100000">
                      <a:srgbClr val="C0C0C0"/>
                    </a:gs>
                  </a:gsLst>
                  <a:lin ang="5400000" scaled="1"/>
                </a:gradFill>
                <a:ln w="12700">
                  <a:solidFill>
                    <a:srgbClr val="000000"/>
                  </a:solidFill>
                  <a:round/>
                  <a:headEnd/>
                  <a:tailEnd/>
                </a:ln>
              </p:spPr>
              <p:txBody>
                <a:bodyPr wrap="none" anchor="ctr"/>
                <a:lstStyle/>
                <a:p>
                  <a:endParaRPr lang="en-US"/>
                </a:p>
              </p:txBody>
            </p:sp>
            <p:sp>
              <p:nvSpPr>
                <p:cNvPr id="82" name="Arc 10"/>
                <p:cNvSpPr>
                  <a:spLocks/>
                </p:cNvSpPr>
                <p:nvPr/>
              </p:nvSpPr>
              <p:spPr bwMode="auto">
                <a:xfrm>
                  <a:off x="5161" y="1588"/>
                  <a:ext cx="53" cy="114"/>
                </a:xfrm>
                <a:custGeom>
                  <a:avLst/>
                  <a:gdLst>
                    <a:gd name="T0" fmla="*/ 0 w 21600"/>
                    <a:gd name="T1" fmla="*/ 0 h 21795"/>
                    <a:gd name="T2" fmla="*/ 0 w 21600"/>
                    <a:gd name="T3" fmla="*/ 0 h 21795"/>
                    <a:gd name="T4" fmla="*/ 0 w 21600"/>
                    <a:gd name="T5" fmla="*/ 0 h 21795"/>
                    <a:gd name="T6" fmla="*/ 0 60000 65536"/>
                    <a:gd name="T7" fmla="*/ 0 60000 65536"/>
                    <a:gd name="T8" fmla="*/ 0 60000 65536"/>
                    <a:gd name="T9" fmla="*/ 0 w 21600"/>
                    <a:gd name="T10" fmla="*/ 0 h 21795"/>
                    <a:gd name="T11" fmla="*/ 21600 w 21600"/>
                    <a:gd name="T12" fmla="*/ 21795 h 21795"/>
                  </a:gdLst>
                  <a:ahLst/>
                  <a:cxnLst>
                    <a:cxn ang="T6">
                      <a:pos x="T0" y="T1"/>
                    </a:cxn>
                    <a:cxn ang="T7">
                      <a:pos x="T2" y="T3"/>
                    </a:cxn>
                    <a:cxn ang="T8">
                      <a:pos x="T4" y="T5"/>
                    </a:cxn>
                  </a:cxnLst>
                  <a:rect l="T9" t="T10" r="T11" b="T12"/>
                  <a:pathLst>
                    <a:path w="21600" h="21795" fill="none" extrusionOk="0">
                      <a:moveTo>
                        <a:pt x="21599" y="-1"/>
                      </a:moveTo>
                      <a:cubicBezTo>
                        <a:pt x="21599" y="64"/>
                        <a:pt x="21600" y="129"/>
                        <a:pt x="21600" y="195"/>
                      </a:cubicBezTo>
                      <a:cubicBezTo>
                        <a:pt x="21600" y="12124"/>
                        <a:pt x="11929" y="21794"/>
                        <a:pt x="0" y="21795"/>
                      </a:cubicBezTo>
                    </a:path>
                    <a:path w="21600" h="21795" stroke="0" extrusionOk="0">
                      <a:moveTo>
                        <a:pt x="21599" y="-1"/>
                      </a:moveTo>
                      <a:cubicBezTo>
                        <a:pt x="21599" y="64"/>
                        <a:pt x="21600" y="129"/>
                        <a:pt x="21600" y="195"/>
                      </a:cubicBezTo>
                      <a:cubicBezTo>
                        <a:pt x="21600" y="12124"/>
                        <a:pt x="11929" y="21794"/>
                        <a:pt x="0" y="21795"/>
                      </a:cubicBezTo>
                      <a:lnTo>
                        <a:pt x="0" y="195"/>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83" name="Arc 11"/>
                <p:cNvSpPr>
                  <a:spLocks/>
                </p:cNvSpPr>
                <p:nvPr/>
              </p:nvSpPr>
              <p:spPr bwMode="auto">
                <a:xfrm>
                  <a:off x="4939" y="1595"/>
                  <a:ext cx="38" cy="1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84" name="Arc 12"/>
                <p:cNvSpPr>
                  <a:spLocks/>
                </p:cNvSpPr>
                <p:nvPr/>
              </p:nvSpPr>
              <p:spPr bwMode="auto">
                <a:xfrm>
                  <a:off x="5049" y="1571"/>
                  <a:ext cx="43" cy="13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85" name="Arc 13"/>
                <p:cNvSpPr>
                  <a:spLocks/>
                </p:cNvSpPr>
                <p:nvPr/>
              </p:nvSpPr>
              <p:spPr bwMode="auto">
                <a:xfrm>
                  <a:off x="5125" y="1568"/>
                  <a:ext cx="56" cy="136"/>
                </a:xfrm>
                <a:custGeom>
                  <a:avLst/>
                  <a:gdLst>
                    <a:gd name="T0" fmla="*/ 0 w 21600"/>
                    <a:gd name="T1" fmla="*/ 0 h 21763"/>
                    <a:gd name="T2" fmla="*/ 0 w 21600"/>
                    <a:gd name="T3" fmla="*/ 0 h 21763"/>
                    <a:gd name="T4" fmla="*/ 0 w 21600"/>
                    <a:gd name="T5" fmla="*/ 0 h 21763"/>
                    <a:gd name="T6" fmla="*/ 0 60000 65536"/>
                    <a:gd name="T7" fmla="*/ 0 60000 65536"/>
                    <a:gd name="T8" fmla="*/ 0 60000 65536"/>
                    <a:gd name="T9" fmla="*/ 0 w 21600"/>
                    <a:gd name="T10" fmla="*/ 0 h 21763"/>
                    <a:gd name="T11" fmla="*/ 21600 w 21600"/>
                    <a:gd name="T12" fmla="*/ 21763 h 21763"/>
                  </a:gdLst>
                  <a:ahLst/>
                  <a:cxnLst>
                    <a:cxn ang="T6">
                      <a:pos x="T0" y="T1"/>
                    </a:cxn>
                    <a:cxn ang="T7">
                      <a:pos x="T2" y="T3"/>
                    </a:cxn>
                    <a:cxn ang="T8">
                      <a:pos x="T4" y="T5"/>
                    </a:cxn>
                  </a:cxnLst>
                  <a:rect l="T9" t="T10" r="T11" b="T12"/>
                  <a:pathLst>
                    <a:path w="21600" h="21763" fill="none" extrusionOk="0">
                      <a:moveTo>
                        <a:pt x="21599" y="-1"/>
                      </a:moveTo>
                      <a:cubicBezTo>
                        <a:pt x="21599" y="54"/>
                        <a:pt x="21600" y="108"/>
                        <a:pt x="21600" y="163"/>
                      </a:cubicBezTo>
                      <a:cubicBezTo>
                        <a:pt x="21600" y="12092"/>
                        <a:pt x="11929" y="21762"/>
                        <a:pt x="0" y="21763"/>
                      </a:cubicBezTo>
                    </a:path>
                    <a:path w="21600" h="21763" stroke="0" extrusionOk="0">
                      <a:moveTo>
                        <a:pt x="21599" y="-1"/>
                      </a:moveTo>
                      <a:cubicBezTo>
                        <a:pt x="21599" y="54"/>
                        <a:pt x="21600" y="108"/>
                        <a:pt x="21600" y="163"/>
                      </a:cubicBezTo>
                      <a:cubicBezTo>
                        <a:pt x="21600" y="12092"/>
                        <a:pt x="11929" y="21762"/>
                        <a:pt x="0" y="21763"/>
                      </a:cubicBezTo>
                      <a:lnTo>
                        <a:pt x="0" y="163"/>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86" name="Arc 14"/>
                <p:cNvSpPr>
                  <a:spLocks/>
                </p:cNvSpPr>
                <p:nvPr/>
              </p:nvSpPr>
              <p:spPr bwMode="auto">
                <a:xfrm>
                  <a:off x="5087" y="1590"/>
                  <a:ext cx="51" cy="114"/>
                </a:xfrm>
                <a:custGeom>
                  <a:avLst/>
                  <a:gdLst>
                    <a:gd name="T0" fmla="*/ 0 w 21600"/>
                    <a:gd name="T1" fmla="*/ 0 h 21795"/>
                    <a:gd name="T2" fmla="*/ 0 w 21600"/>
                    <a:gd name="T3" fmla="*/ 0 h 21795"/>
                    <a:gd name="T4" fmla="*/ 0 w 21600"/>
                    <a:gd name="T5" fmla="*/ 0 h 21795"/>
                    <a:gd name="T6" fmla="*/ 0 60000 65536"/>
                    <a:gd name="T7" fmla="*/ 0 60000 65536"/>
                    <a:gd name="T8" fmla="*/ 0 60000 65536"/>
                    <a:gd name="T9" fmla="*/ 0 w 21600"/>
                    <a:gd name="T10" fmla="*/ 0 h 21795"/>
                    <a:gd name="T11" fmla="*/ 21600 w 21600"/>
                    <a:gd name="T12" fmla="*/ 21795 h 21795"/>
                  </a:gdLst>
                  <a:ahLst/>
                  <a:cxnLst>
                    <a:cxn ang="T6">
                      <a:pos x="T0" y="T1"/>
                    </a:cxn>
                    <a:cxn ang="T7">
                      <a:pos x="T2" y="T3"/>
                    </a:cxn>
                    <a:cxn ang="T8">
                      <a:pos x="T4" y="T5"/>
                    </a:cxn>
                  </a:cxnLst>
                  <a:rect l="T9" t="T10" r="T11" b="T12"/>
                  <a:pathLst>
                    <a:path w="21600" h="21795" fill="none" extrusionOk="0">
                      <a:moveTo>
                        <a:pt x="21599" y="-1"/>
                      </a:moveTo>
                      <a:cubicBezTo>
                        <a:pt x="21599" y="64"/>
                        <a:pt x="21600" y="129"/>
                        <a:pt x="21600" y="195"/>
                      </a:cubicBezTo>
                      <a:cubicBezTo>
                        <a:pt x="21600" y="12124"/>
                        <a:pt x="11929" y="21794"/>
                        <a:pt x="0" y="21795"/>
                      </a:cubicBezTo>
                    </a:path>
                    <a:path w="21600" h="21795" stroke="0" extrusionOk="0">
                      <a:moveTo>
                        <a:pt x="21599" y="-1"/>
                      </a:moveTo>
                      <a:cubicBezTo>
                        <a:pt x="21599" y="64"/>
                        <a:pt x="21600" y="129"/>
                        <a:pt x="21600" y="195"/>
                      </a:cubicBezTo>
                      <a:cubicBezTo>
                        <a:pt x="21600" y="12124"/>
                        <a:pt x="11929" y="21794"/>
                        <a:pt x="0" y="21795"/>
                      </a:cubicBezTo>
                      <a:lnTo>
                        <a:pt x="0" y="195"/>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87" name="Arc 15"/>
                <p:cNvSpPr>
                  <a:spLocks/>
                </p:cNvSpPr>
                <p:nvPr/>
              </p:nvSpPr>
              <p:spPr bwMode="auto">
                <a:xfrm>
                  <a:off x="5005" y="1604"/>
                  <a:ext cx="43" cy="103"/>
                </a:xfrm>
                <a:custGeom>
                  <a:avLst/>
                  <a:gdLst>
                    <a:gd name="T0" fmla="*/ 0 w 21600"/>
                    <a:gd name="T1" fmla="*/ 0 h 21817"/>
                    <a:gd name="T2" fmla="*/ 0 w 21600"/>
                    <a:gd name="T3" fmla="*/ 0 h 21817"/>
                    <a:gd name="T4" fmla="*/ 0 w 21600"/>
                    <a:gd name="T5" fmla="*/ 0 h 21817"/>
                    <a:gd name="T6" fmla="*/ 0 60000 65536"/>
                    <a:gd name="T7" fmla="*/ 0 60000 65536"/>
                    <a:gd name="T8" fmla="*/ 0 60000 65536"/>
                    <a:gd name="T9" fmla="*/ 0 w 21600"/>
                    <a:gd name="T10" fmla="*/ 0 h 21817"/>
                    <a:gd name="T11" fmla="*/ 21600 w 21600"/>
                    <a:gd name="T12" fmla="*/ 21817 h 21817"/>
                  </a:gdLst>
                  <a:ahLst/>
                  <a:cxnLst>
                    <a:cxn ang="T6">
                      <a:pos x="T0" y="T1"/>
                    </a:cxn>
                    <a:cxn ang="T7">
                      <a:pos x="T2" y="T3"/>
                    </a:cxn>
                    <a:cxn ang="T8">
                      <a:pos x="T4" y="T5"/>
                    </a:cxn>
                  </a:cxnLst>
                  <a:rect l="T9" t="T10" r="T11" b="T12"/>
                  <a:pathLst>
                    <a:path w="21600" h="21817" fill="none" extrusionOk="0">
                      <a:moveTo>
                        <a:pt x="21598" y="0"/>
                      </a:moveTo>
                      <a:cubicBezTo>
                        <a:pt x="21599" y="72"/>
                        <a:pt x="21600" y="144"/>
                        <a:pt x="21600" y="217"/>
                      </a:cubicBezTo>
                      <a:cubicBezTo>
                        <a:pt x="21600" y="12146"/>
                        <a:pt x="11929" y="21816"/>
                        <a:pt x="0" y="21817"/>
                      </a:cubicBezTo>
                    </a:path>
                    <a:path w="21600" h="21817" stroke="0" extrusionOk="0">
                      <a:moveTo>
                        <a:pt x="21598" y="0"/>
                      </a:moveTo>
                      <a:cubicBezTo>
                        <a:pt x="21599" y="72"/>
                        <a:pt x="21600" y="144"/>
                        <a:pt x="21600" y="217"/>
                      </a:cubicBezTo>
                      <a:cubicBezTo>
                        <a:pt x="21600" y="12146"/>
                        <a:pt x="11929" y="21816"/>
                        <a:pt x="0" y="21817"/>
                      </a:cubicBezTo>
                      <a:lnTo>
                        <a:pt x="0" y="21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88" name="Arc 16"/>
                <p:cNvSpPr>
                  <a:spLocks/>
                </p:cNvSpPr>
                <p:nvPr/>
              </p:nvSpPr>
              <p:spPr bwMode="auto">
                <a:xfrm>
                  <a:off x="4978" y="1581"/>
                  <a:ext cx="38" cy="126"/>
                </a:xfrm>
                <a:custGeom>
                  <a:avLst/>
                  <a:gdLst>
                    <a:gd name="T0" fmla="*/ 0 w 21600"/>
                    <a:gd name="T1" fmla="*/ 0 h 21777"/>
                    <a:gd name="T2" fmla="*/ 0 w 21600"/>
                    <a:gd name="T3" fmla="*/ 0 h 21777"/>
                    <a:gd name="T4" fmla="*/ 0 w 21600"/>
                    <a:gd name="T5" fmla="*/ 0 h 21777"/>
                    <a:gd name="T6" fmla="*/ 0 60000 65536"/>
                    <a:gd name="T7" fmla="*/ 0 60000 65536"/>
                    <a:gd name="T8" fmla="*/ 0 60000 65536"/>
                    <a:gd name="T9" fmla="*/ 0 w 21600"/>
                    <a:gd name="T10" fmla="*/ 0 h 21777"/>
                    <a:gd name="T11" fmla="*/ 21600 w 21600"/>
                    <a:gd name="T12" fmla="*/ 21777 h 21777"/>
                  </a:gdLst>
                  <a:ahLst/>
                  <a:cxnLst>
                    <a:cxn ang="T6">
                      <a:pos x="T0" y="T1"/>
                    </a:cxn>
                    <a:cxn ang="T7">
                      <a:pos x="T2" y="T3"/>
                    </a:cxn>
                    <a:cxn ang="T8">
                      <a:pos x="T4" y="T5"/>
                    </a:cxn>
                  </a:cxnLst>
                  <a:rect l="T9" t="T10" r="T11" b="T12"/>
                  <a:pathLst>
                    <a:path w="21600" h="21777" fill="none" extrusionOk="0">
                      <a:moveTo>
                        <a:pt x="21599" y="-1"/>
                      </a:moveTo>
                      <a:cubicBezTo>
                        <a:pt x="21599" y="58"/>
                        <a:pt x="21600" y="117"/>
                        <a:pt x="21600" y="177"/>
                      </a:cubicBezTo>
                      <a:cubicBezTo>
                        <a:pt x="21600" y="12106"/>
                        <a:pt x="11929" y="21776"/>
                        <a:pt x="0" y="21777"/>
                      </a:cubicBezTo>
                    </a:path>
                    <a:path w="21600" h="21777" stroke="0" extrusionOk="0">
                      <a:moveTo>
                        <a:pt x="21599" y="-1"/>
                      </a:moveTo>
                      <a:cubicBezTo>
                        <a:pt x="21599" y="58"/>
                        <a:pt x="21600" y="117"/>
                        <a:pt x="21600" y="177"/>
                      </a:cubicBezTo>
                      <a:cubicBezTo>
                        <a:pt x="21600" y="12106"/>
                        <a:pt x="11929" y="21776"/>
                        <a:pt x="0" y="21777"/>
                      </a:cubicBezTo>
                      <a:lnTo>
                        <a:pt x="0" y="17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89" name="Arc 17"/>
                <p:cNvSpPr>
                  <a:spLocks/>
                </p:cNvSpPr>
                <p:nvPr/>
              </p:nvSpPr>
              <p:spPr bwMode="auto">
                <a:xfrm>
                  <a:off x="5022" y="1604"/>
                  <a:ext cx="43" cy="103"/>
                </a:xfrm>
                <a:custGeom>
                  <a:avLst/>
                  <a:gdLst>
                    <a:gd name="T0" fmla="*/ 0 w 21600"/>
                    <a:gd name="T1" fmla="*/ 0 h 21817"/>
                    <a:gd name="T2" fmla="*/ 0 w 21600"/>
                    <a:gd name="T3" fmla="*/ 0 h 21817"/>
                    <a:gd name="T4" fmla="*/ 0 w 21600"/>
                    <a:gd name="T5" fmla="*/ 0 h 21817"/>
                    <a:gd name="T6" fmla="*/ 0 60000 65536"/>
                    <a:gd name="T7" fmla="*/ 0 60000 65536"/>
                    <a:gd name="T8" fmla="*/ 0 60000 65536"/>
                    <a:gd name="T9" fmla="*/ 0 w 21600"/>
                    <a:gd name="T10" fmla="*/ 0 h 21817"/>
                    <a:gd name="T11" fmla="*/ 21600 w 21600"/>
                    <a:gd name="T12" fmla="*/ 21817 h 21817"/>
                  </a:gdLst>
                  <a:ahLst/>
                  <a:cxnLst>
                    <a:cxn ang="T6">
                      <a:pos x="T0" y="T1"/>
                    </a:cxn>
                    <a:cxn ang="T7">
                      <a:pos x="T2" y="T3"/>
                    </a:cxn>
                    <a:cxn ang="T8">
                      <a:pos x="T4" y="T5"/>
                    </a:cxn>
                  </a:cxnLst>
                  <a:rect l="T9" t="T10" r="T11" b="T12"/>
                  <a:pathLst>
                    <a:path w="21600" h="21817" fill="none" extrusionOk="0">
                      <a:moveTo>
                        <a:pt x="21598" y="0"/>
                      </a:moveTo>
                      <a:cubicBezTo>
                        <a:pt x="21599" y="72"/>
                        <a:pt x="21600" y="144"/>
                        <a:pt x="21600" y="217"/>
                      </a:cubicBezTo>
                      <a:cubicBezTo>
                        <a:pt x="21600" y="12146"/>
                        <a:pt x="11929" y="21816"/>
                        <a:pt x="0" y="21817"/>
                      </a:cubicBezTo>
                    </a:path>
                    <a:path w="21600" h="21817" stroke="0" extrusionOk="0">
                      <a:moveTo>
                        <a:pt x="21598" y="0"/>
                      </a:moveTo>
                      <a:cubicBezTo>
                        <a:pt x="21599" y="72"/>
                        <a:pt x="21600" y="144"/>
                        <a:pt x="21600" y="217"/>
                      </a:cubicBezTo>
                      <a:cubicBezTo>
                        <a:pt x="21600" y="12146"/>
                        <a:pt x="11929" y="21816"/>
                        <a:pt x="0" y="21817"/>
                      </a:cubicBezTo>
                      <a:lnTo>
                        <a:pt x="0" y="21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90" name="Arc 18"/>
                <p:cNvSpPr>
                  <a:spLocks/>
                </p:cNvSpPr>
                <p:nvPr/>
              </p:nvSpPr>
              <p:spPr bwMode="auto">
                <a:xfrm>
                  <a:off x="5112" y="1557"/>
                  <a:ext cx="55" cy="147"/>
                </a:xfrm>
                <a:custGeom>
                  <a:avLst/>
                  <a:gdLst>
                    <a:gd name="T0" fmla="*/ 0 w 21600"/>
                    <a:gd name="T1" fmla="*/ 0 h 21751"/>
                    <a:gd name="T2" fmla="*/ 0 w 21600"/>
                    <a:gd name="T3" fmla="*/ 0 h 21751"/>
                    <a:gd name="T4" fmla="*/ 0 w 21600"/>
                    <a:gd name="T5" fmla="*/ 0 h 21751"/>
                    <a:gd name="T6" fmla="*/ 0 60000 65536"/>
                    <a:gd name="T7" fmla="*/ 0 60000 65536"/>
                    <a:gd name="T8" fmla="*/ 0 60000 65536"/>
                    <a:gd name="T9" fmla="*/ 0 w 21600"/>
                    <a:gd name="T10" fmla="*/ 0 h 21751"/>
                    <a:gd name="T11" fmla="*/ 21600 w 21600"/>
                    <a:gd name="T12" fmla="*/ 21751 h 21751"/>
                  </a:gdLst>
                  <a:ahLst/>
                  <a:cxnLst>
                    <a:cxn ang="T6">
                      <a:pos x="T0" y="T1"/>
                    </a:cxn>
                    <a:cxn ang="T7">
                      <a:pos x="T2" y="T3"/>
                    </a:cxn>
                    <a:cxn ang="T8">
                      <a:pos x="T4" y="T5"/>
                    </a:cxn>
                  </a:cxnLst>
                  <a:rect l="T9" t="T10" r="T11" b="T12"/>
                  <a:pathLst>
                    <a:path w="21600" h="21751" fill="none" extrusionOk="0">
                      <a:moveTo>
                        <a:pt x="21599" y="-1"/>
                      </a:moveTo>
                      <a:cubicBezTo>
                        <a:pt x="21599" y="50"/>
                        <a:pt x="21600" y="100"/>
                        <a:pt x="21600" y="151"/>
                      </a:cubicBezTo>
                      <a:cubicBezTo>
                        <a:pt x="21600" y="12080"/>
                        <a:pt x="11929" y="21750"/>
                        <a:pt x="0" y="21751"/>
                      </a:cubicBezTo>
                    </a:path>
                    <a:path w="21600" h="21751" stroke="0" extrusionOk="0">
                      <a:moveTo>
                        <a:pt x="21599" y="-1"/>
                      </a:moveTo>
                      <a:cubicBezTo>
                        <a:pt x="21599" y="50"/>
                        <a:pt x="21600" y="100"/>
                        <a:pt x="21600" y="151"/>
                      </a:cubicBezTo>
                      <a:cubicBezTo>
                        <a:pt x="21600" y="12080"/>
                        <a:pt x="11929" y="21750"/>
                        <a:pt x="0" y="21751"/>
                      </a:cubicBezTo>
                      <a:lnTo>
                        <a:pt x="0" y="151"/>
                      </a:lnTo>
                      <a:close/>
                    </a:path>
                  </a:pathLst>
                </a:custGeom>
                <a:noFill/>
                <a:ln w="12700" cap="rnd">
                  <a:solidFill>
                    <a:srgbClr val="000000"/>
                  </a:solidFill>
                  <a:round/>
                  <a:headEnd type="none" w="sm" len="sm"/>
                  <a:tailEnd type="none" w="sm" len="sm"/>
                </a:ln>
              </p:spPr>
              <p:txBody>
                <a:bodyPr wrap="none" anchor="ctr"/>
                <a:lstStyle/>
                <a:p>
                  <a:endParaRPr lang="en-US"/>
                </a:p>
              </p:txBody>
            </p:sp>
          </p:grpSp>
          <p:sp>
            <p:nvSpPr>
              <p:cNvPr id="74" name="Arc 73"/>
              <p:cNvSpPr/>
              <p:nvPr/>
            </p:nvSpPr>
            <p:spPr>
              <a:xfrm>
                <a:off x="1821488" y="4608578"/>
                <a:ext cx="431597" cy="621792"/>
              </a:xfrm>
              <a:prstGeom prst="arc">
                <a:avLst>
                  <a:gd name="adj1" fmla="val 17956677"/>
                  <a:gd name="adj2" fmla="val 3143819"/>
                </a:avLst>
              </a:prstGeom>
              <a:ln w="28575">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a:off x="1973888" y="4608578"/>
                <a:ext cx="431597" cy="621792"/>
              </a:xfrm>
              <a:prstGeom prst="arc">
                <a:avLst>
                  <a:gd name="adj1" fmla="val 17956677"/>
                  <a:gd name="adj2" fmla="val 3143819"/>
                </a:avLst>
              </a:prstGeom>
              <a:ln w="28575">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91" name="Group 90"/>
          <p:cNvGrpSpPr/>
          <p:nvPr/>
        </p:nvGrpSpPr>
        <p:grpSpPr>
          <a:xfrm>
            <a:off x="8516948" y="3324657"/>
            <a:ext cx="531815" cy="352446"/>
            <a:chOff x="2662744" y="672389"/>
            <a:chExt cx="817699" cy="621792"/>
          </a:xfrm>
        </p:grpSpPr>
        <p:sp>
          <p:nvSpPr>
            <p:cNvPr id="92" name="Arc 91"/>
            <p:cNvSpPr/>
            <p:nvPr/>
          </p:nvSpPr>
          <p:spPr>
            <a:xfrm>
              <a:off x="2662744" y="672389"/>
              <a:ext cx="431597" cy="621792"/>
            </a:xfrm>
            <a:prstGeom prst="arc">
              <a:avLst>
                <a:gd name="adj1" fmla="val 17956677"/>
                <a:gd name="adj2" fmla="val 3143819"/>
              </a:avLst>
            </a:prstGeom>
            <a:ln w="38100">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Arc 92"/>
            <p:cNvSpPr/>
            <p:nvPr/>
          </p:nvSpPr>
          <p:spPr>
            <a:xfrm>
              <a:off x="2815144" y="672389"/>
              <a:ext cx="431597" cy="621792"/>
            </a:xfrm>
            <a:prstGeom prst="arc">
              <a:avLst>
                <a:gd name="adj1" fmla="val 17956677"/>
                <a:gd name="adj2" fmla="val 3143819"/>
              </a:avLst>
            </a:prstGeom>
            <a:ln w="38100">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4" name="Group 93"/>
            <p:cNvGrpSpPr/>
            <p:nvPr/>
          </p:nvGrpSpPr>
          <p:grpSpPr>
            <a:xfrm>
              <a:off x="2662744" y="672389"/>
              <a:ext cx="817699" cy="621792"/>
              <a:chOff x="1821488" y="4608578"/>
              <a:chExt cx="817699" cy="621792"/>
            </a:xfrm>
          </p:grpSpPr>
          <p:grpSp>
            <p:nvGrpSpPr>
              <p:cNvPr id="95" name="Group 99"/>
              <p:cNvGrpSpPr>
                <a:grpSpLocks/>
              </p:cNvGrpSpPr>
              <p:nvPr/>
            </p:nvGrpSpPr>
            <p:grpSpPr bwMode="auto">
              <a:xfrm>
                <a:off x="1902585" y="4623207"/>
                <a:ext cx="736602" cy="539750"/>
                <a:chOff x="4829" y="1394"/>
                <a:chExt cx="464" cy="340"/>
              </a:xfrm>
            </p:grpSpPr>
            <p:sp>
              <p:nvSpPr>
                <p:cNvPr id="98" name="Freeform 4"/>
                <p:cNvSpPr>
                  <a:spLocks/>
                </p:cNvSpPr>
                <p:nvPr/>
              </p:nvSpPr>
              <p:spPr bwMode="auto">
                <a:xfrm>
                  <a:off x="5206" y="1394"/>
                  <a:ext cx="87" cy="332"/>
                </a:xfrm>
                <a:custGeom>
                  <a:avLst/>
                  <a:gdLst>
                    <a:gd name="T0" fmla="*/ 15 w 87"/>
                    <a:gd name="T1" fmla="*/ 0 h 332"/>
                    <a:gd name="T2" fmla="*/ 24 w 87"/>
                    <a:gd name="T3" fmla="*/ 2 h 332"/>
                    <a:gd name="T4" fmla="*/ 35 w 87"/>
                    <a:gd name="T5" fmla="*/ 6 h 332"/>
                    <a:gd name="T6" fmla="*/ 45 w 87"/>
                    <a:gd name="T7" fmla="*/ 15 h 332"/>
                    <a:gd name="T8" fmla="*/ 55 w 87"/>
                    <a:gd name="T9" fmla="*/ 27 h 332"/>
                    <a:gd name="T10" fmla="*/ 64 w 87"/>
                    <a:gd name="T11" fmla="*/ 43 h 332"/>
                    <a:gd name="T12" fmla="*/ 72 w 87"/>
                    <a:gd name="T13" fmla="*/ 67 h 332"/>
                    <a:gd name="T14" fmla="*/ 79 w 87"/>
                    <a:gd name="T15" fmla="*/ 96 h 332"/>
                    <a:gd name="T16" fmla="*/ 85 w 87"/>
                    <a:gd name="T17" fmla="*/ 127 h 332"/>
                    <a:gd name="T18" fmla="*/ 86 w 87"/>
                    <a:gd name="T19" fmla="*/ 160 h 332"/>
                    <a:gd name="T20" fmla="*/ 85 w 87"/>
                    <a:gd name="T21" fmla="*/ 194 h 332"/>
                    <a:gd name="T22" fmla="*/ 80 w 87"/>
                    <a:gd name="T23" fmla="*/ 231 h 332"/>
                    <a:gd name="T24" fmla="*/ 73 w 87"/>
                    <a:gd name="T25" fmla="*/ 264 h 332"/>
                    <a:gd name="T26" fmla="*/ 64 w 87"/>
                    <a:gd name="T27" fmla="*/ 286 h 332"/>
                    <a:gd name="T28" fmla="*/ 52 w 87"/>
                    <a:gd name="T29" fmla="*/ 305 h 332"/>
                    <a:gd name="T30" fmla="*/ 42 w 87"/>
                    <a:gd name="T31" fmla="*/ 320 h 332"/>
                    <a:gd name="T32" fmla="*/ 30 w 87"/>
                    <a:gd name="T33" fmla="*/ 326 h 332"/>
                    <a:gd name="T34" fmla="*/ 24 w 87"/>
                    <a:gd name="T35" fmla="*/ 329 h 332"/>
                    <a:gd name="T36" fmla="*/ 14 w 87"/>
                    <a:gd name="T37" fmla="*/ 329 h 332"/>
                    <a:gd name="T38" fmla="*/ 0 w 87"/>
                    <a:gd name="T39" fmla="*/ 331 h 332"/>
                    <a:gd name="T40" fmla="*/ 1 w 87"/>
                    <a:gd name="T41" fmla="*/ 0 h 332"/>
                    <a:gd name="T42" fmla="*/ 15 w 87"/>
                    <a:gd name="T43" fmla="*/ 0 h 3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7"/>
                    <a:gd name="T67" fmla="*/ 0 h 332"/>
                    <a:gd name="T68" fmla="*/ 87 w 87"/>
                    <a:gd name="T69" fmla="*/ 332 h 33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7" h="332">
                      <a:moveTo>
                        <a:pt x="15" y="0"/>
                      </a:moveTo>
                      <a:lnTo>
                        <a:pt x="24" y="2"/>
                      </a:lnTo>
                      <a:lnTo>
                        <a:pt x="35" y="6"/>
                      </a:lnTo>
                      <a:lnTo>
                        <a:pt x="45" y="15"/>
                      </a:lnTo>
                      <a:lnTo>
                        <a:pt x="55" y="27"/>
                      </a:lnTo>
                      <a:lnTo>
                        <a:pt x="64" y="43"/>
                      </a:lnTo>
                      <a:lnTo>
                        <a:pt x="72" y="67"/>
                      </a:lnTo>
                      <a:lnTo>
                        <a:pt x="79" y="96"/>
                      </a:lnTo>
                      <a:lnTo>
                        <a:pt x="85" y="127"/>
                      </a:lnTo>
                      <a:lnTo>
                        <a:pt x="86" y="160"/>
                      </a:lnTo>
                      <a:lnTo>
                        <a:pt x="85" y="194"/>
                      </a:lnTo>
                      <a:lnTo>
                        <a:pt x="80" y="231"/>
                      </a:lnTo>
                      <a:lnTo>
                        <a:pt x="73" y="264"/>
                      </a:lnTo>
                      <a:lnTo>
                        <a:pt x="64" y="286"/>
                      </a:lnTo>
                      <a:lnTo>
                        <a:pt x="52" y="305"/>
                      </a:lnTo>
                      <a:lnTo>
                        <a:pt x="42" y="320"/>
                      </a:lnTo>
                      <a:lnTo>
                        <a:pt x="30" y="326"/>
                      </a:lnTo>
                      <a:lnTo>
                        <a:pt x="24" y="329"/>
                      </a:lnTo>
                      <a:lnTo>
                        <a:pt x="14" y="329"/>
                      </a:lnTo>
                      <a:lnTo>
                        <a:pt x="0" y="331"/>
                      </a:lnTo>
                      <a:lnTo>
                        <a:pt x="1" y="0"/>
                      </a:lnTo>
                      <a:lnTo>
                        <a:pt x="15" y="0"/>
                      </a:lnTo>
                    </a:path>
                  </a:pathLst>
                </a:custGeom>
                <a:gradFill rotWithShape="0">
                  <a:gsLst>
                    <a:gs pos="0">
                      <a:srgbClr val="FFFFFF"/>
                    </a:gs>
                    <a:gs pos="100000">
                      <a:srgbClr val="969696"/>
                    </a:gs>
                  </a:gsLst>
                  <a:lin ang="5400000" scaled="1"/>
                </a:gradFill>
                <a:ln w="12700" cap="rnd">
                  <a:solidFill>
                    <a:srgbClr val="000000"/>
                  </a:solidFill>
                  <a:round/>
                  <a:headEnd type="none" w="sm" len="sm"/>
                  <a:tailEnd type="none" w="sm" len="sm"/>
                </a:ln>
              </p:spPr>
              <p:txBody>
                <a:bodyPr/>
                <a:lstStyle/>
                <a:p>
                  <a:endParaRPr lang="en-US"/>
                </a:p>
              </p:txBody>
            </p:sp>
            <p:sp>
              <p:nvSpPr>
                <p:cNvPr id="99" name="Oval 5"/>
                <p:cNvSpPr>
                  <a:spLocks noChangeArrowheads="1"/>
                </p:cNvSpPr>
                <p:nvPr/>
              </p:nvSpPr>
              <p:spPr bwMode="auto">
                <a:xfrm>
                  <a:off x="5138" y="1396"/>
                  <a:ext cx="136" cy="327"/>
                </a:xfrm>
                <a:prstGeom prst="ellipse">
                  <a:avLst/>
                </a:prstGeom>
                <a:gradFill rotWithShape="0">
                  <a:gsLst>
                    <a:gs pos="0">
                      <a:srgbClr val="C6C6C6"/>
                    </a:gs>
                    <a:gs pos="100000">
                      <a:srgbClr val="DDDDDD"/>
                    </a:gs>
                  </a:gsLst>
                  <a:lin ang="2700000" scaled="1"/>
                </a:gradFill>
                <a:ln w="12700">
                  <a:solidFill>
                    <a:srgbClr val="000000"/>
                  </a:solidFill>
                  <a:round/>
                  <a:headEnd/>
                  <a:tailEnd/>
                </a:ln>
              </p:spPr>
              <p:txBody>
                <a:bodyPr wrap="none" anchor="ctr"/>
                <a:lstStyle/>
                <a:p>
                  <a:endParaRPr lang="en-US"/>
                </a:p>
              </p:txBody>
            </p:sp>
            <p:sp>
              <p:nvSpPr>
                <p:cNvPr id="100" name="Freeform 6"/>
                <p:cNvSpPr>
                  <a:spLocks/>
                </p:cNvSpPr>
                <p:nvPr/>
              </p:nvSpPr>
              <p:spPr bwMode="auto">
                <a:xfrm>
                  <a:off x="4916" y="1420"/>
                  <a:ext cx="324" cy="290"/>
                </a:xfrm>
                <a:custGeom>
                  <a:avLst/>
                  <a:gdLst>
                    <a:gd name="T0" fmla="*/ 264 w 324"/>
                    <a:gd name="T1" fmla="*/ 0 h 290"/>
                    <a:gd name="T2" fmla="*/ 271 w 324"/>
                    <a:gd name="T3" fmla="*/ 2 h 290"/>
                    <a:gd name="T4" fmla="*/ 281 w 324"/>
                    <a:gd name="T5" fmla="*/ 5 h 290"/>
                    <a:gd name="T6" fmla="*/ 289 w 324"/>
                    <a:gd name="T7" fmla="*/ 13 h 290"/>
                    <a:gd name="T8" fmla="*/ 296 w 324"/>
                    <a:gd name="T9" fmla="*/ 22 h 290"/>
                    <a:gd name="T10" fmla="*/ 305 w 324"/>
                    <a:gd name="T11" fmla="*/ 37 h 290"/>
                    <a:gd name="T12" fmla="*/ 312 w 324"/>
                    <a:gd name="T13" fmla="*/ 56 h 290"/>
                    <a:gd name="T14" fmla="*/ 318 w 324"/>
                    <a:gd name="T15" fmla="*/ 82 h 290"/>
                    <a:gd name="T16" fmla="*/ 323 w 324"/>
                    <a:gd name="T17" fmla="*/ 108 h 290"/>
                    <a:gd name="T18" fmla="*/ 323 w 324"/>
                    <a:gd name="T19" fmla="*/ 133 h 290"/>
                    <a:gd name="T20" fmla="*/ 323 w 324"/>
                    <a:gd name="T21" fmla="*/ 166 h 290"/>
                    <a:gd name="T22" fmla="*/ 319 w 324"/>
                    <a:gd name="T23" fmla="*/ 197 h 290"/>
                    <a:gd name="T24" fmla="*/ 311 w 324"/>
                    <a:gd name="T25" fmla="*/ 226 h 290"/>
                    <a:gd name="T26" fmla="*/ 305 w 324"/>
                    <a:gd name="T27" fmla="*/ 244 h 290"/>
                    <a:gd name="T28" fmla="*/ 296 w 324"/>
                    <a:gd name="T29" fmla="*/ 261 h 290"/>
                    <a:gd name="T30" fmla="*/ 286 w 324"/>
                    <a:gd name="T31" fmla="*/ 272 h 290"/>
                    <a:gd name="T32" fmla="*/ 276 w 324"/>
                    <a:gd name="T33" fmla="*/ 279 h 290"/>
                    <a:gd name="T34" fmla="*/ 271 w 324"/>
                    <a:gd name="T35" fmla="*/ 281 h 290"/>
                    <a:gd name="T36" fmla="*/ 263 w 324"/>
                    <a:gd name="T37" fmla="*/ 281 h 290"/>
                    <a:gd name="T38" fmla="*/ 0 w 324"/>
                    <a:gd name="T39" fmla="*/ 289 h 290"/>
                    <a:gd name="T40" fmla="*/ 1 w 324"/>
                    <a:gd name="T41" fmla="*/ 0 h 290"/>
                    <a:gd name="T42" fmla="*/ 264 w 324"/>
                    <a:gd name="T43" fmla="*/ 0 h 2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4"/>
                    <a:gd name="T67" fmla="*/ 0 h 290"/>
                    <a:gd name="T68" fmla="*/ 324 w 324"/>
                    <a:gd name="T69" fmla="*/ 290 h 29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4" h="290">
                      <a:moveTo>
                        <a:pt x="264" y="0"/>
                      </a:moveTo>
                      <a:lnTo>
                        <a:pt x="271" y="2"/>
                      </a:lnTo>
                      <a:lnTo>
                        <a:pt x="281" y="5"/>
                      </a:lnTo>
                      <a:lnTo>
                        <a:pt x="289" y="13"/>
                      </a:lnTo>
                      <a:lnTo>
                        <a:pt x="296" y="22"/>
                      </a:lnTo>
                      <a:lnTo>
                        <a:pt x="305" y="37"/>
                      </a:lnTo>
                      <a:lnTo>
                        <a:pt x="312" y="56"/>
                      </a:lnTo>
                      <a:lnTo>
                        <a:pt x="318" y="82"/>
                      </a:lnTo>
                      <a:lnTo>
                        <a:pt x="323" y="108"/>
                      </a:lnTo>
                      <a:lnTo>
                        <a:pt x="323" y="133"/>
                      </a:lnTo>
                      <a:lnTo>
                        <a:pt x="323" y="166"/>
                      </a:lnTo>
                      <a:lnTo>
                        <a:pt x="319" y="197"/>
                      </a:lnTo>
                      <a:lnTo>
                        <a:pt x="311" y="226"/>
                      </a:lnTo>
                      <a:lnTo>
                        <a:pt x="305" y="244"/>
                      </a:lnTo>
                      <a:lnTo>
                        <a:pt x="296" y="261"/>
                      </a:lnTo>
                      <a:lnTo>
                        <a:pt x="286" y="272"/>
                      </a:lnTo>
                      <a:lnTo>
                        <a:pt x="276" y="279"/>
                      </a:lnTo>
                      <a:lnTo>
                        <a:pt x="271" y="281"/>
                      </a:lnTo>
                      <a:lnTo>
                        <a:pt x="263" y="281"/>
                      </a:lnTo>
                      <a:lnTo>
                        <a:pt x="0" y="289"/>
                      </a:lnTo>
                      <a:lnTo>
                        <a:pt x="1" y="0"/>
                      </a:lnTo>
                      <a:lnTo>
                        <a:pt x="264" y="0"/>
                      </a:lnTo>
                    </a:path>
                  </a:pathLst>
                </a:custGeom>
                <a:gradFill rotWithShape="0">
                  <a:gsLst>
                    <a:gs pos="0">
                      <a:srgbClr val="4C667F"/>
                    </a:gs>
                    <a:gs pos="50000">
                      <a:srgbClr val="99CCFF"/>
                    </a:gs>
                    <a:gs pos="100000">
                      <a:srgbClr val="4C667F"/>
                    </a:gs>
                  </a:gsLst>
                  <a:lin ang="5400000" scaled="1"/>
                </a:gradFill>
                <a:ln w="12700" cap="rnd">
                  <a:solidFill>
                    <a:srgbClr val="000000"/>
                  </a:solidFill>
                  <a:round/>
                  <a:headEnd type="none" w="sm" len="sm"/>
                  <a:tailEnd type="none" w="sm" len="sm"/>
                </a:ln>
              </p:spPr>
              <p:txBody>
                <a:bodyPr/>
                <a:lstStyle/>
                <a:p>
                  <a:endParaRPr lang="en-US"/>
                </a:p>
              </p:txBody>
            </p:sp>
            <p:sp>
              <p:nvSpPr>
                <p:cNvPr id="101" name="Freeform 7"/>
                <p:cNvSpPr>
                  <a:spLocks/>
                </p:cNvSpPr>
                <p:nvPr/>
              </p:nvSpPr>
              <p:spPr bwMode="auto">
                <a:xfrm>
                  <a:off x="4880" y="1394"/>
                  <a:ext cx="83" cy="340"/>
                </a:xfrm>
                <a:custGeom>
                  <a:avLst/>
                  <a:gdLst>
                    <a:gd name="T0" fmla="*/ 23 w 83"/>
                    <a:gd name="T1" fmla="*/ 0 h 340"/>
                    <a:gd name="T2" fmla="*/ 30 w 83"/>
                    <a:gd name="T3" fmla="*/ 2 h 340"/>
                    <a:gd name="T4" fmla="*/ 40 w 83"/>
                    <a:gd name="T5" fmla="*/ 6 h 340"/>
                    <a:gd name="T6" fmla="*/ 48 w 83"/>
                    <a:gd name="T7" fmla="*/ 16 h 340"/>
                    <a:gd name="T8" fmla="*/ 55 w 83"/>
                    <a:gd name="T9" fmla="*/ 27 h 340"/>
                    <a:gd name="T10" fmla="*/ 64 w 83"/>
                    <a:gd name="T11" fmla="*/ 44 h 340"/>
                    <a:gd name="T12" fmla="*/ 70 w 83"/>
                    <a:gd name="T13" fmla="*/ 68 h 340"/>
                    <a:gd name="T14" fmla="*/ 76 w 83"/>
                    <a:gd name="T15" fmla="*/ 98 h 340"/>
                    <a:gd name="T16" fmla="*/ 81 w 83"/>
                    <a:gd name="T17" fmla="*/ 131 h 340"/>
                    <a:gd name="T18" fmla="*/ 82 w 83"/>
                    <a:gd name="T19" fmla="*/ 162 h 340"/>
                    <a:gd name="T20" fmla="*/ 81 w 83"/>
                    <a:gd name="T21" fmla="*/ 199 h 340"/>
                    <a:gd name="T22" fmla="*/ 77 w 83"/>
                    <a:gd name="T23" fmla="*/ 237 h 340"/>
                    <a:gd name="T24" fmla="*/ 70 w 83"/>
                    <a:gd name="T25" fmla="*/ 273 h 340"/>
                    <a:gd name="T26" fmla="*/ 64 w 83"/>
                    <a:gd name="T27" fmla="*/ 294 h 340"/>
                    <a:gd name="T28" fmla="*/ 54 w 83"/>
                    <a:gd name="T29" fmla="*/ 313 h 340"/>
                    <a:gd name="T30" fmla="*/ 45 w 83"/>
                    <a:gd name="T31" fmla="*/ 328 h 340"/>
                    <a:gd name="T32" fmla="*/ 35 w 83"/>
                    <a:gd name="T33" fmla="*/ 335 h 340"/>
                    <a:gd name="T34" fmla="*/ 30 w 83"/>
                    <a:gd name="T35" fmla="*/ 339 h 340"/>
                    <a:gd name="T36" fmla="*/ 22 w 83"/>
                    <a:gd name="T37" fmla="*/ 339 h 340"/>
                    <a:gd name="T38" fmla="*/ 0 w 83"/>
                    <a:gd name="T39" fmla="*/ 339 h 340"/>
                    <a:gd name="T40" fmla="*/ 0 w 83"/>
                    <a:gd name="T41" fmla="*/ 0 h 340"/>
                    <a:gd name="T42" fmla="*/ 23 w 83"/>
                    <a:gd name="T43" fmla="*/ 0 h 3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340"/>
                    <a:gd name="T68" fmla="*/ 83 w 83"/>
                    <a:gd name="T69" fmla="*/ 340 h 3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340">
                      <a:moveTo>
                        <a:pt x="23" y="0"/>
                      </a:moveTo>
                      <a:lnTo>
                        <a:pt x="30" y="2"/>
                      </a:lnTo>
                      <a:lnTo>
                        <a:pt x="40" y="6"/>
                      </a:lnTo>
                      <a:lnTo>
                        <a:pt x="48" y="16"/>
                      </a:lnTo>
                      <a:lnTo>
                        <a:pt x="55" y="27"/>
                      </a:lnTo>
                      <a:lnTo>
                        <a:pt x="64" y="44"/>
                      </a:lnTo>
                      <a:lnTo>
                        <a:pt x="70" y="68"/>
                      </a:lnTo>
                      <a:lnTo>
                        <a:pt x="76" y="98"/>
                      </a:lnTo>
                      <a:lnTo>
                        <a:pt x="81" y="131"/>
                      </a:lnTo>
                      <a:lnTo>
                        <a:pt x="82" y="162"/>
                      </a:lnTo>
                      <a:lnTo>
                        <a:pt x="81" y="199"/>
                      </a:lnTo>
                      <a:lnTo>
                        <a:pt x="77" y="237"/>
                      </a:lnTo>
                      <a:lnTo>
                        <a:pt x="70" y="273"/>
                      </a:lnTo>
                      <a:lnTo>
                        <a:pt x="64" y="294"/>
                      </a:lnTo>
                      <a:lnTo>
                        <a:pt x="54" y="313"/>
                      </a:lnTo>
                      <a:lnTo>
                        <a:pt x="45" y="328"/>
                      </a:lnTo>
                      <a:lnTo>
                        <a:pt x="35" y="335"/>
                      </a:lnTo>
                      <a:lnTo>
                        <a:pt x="30" y="339"/>
                      </a:lnTo>
                      <a:lnTo>
                        <a:pt x="22" y="339"/>
                      </a:lnTo>
                      <a:lnTo>
                        <a:pt x="0" y="339"/>
                      </a:lnTo>
                      <a:lnTo>
                        <a:pt x="0" y="0"/>
                      </a:lnTo>
                      <a:lnTo>
                        <a:pt x="23" y="0"/>
                      </a:lnTo>
                    </a:path>
                  </a:pathLst>
                </a:custGeom>
                <a:gradFill rotWithShape="0">
                  <a:gsLst>
                    <a:gs pos="0">
                      <a:srgbClr val="FFFFFF"/>
                    </a:gs>
                    <a:gs pos="100000">
                      <a:srgbClr val="969696"/>
                    </a:gs>
                  </a:gsLst>
                  <a:lin ang="5400000" scaled="1"/>
                </a:gradFill>
                <a:ln w="12700" cap="rnd">
                  <a:solidFill>
                    <a:srgbClr val="000000"/>
                  </a:solidFill>
                  <a:round/>
                  <a:headEnd type="none" w="sm" len="sm"/>
                  <a:tailEnd type="none" w="sm" len="sm"/>
                </a:ln>
              </p:spPr>
              <p:txBody>
                <a:bodyPr/>
                <a:lstStyle/>
                <a:p>
                  <a:endParaRPr lang="en-US"/>
                </a:p>
              </p:txBody>
            </p:sp>
            <p:sp>
              <p:nvSpPr>
                <p:cNvPr id="102" name="Oval 8"/>
                <p:cNvSpPr>
                  <a:spLocks noChangeArrowheads="1"/>
                </p:cNvSpPr>
                <p:nvPr/>
              </p:nvSpPr>
              <p:spPr bwMode="auto">
                <a:xfrm>
                  <a:off x="4829" y="1396"/>
                  <a:ext cx="112" cy="335"/>
                </a:xfrm>
                <a:prstGeom prst="ellipse">
                  <a:avLst/>
                </a:prstGeom>
                <a:gradFill rotWithShape="0">
                  <a:gsLst>
                    <a:gs pos="0">
                      <a:srgbClr val="C6C6C6"/>
                    </a:gs>
                    <a:gs pos="100000">
                      <a:srgbClr val="DDDDDD"/>
                    </a:gs>
                  </a:gsLst>
                  <a:lin ang="2700000" scaled="1"/>
                </a:gradFill>
                <a:ln w="12700">
                  <a:solidFill>
                    <a:srgbClr val="000000"/>
                  </a:solidFill>
                  <a:round/>
                  <a:headEnd/>
                  <a:tailEnd/>
                </a:ln>
              </p:spPr>
              <p:txBody>
                <a:bodyPr wrap="none" anchor="ctr"/>
                <a:lstStyle/>
                <a:p>
                  <a:endParaRPr lang="en-US"/>
                </a:p>
              </p:txBody>
            </p:sp>
            <p:sp>
              <p:nvSpPr>
                <p:cNvPr id="103" name="Oval 9"/>
                <p:cNvSpPr>
                  <a:spLocks noChangeArrowheads="1"/>
                </p:cNvSpPr>
                <p:nvPr/>
              </p:nvSpPr>
              <p:spPr bwMode="auto">
                <a:xfrm>
                  <a:off x="4872" y="1534"/>
                  <a:ext cx="20" cy="58"/>
                </a:xfrm>
                <a:prstGeom prst="ellipse">
                  <a:avLst/>
                </a:prstGeom>
                <a:gradFill rotWithShape="0">
                  <a:gsLst>
                    <a:gs pos="0">
                      <a:srgbClr val="606060"/>
                    </a:gs>
                    <a:gs pos="100000">
                      <a:srgbClr val="C0C0C0"/>
                    </a:gs>
                  </a:gsLst>
                  <a:lin ang="5400000" scaled="1"/>
                </a:gradFill>
                <a:ln w="12700">
                  <a:solidFill>
                    <a:srgbClr val="000000"/>
                  </a:solidFill>
                  <a:round/>
                  <a:headEnd/>
                  <a:tailEnd/>
                </a:ln>
              </p:spPr>
              <p:txBody>
                <a:bodyPr wrap="none" anchor="ctr"/>
                <a:lstStyle/>
                <a:p>
                  <a:endParaRPr lang="en-US"/>
                </a:p>
              </p:txBody>
            </p:sp>
            <p:sp>
              <p:nvSpPr>
                <p:cNvPr id="104" name="Arc 10"/>
                <p:cNvSpPr>
                  <a:spLocks/>
                </p:cNvSpPr>
                <p:nvPr/>
              </p:nvSpPr>
              <p:spPr bwMode="auto">
                <a:xfrm>
                  <a:off x="5161" y="1588"/>
                  <a:ext cx="53" cy="114"/>
                </a:xfrm>
                <a:custGeom>
                  <a:avLst/>
                  <a:gdLst>
                    <a:gd name="T0" fmla="*/ 0 w 21600"/>
                    <a:gd name="T1" fmla="*/ 0 h 21795"/>
                    <a:gd name="T2" fmla="*/ 0 w 21600"/>
                    <a:gd name="T3" fmla="*/ 0 h 21795"/>
                    <a:gd name="T4" fmla="*/ 0 w 21600"/>
                    <a:gd name="T5" fmla="*/ 0 h 21795"/>
                    <a:gd name="T6" fmla="*/ 0 60000 65536"/>
                    <a:gd name="T7" fmla="*/ 0 60000 65536"/>
                    <a:gd name="T8" fmla="*/ 0 60000 65536"/>
                    <a:gd name="T9" fmla="*/ 0 w 21600"/>
                    <a:gd name="T10" fmla="*/ 0 h 21795"/>
                    <a:gd name="T11" fmla="*/ 21600 w 21600"/>
                    <a:gd name="T12" fmla="*/ 21795 h 21795"/>
                  </a:gdLst>
                  <a:ahLst/>
                  <a:cxnLst>
                    <a:cxn ang="T6">
                      <a:pos x="T0" y="T1"/>
                    </a:cxn>
                    <a:cxn ang="T7">
                      <a:pos x="T2" y="T3"/>
                    </a:cxn>
                    <a:cxn ang="T8">
                      <a:pos x="T4" y="T5"/>
                    </a:cxn>
                  </a:cxnLst>
                  <a:rect l="T9" t="T10" r="T11" b="T12"/>
                  <a:pathLst>
                    <a:path w="21600" h="21795" fill="none" extrusionOk="0">
                      <a:moveTo>
                        <a:pt x="21599" y="-1"/>
                      </a:moveTo>
                      <a:cubicBezTo>
                        <a:pt x="21599" y="64"/>
                        <a:pt x="21600" y="129"/>
                        <a:pt x="21600" y="195"/>
                      </a:cubicBezTo>
                      <a:cubicBezTo>
                        <a:pt x="21600" y="12124"/>
                        <a:pt x="11929" y="21794"/>
                        <a:pt x="0" y="21795"/>
                      </a:cubicBezTo>
                    </a:path>
                    <a:path w="21600" h="21795" stroke="0" extrusionOk="0">
                      <a:moveTo>
                        <a:pt x="21599" y="-1"/>
                      </a:moveTo>
                      <a:cubicBezTo>
                        <a:pt x="21599" y="64"/>
                        <a:pt x="21600" y="129"/>
                        <a:pt x="21600" y="195"/>
                      </a:cubicBezTo>
                      <a:cubicBezTo>
                        <a:pt x="21600" y="12124"/>
                        <a:pt x="11929" y="21794"/>
                        <a:pt x="0" y="21795"/>
                      </a:cubicBezTo>
                      <a:lnTo>
                        <a:pt x="0" y="195"/>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05" name="Arc 11"/>
                <p:cNvSpPr>
                  <a:spLocks/>
                </p:cNvSpPr>
                <p:nvPr/>
              </p:nvSpPr>
              <p:spPr bwMode="auto">
                <a:xfrm>
                  <a:off x="4939" y="1595"/>
                  <a:ext cx="38" cy="1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06" name="Arc 12"/>
                <p:cNvSpPr>
                  <a:spLocks/>
                </p:cNvSpPr>
                <p:nvPr/>
              </p:nvSpPr>
              <p:spPr bwMode="auto">
                <a:xfrm>
                  <a:off x="5049" y="1571"/>
                  <a:ext cx="43" cy="13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07" name="Arc 13"/>
                <p:cNvSpPr>
                  <a:spLocks/>
                </p:cNvSpPr>
                <p:nvPr/>
              </p:nvSpPr>
              <p:spPr bwMode="auto">
                <a:xfrm>
                  <a:off x="5125" y="1568"/>
                  <a:ext cx="56" cy="136"/>
                </a:xfrm>
                <a:custGeom>
                  <a:avLst/>
                  <a:gdLst>
                    <a:gd name="T0" fmla="*/ 0 w 21600"/>
                    <a:gd name="T1" fmla="*/ 0 h 21763"/>
                    <a:gd name="T2" fmla="*/ 0 w 21600"/>
                    <a:gd name="T3" fmla="*/ 0 h 21763"/>
                    <a:gd name="T4" fmla="*/ 0 w 21600"/>
                    <a:gd name="T5" fmla="*/ 0 h 21763"/>
                    <a:gd name="T6" fmla="*/ 0 60000 65536"/>
                    <a:gd name="T7" fmla="*/ 0 60000 65536"/>
                    <a:gd name="T8" fmla="*/ 0 60000 65536"/>
                    <a:gd name="T9" fmla="*/ 0 w 21600"/>
                    <a:gd name="T10" fmla="*/ 0 h 21763"/>
                    <a:gd name="T11" fmla="*/ 21600 w 21600"/>
                    <a:gd name="T12" fmla="*/ 21763 h 21763"/>
                  </a:gdLst>
                  <a:ahLst/>
                  <a:cxnLst>
                    <a:cxn ang="T6">
                      <a:pos x="T0" y="T1"/>
                    </a:cxn>
                    <a:cxn ang="T7">
                      <a:pos x="T2" y="T3"/>
                    </a:cxn>
                    <a:cxn ang="T8">
                      <a:pos x="T4" y="T5"/>
                    </a:cxn>
                  </a:cxnLst>
                  <a:rect l="T9" t="T10" r="T11" b="T12"/>
                  <a:pathLst>
                    <a:path w="21600" h="21763" fill="none" extrusionOk="0">
                      <a:moveTo>
                        <a:pt x="21599" y="-1"/>
                      </a:moveTo>
                      <a:cubicBezTo>
                        <a:pt x="21599" y="54"/>
                        <a:pt x="21600" y="108"/>
                        <a:pt x="21600" y="163"/>
                      </a:cubicBezTo>
                      <a:cubicBezTo>
                        <a:pt x="21600" y="12092"/>
                        <a:pt x="11929" y="21762"/>
                        <a:pt x="0" y="21763"/>
                      </a:cubicBezTo>
                    </a:path>
                    <a:path w="21600" h="21763" stroke="0" extrusionOk="0">
                      <a:moveTo>
                        <a:pt x="21599" y="-1"/>
                      </a:moveTo>
                      <a:cubicBezTo>
                        <a:pt x="21599" y="54"/>
                        <a:pt x="21600" y="108"/>
                        <a:pt x="21600" y="163"/>
                      </a:cubicBezTo>
                      <a:cubicBezTo>
                        <a:pt x="21600" y="12092"/>
                        <a:pt x="11929" y="21762"/>
                        <a:pt x="0" y="21763"/>
                      </a:cubicBezTo>
                      <a:lnTo>
                        <a:pt x="0" y="163"/>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08" name="Arc 14"/>
                <p:cNvSpPr>
                  <a:spLocks/>
                </p:cNvSpPr>
                <p:nvPr/>
              </p:nvSpPr>
              <p:spPr bwMode="auto">
                <a:xfrm>
                  <a:off x="5087" y="1590"/>
                  <a:ext cx="51" cy="114"/>
                </a:xfrm>
                <a:custGeom>
                  <a:avLst/>
                  <a:gdLst>
                    <a:gd name="T0" fmla="*/ 0 w 21600"/>
                    <a:gd name="T1" fmla="*/ 0 h 21795"/>
                    <a:gd name="T2" fmla="*/ 0 w 21600"/>
                    <a:gd name="T3" fmla="*/ 0 h 21795"/>
                    <a:gd name="T4" fmla="*/ 0 w 21600"/>
                    <a:gd name="T5" fmla="*/ 0 h 21795"/>
                    <a:gd name="T6" fmla="*/ 0 60000 65536"/>
                    <a:gd name="T7" fmla="*/ 0 60000 65536"/>
                    <a:gd name="T8" fmla="*/ 0 60000 65536"/>
                    <a:gd name="T9" fmla="*/ 0 w 21600"/>
                    <a:gd name="T10" fmla="*/ 0 h 21795"/>
                    <a:gd name="T11" fmla="*/ 21600 w 21600"/>
                    <a:gd name="T12" fmla="*/ 21795 h 21795"/>
                  </a:gdLst>
                  <a:ahLst/>
                  <a:cxnLst>
                    <a:cxn ang="T6">
                      <a:pos x="T0" y="T1"/>
                    </a:cxn>
                    <a:cxn ang="T7">
                      <a:pos x="T2" y="T3"/>
                    </a:cxn>
                    <a:cxn ang="T8">
                      <a:pos x="T4" y="T5"/>
                    </a:cxn>
                  </a:cxnLst>
                  <a:rect l="T9" t="T10" r="T11" b="T12"/>
                  <a:pathLst>
                    <a:path w="21600" h="21795" fill="none" extrusionOk="0">
                      <a:moveTo>
                        <a:pt x="21599" y="-1"/>
                      </a:moveTo>
                      <a:cubicBezTo>
                        <a:pt x="21599" y="64"/>
                        <a:pt x="21600" y="129"/>
                        <a:pt x="21600" y="195"/>
                      </a:cubicBezTo>
                      <a:cubicBezTo>
                        <a:pt x="21600" y="12124"/>
                        <a:pt x="11929" y="21794"/>
                        <a:pt x="0" y="21795"/>
                      </a:cubicBezTo>
                    </a:path>
                    <a:path w="21600" h="21795" stroke="0" extrusionOk="0">
                      <a:moveTo>
                        <a:pt x="21599" y="-1"/>
                      </a:moveTo>
                      <a:cubicBezTo>
                        <a:pt x="21599" y="64"/>
                        <a:pt x="21600" y="129"/>
                        <a:pt x="21600" y="195"/>
                      </a:cubicBezTo>
                      <a:cubicBezTo>
                        <a:pt x="21600" y="12124"/>
                        <a:pt x="11929" y="21794"/>
                        <a:pt x="0" y="21795"/>
                      </a:cubicBezTo>
                      <a:lnTo>
                        <a:pt x="0" y="195"/>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09" name="Arc 15"/>
                <p:cNvSpPr>
                  <a:spLocks/>
                </p:cNvSpPr>
                <p:nvPr/>
              </p:nvSpPr>
              <p:spPr bwMode="auto">
                <a:xfrm>
                  <a:off x="5005" y="1604"/>
                  <a:ext cx="43" cy="103"/>
                </a:xfrm>
                <a:custGeom>
                  <a:avLst/>
                  <a:gdLst>
                    <a:gd name="T0" fmla="*/ 0 w 21600"/>
                    <a:gd name="T1" fmla="*/ 0 h 21817"/>
                    <a:gd name="T2" fmla="*/ 0 w 21600"/>
                    <a:gd name="T3" fmla="*/ 0 h 21817"/>
                    <a:gd name="T4" fmla="*/ 0 w 21600"/>
                    <a:gd name="T5" fmla="*/ 0 h 21817"/>
                    <a:gd name="T6" fmla="*/ 0 60000 65536"/>
                    <a:gd name="T7" fmla="*/ 0 60000 65536"/>
                    <a:gd name="T8" fmla="*/ 0 60000 65536"/>
                    <a:gd name="T9" fmla="*/ 0 w 21600"/>
                    <a:gd name="T10" fmla="*/ 0 h 21817"/>
                    <a:gd name="T11" fmla="*/ 21600 w 21600"/>
                    <a:gd name="T12" fmla="*/ 21817 h 21817"/>
                  </a:gdLst>
                  <a:ahLst/>
                  <a:cxnLst>
                    <a:cxn ang="T6">
                      <a:pos x="T0" y="T1"/>
                    </a:cxn>
                    <a:cxn ang="T7">
                      <a:pos x="T2" y="T3"/>
                    </a:cxn>
                    <a:cxn ang="T8">
                      <a:pos x="T4" y="T5"/>
                    </a:cxn>
                  </a:cxnLst>
                  <a:rect l="T9" t="T10" r="T11" b="T12"/>
                  <a:pathLst>
                    <a:path w="21600" h="21817" fill="none" extrusionOk="0">
                      <a:moveTo>
                        <a:pt x="21598" y="0"/>
                      </a:moveTo>
                      <a:cubicBezTo>
                        <a:pt x="21599" y="72"/>
                        <a:pt x="21600" y="144"/>
                        <a:pt x="21600" y="217"/>
                      </a:cubicBezTo>
                      <a:cubicBezTo>
                        <a:pt x="21600" y="12146"/>
                        <a:pt x="11929" y="21816"/>
                        <a:pt x="0" y="21817"/>
                      </a:cubicBezTo>
                    </a:path>
                    <a:path w="21600" h="21817" stroke="0" extrusionOk="0">
                      <a:moveTo>
                        <a:pt x="21598" y="0"/>
                      </a:moveTo>
                      <a:cubicBezTo>
                        <a:pt x="21599" y="72"/>
                        <a:pt x="21600" y="144"/>
                        <a:pt x="21600" y="217"/>
                      </a:cubicBezTo>
                      <a:cubicBezTo>
                        <a:pt x="21600" y="12146"/>
                        <a:pt x="11929" y="21816"/>
                        <a:pt x="0" y="21817"/>
                      </a:cubicBezTo>
                      <a:lnTo>
                        <a:pt x="0" y="21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10" name="Arc 16"/>
                <p:cNvSpPr>
                  <a:spLocks/>
                </p:cNvSpPr>
                <p:nvPr/>
              </p:nvSpPr>
              <p:spPr bwMode="auto">
                <a:xfrm>
                  <a:off x="4978" y="1581"/>
                  <a:ext cx="38" cy="126"/>
                </a:xfrm>
                <a:custGeom>
                  <a:avLst/>
                  <a:gdLst>
                    <a:gd name="T0" fmla="*/ 0 w 21600"/>
                    <a:gd name="T1" fmla="*/ 0 h 21777"/>
                    <a:gd name="T2" fmla="*/ 0 w 21600"/>
                    <a:gd name="T3" fmla="*/ 0 h 21777"/>
                    <a:gd name="T4" fmla="*/ 0 w 21600"/>
                    <a:gd name="T5" fmla="*/ 0 h 21777"/>
                    <a:gd name="T6" fmla="*/ 0 60000 65536"/>
                    <a:gd name="T7" fmla="*/ 0 60000 65536"/>
                    <a:gd name="T8" fmla="*/ 0 60000 65536"/>
                    <a:gd name="T9" fmla="*/ 0 w 21600"/>
                    <a:gd name="T10" fmla="*/ 0 h 21777"/>
                    <a:gd name="T11" fmla="*/ 21600 w 21600"/>
                    <a:gd name="T12" fmla="*/ 21777 h 21777"/>
                  </a:gdLst>
                  <a:ahLst/>
                  <a:cxnLst>
                    <a:cxn ang="T6">
                      <a:pos x="T0" y="T1"/>
                    </a:cxn>
                    <a:cxn ang="T7">
                      <a:pos x="T2" y="T3"/>
                    </a:cxn>
                    <a:cxn ang="T8">
                      <a:pos x="T4" y="T5"/>
                    </a:cxn>
                  </a:cxnLst>
                  <a:rect l="T9" t="T10" r="T11" b="T12"/>
                  <a:pathLst>
                    <a:path w="21600" h="21777" fill="none" extrusionOk="0">
                      <a:moveTo>
                        <a:pt x="21599" y="-1"/>
                      </a:moveTo>
                      <a:cubicBezTo>
                        <a:pt x="21599" y="58"/>
                        <a:pt x="21600" y="117"/>
                        <a:pt x="21600" y="177"/>
                      </a:cubicBezTo>
                      <a:cubicBezTo>
                        <a:pt x="21600" y="12106"/>
                        <a:pt x="11929" y="21776"/>
                        <a:pt x="0" y="21777"/>
                      </a:cubicBezTo>
                    </a:path>
                    <a:path w="21600" h="21777" stroke="0" extrusionOk="0">
                      <a:moveTo>
                        <a:pt x="21599" y="-1"/>
                      </a:moveTo>
                      <a:cubicBezTo>
                        <a:pt x="21599" y="58"/>
                        <a:pt x="21600" y="117"/>
                        <a:pt x="21600" y="177"/>
                      </a:cubicBezTo>
                      <a:cubicBezTo>
                        <a:pt x="21600" y="12106"/>
                        <a:pt x="11929" y="21776"/>
                        <a:pt x="0" y="21777"/>
                      </a:cubicBezTo>
                      <a:lnTo>
                        <a:pt x="0" y="17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11" name="Arc 17"/>
                <p:cNvSpPr>
                  <a:spLocks/>
                </p:cNvSpPr>
                <p:nvPr/>
              </p:nvSpPr>
              <p:spPr bwMode="auto">
                <a:xfrm>
                  <a:off x="5022" y="1604"/>
                  <a:ext cx="43" cy="103"/>
                </a:xfrm>
                <a:custGeom>
                  <a:avLst/>
                  <a:gdLst>
                    <a:gd name="T0" fmla="*/ 0 w 21600"/>
                    <a:gd name="T1" fmla="*/ 0 h 21817"/>
                    <a:gd name="T2" fmla="*/ 0 w 21600"/>
                    <a:gd name="T3" fmla="*/ 0 h 21817"/>
                    <a:gd name="T4" fmla="*/ 0 w 21600"/>
                    <a:gd name="T5" fmla="*/ 0 h 21817"/>
                    <a:gd name="T6" fmla="*/ 0 60000 65536"/>
                    <a:gd name="T7" fmla="*/ 0 60000 65536"/>
                    <a:gd name="T8" fmla="*/ 0 60000 65536"/>
                    <a:gd name="T9" fmla="*/ 0 w 21600"/>
                    <a:gd name="T10" fmla="*/ 0 h 21817"/>
                    <a:gd name="T11" fmla="*/ 21600 w 21600"/>
                    <a:gd name="T12" fmla="*/ 21817 h 21817"/>
                  </a:gdLst>
                  <a:ahLst/>
                  <a:cxnLst>
                    <a:cxn ang="T6">
                      <a:pos x="T0" y="T1"/>
                    </a:cxn>
                    <a:cxn ang="T7">
                      <a:pos x="T2" y="T3"/>
                    </a:cxn>
                    <a:cxn ang="T8">
                      <a:pos x="T4" y="T5"/>
                    </a:cxn>
                  </a:cxnLst>
                  <a:rect l="T9" t="T10" r="T11" b="T12"/>
                  <a:pathLst>
                    <a:path w="21600" h="21817" fill="none" extrusionOk="0">
                      <a:moveTo>
                        <a:pt x="21598" y="0"/>
                      </a:moveTo>
                      <a:cubicBezTo>
                        <a:pt x="21599" y="72"/>
                        <a:pt x="21600" y="144"/>
                        <a:pt x="21600" y="217"/>
                      </a:cubicBezTo>
                      <a:cubicBezTo>
                        <a:pt x="21600" y="12146"/>
                        <a:pt x="11929" y="21816"/>
                        <a:pt x="0" y="21817"/>
                      </a:cubicBezTo>
                    </a:path>
                    <a:path w="21600" h="21817" stroke="0" extrusionOk="0">
                      <a:moveTo>
                        <a:pt x="21598" y="0"/>
                      </a:moveTo>
                      <a:cubicBezTo>
                        <a:pt x="21599" y="72"/>
                        <a:pt x="21600" y="144"/>
                        <a:pt x="21600" y="217"/>
                      </a:cubicBezTo>
                      <a:cubicBezTo>
                        <a:pt x="21600" y="12146"/>
                        <a:pt x="11929" y="21816"/>
                        <a:pt x="0" y="21817"/>
                      </a:cubicBezTo>
                      <a:lnTo>
                        <a:pt x="0" y="21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12" name="Arc 18"/>
                <p:cNvSpPr>
                  <a:spLocks/>
                </p:cNvSpPr>
                <p:nvPr/>
              </p:nvSpPr>
              <p:spPr bwMode="auto">
                <a:xfrm>
                  <a:off x="5112" y="1557"/>
                  <a:ext cx="55" cy="147"/>
                </a:xfrm>
                <a:custGeom>
                  <a:avLst/>
                  <a:gdLst>
                    <a:gd name="T0" fmla="*/ 0 w 21600"/>
                    <a:gd name="T1" fmla="*/ 0 h 21751"/>
                    <a:gd name="T2" fmla="*/ 0 w 21600"/>
                    <a:gd name="T3" fmla="*/ 0 h 21751"/>
                    <a:gd name="T4" fmla="*/ 0 w 21600"/>
                    <a:gd name="T5" fmla="*/ 0 h 21751"/>
                    <a:gd name="T6" fmla="*/ 0 60000 65536"/>
                    <a:gd name="T7" fmla="*/ 0 60000 65536"/>
                    <a:gd name="T8" fmla="*/ 0 60000 65536"/>
                    <a:gd name="T9" fmla="*/ 0 w 21600"/>
                    <a:gd name="T10" fmla="*/ 0 h 21751"/>
                    <a:gd name="T11" fmla="*/ 21600 w 21600"/>
                    <a:gd name="T12" fmla="*/ 21751 h 21751"/>
                  </a:gdLst>
                  <a:ahLst/>
                  <a:cxnLst>
                    <a:cxn ang="T6">
                      <a:pos x="T0" y="T1"/>
                    </a:cxn>
                    <a:cxn ang="T7">
                      <a:pos x="T2" y="T3"/>
                    </a:cxn>
                    <a:cxn ang="T8">
                      <a:pos x="T4" y="T5"/>
                    </a:cxn>
                  </a:cxnLst>
                  <a:rect l="T9" t="T10" r="T11" b="T12"/>
                  <a:pathLst>
                    <a:path w="21600" h="21751" fill="none" extrusionOk="0">
                      <a:moveTo>
                        <a:pt x="21599" y="-1"/>
                      </a:moveTo>
                      <a:cubicBezTo>
                        <a:pt x="21599" y="50"/>
                        <a:pt x="21600" y="100"/>
                        <a:pt x="21600" y="151"/>
                      </a:cubicBezTo>
                      <a:cubicBezTo>
                        <a:pt x="21600" y="12080"/>
                        <a:pt x="11929" y="21750"/>
                        <a:pt x="0" y="21751"/>
                      </a:cubicBezTo>
                    </a:path>
                    <a:path w="21600" h="21751" stroke="0" extrusionOk="0">
                      <a:moveTo>
                        <a:pt x="21599" y="-1"/>
                      </a:moveTo>
                      <a:cubicBezTo>
                        <a:pt x="21599" y="50"/>
                        <a:pt x="21600" y="100"/>
                        <a:pt x="21600" y="151"/>
                      </a:cubicBezTo>
                      <a:cubicBezTo>
                        <a:pt x="21600" y="12080"/>
                        <a:pt x="11929" y="21750"/>
                        <a:pt x="0" y="21751"/>
                      </a:cubicBezTo>
                      <a:lnTo>
                        <a:pt x="0" y="151"/>
                      </a:lnTo>
                      <a:close/>
                    </a:path>
                  </a:pathLst>
                </a:custGeom>
                <a:noFill/>
                <a:ln w="12700" cap="rnd">
                  <a:solidFill>
                    <a:srgbClr val="000000"/>
                  </a:solidFill>
                  <a:round/>
                  <a:headEnd type="none" w="sm" len="sm"/>
                  <a:tailEnd type="none" w="sm" len="sm"/>
                </a:ln>
              </p:spPr>
              <p:txBody>
                <a:bodyPr wrap="none" anchor="ctr"/>
                <a:lstStyle/>
                <a:p>
                  <a:endParaRPr lang="en-US"/>
                </a:p>
              </p:txBody>
            </p:sp>
          </p:grpSp>
          <p:sp>
            <p:nvSpPr>
              <p:cNvPr id="96" name="Arc 95"/>
              <p:cNvSpPr/>
              <p:nvPr/>
            </p:nvSpPr>
            <p:spPr>
              <a:xfrm>
                <a:off x="1821488" y="4608578"/>
                <a:ext cx="431597" cy="621792"/>
              </a:xfrm>
              <a:prstGeom prst="arc">
                <a:avLst>
                  <a:gd name="adj1" fmla="val 17956677"/>
                  <a:gd name="adj2" fmla="val 3143819"/>
                </a:avLst>
              </a:prstGeom>
              <a:ln w="28575">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Arc 96"/>
              <p:cNvSpPr/>
              <p:nvPr/>
            </p:nvSpPr>
            <p:spPr>
              <a:xfrm>
                <a:off x="1973888" y="4608578"/>
                <a:ext cx="431597" cy="621792"/>
              </a:xfrm>
              <a:prstGeom prst="arc">
                <a:avLst>
                  <a:gd name="adj1" fmla="val 17956677"/>
                  <a:gd name="adj2" fmla="val 3143819"/>
                </a:avLst>
              </a:prstGeom>
              <a:ln w="28575">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24" name="TextBox 23"/>
          <p:cNvSpPr txBox="1"/>
          <p:nvPr/>
        </p:nvSpPr>
        <p:spPr>
          <a:xfrm>
            <a:off x="6402285" y="2885044"/>
            <a:ext cx="1328981" cy="276999"/>
          </a:xfrm>
          <a:prstGeom prst="rect">
            <a:avLst/>
          </a:prstGeom>
          <a:noFill/>
          <a:ln>
            <a:noFill/>
          </a:ln>
        </p:spPr>
        <p:txBody>
          <a:bodyPr wrap="square" rtlCol="0">
            <a:spAutoFit/>
          </a:bodyPr>
          <a:lstStyle/>
          <a:p>
            <a:pPr fontAlgn="base">
              <a:spcBef>
                <a:spcPct val="50000"/>
              </a:spcBef>
              <a:spcAft>
                <a:spcPct val="0"/>
              </a:spcAft>
              <a:buClr>
                <a:srgbClr val="F0AB00"/>
              </a:buClr>
              <a:buSzPct val="80000"/>
            </a:pPr>
            <a:r>
              <a:rPr lang="en-US" sz="1200" b="1" kern="0" dirty="0" smtClean="0">
                <a:solidFill>
                  <a:schemeClr val="bg1"/>
                </a:solidFill>
                <a:effectLst>
                  <a:outerShdw blurRad="38100" dist="38100" dir="2700000" algn="tl">
                    <a:srgbClr val="000000">
                      <a:alpha val="43137"/>
                    </a:srgbClr>
                  </a:outerShdw>
                </a:effectLst>
                <a:ea typeface="Arial Unicode MS" pitchFamily="34" charset="-128"/>
                <a:cs typeface="Arial Unicode MS" pitchFamily="34" charset="-128"/>
              </a:rPr>
              <a:t>Replay Engine</a:t>
            </a:r>
          </a:p>
        </p:txBody>
      </p:sp>
      <p:sp>
        <p:nvSpPr>
          <p:cNvPr id="135" name="TextBox 134"/>
          <p:cNvSpPr txBox="1"/>
          <p:nvPr/>
        </p:nvSpPr>
        <p:spPr>
          <a:xfrm>
            <a:off x="7828149" y="3666465"/>
            <a:ext cx="1482536" cy="276999"/>
          </a:xfrm>
          <a:prstGeom prst="rect">
            <a:avLst/>
          </a:prstGeom>
          <a:noFill/>
          <a:ln>
            <a:noFill/>
          </a:ln>
        </p:spPr>
        <p:txBody>
          <a:bodyPr wrap="square" rtlCol="0">
            <a:spAutoFit/>
          </a:bodyPr>
          <a:lstStyle/>
          <a:p>
            <a:pPr algn="ctr" fontAlgn="base">
              <a:spcBef>
                <a:spcPct val="50000"/>
              </a:spcBef>
              <a:spcAft>
                <a:spcPct val="0"/>
              </a:spcAft>
              <a:buClr>
                <a:srgbClr val="F0AB00"/>
              </a:buClr>
              <a:buSzPct val="80000"/>
            </a:pPr>
            <a:r>
              <a:rPr lang="en-US" sz="1200" b="1" kern="0" dirty="0" smtClean="0">
                <a:solidFill>
                  <a:schemeClr val="bg1">
                    <a:lumMod val="95000"/>
                  </a:schemeClr>
                </a:solidFill>
                <a:effectLst>
                  <a:outerShdw blurRad="38100" dist="38100" dir="2700000" algn="tl">
                    <a:srgbClr val="000000">
                      <a:alpha val="43137"/>
                    </a:srgbClr>
                  </a:outerShdw>
                </a:effectLst>
                <a:ea typeface="Arial Unicode MS" pitchFamily="34" charset="-128"/>
                <a:cs typeface="Arial Unicode MS" pitchFamily="34" charset="-128"/>
              </a:rPr>
              <a:t>Client Threads</a:t>
            </a:r>
          </a:p>
        </p:txBody>
      </p:sp>
      <p:grpSp>
        <p:nvGrpSpPr>
          <p:cNvPr id="136" name="Group 135"/>
          <p:cNvGrpSpPr/>
          <p:nvPr/>
        </p:nvGrpSpPr>
        <p:grpSpPr>
          <a:xfrm>
            <a:off x="6688723" y="3357313"/>
            <a:ext cx="531815" cy="352446"/>
            <a:chOff x="2662744" y="672389"/>
            <a:chExt cx="817699" cy="621792"/>
          </a:xfrm>
        </p:grpSpPr>
        <p:sp>
          <p:nvSpPr>
            <p:cNvPr id="137" name="Arc 136"/>
            <p:cNvSpPr/>
            <p:nvPr/>
          </p:nvSpPr>
          <p:spPr>
            <a:xfrm>
              <a:off x="2662744" y="672389"/>
              <a:ext cx="431597" cy="621792"/>
            </a:xfrm>
            <a:prstGeom prst="arc">
              <a:avLst>
                <a:gd name="adj1" fmla="val 17956677"/>
                <a:gd name="adj2" fmla="val 3143819"/>
              </a:avLst>
            </a:prstGeom>
            <a:ln w="38100">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Arc 137"/>
            <p:cNvSpPr/>
            <p:nvPr/>
          </p:nvSpPr>
          <p:spPr>
            <a:xfrm>
              <a:off x="2815144" y="672389"/>
              <a:ext cx="431597" cy="621792"/>
            </a:xfrm>
            <a:prstGeom prst="arc">
              <a:avLst>
                <a:gd name="adj1" fmla="val 17956677"/>
                <a:gd name="adj2" fmla="val 3143819"/>
              </a:avLst>
            </a:prstGeom>
            <a:ln w="38100">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9" name="Group 138"/>
            <p:cNvGrpSpPr/>
            <p:nvPr/>
          </p:nvGrpSpPr>
          <p:grpSpPr>
            <a:xfrm>
              <a:off x="2662744" y="672389"/>
              <a:ext cx="817699" cy="621792"/>
              <a:chOff x="1821488" y="4608578"/>
              <a:chExt cx="817699" cy="621792"/>
            </a:xfrm>
          </p:grpSpPr>
          <p:grpSp>
            <p:nvGrpSpPr>
              <p:cNvPr id="140" name="Group 99"/>
              <p:cNvGrpSpPr>
                <a:grpSpLocks/>
              </p:cNvGrpSpPr>
              <p:nvPr/>
            </p:nvGrpSpPr>
            <p:grpSpPr bwMode="auto">
              <a:xfrm>
                <a:off x="1902585" y="4623207"/>
                <a:ext cx="736602" cy="539750"/>
                <a:chOff x="4829" y="1394"/>
                <a:chExt cx="464" cy="340"/>
              </a:xfrm>
            </p:grpSpPr>
            <p:sp>
              <p:nvSpPr>
                <p:cNvPr id="143" name="Freeform 4"/>
                <p:cNvSpPr>
                  <a:spLocks/>
                </p:cNvSpPr>
                <p:nvPr/>
              </p:nvSpPr>
              <p:spPr bwMode="auto">
                <a:xfrm>
                  <a:off x="5206" y="1394"/>
                  <a:ext cx="87" cy="332"/>
                </a:xfrm>
                <a:custGeom>
                  <a:avLst/>
                  <a:gdLst>
                    <a:gd name="T0" fmla="*/ 15 w 87"/>
                    <a:gd name="T1" fmla="*/ 0 h 332"/>
                    <a:gd name="T2" fmla="*/ 24 w 87"/>
                    <a:gd name="T3" fmla="*/ 2 h 332"/>
                    <a:gd name="T4" fmla="*/ 35 w 87"/>
                    <a:gd name="T5" fmla="*/ 6 h 332"/>
                    <a:gd name="T6" fmla="*/ 45 w 87"/>
                    <a:gd name="T7" fmla="*/ 15 h 332"/>
                    <a:gd name="T8" fmla="*/ 55 w 87"/>
                    <a:gd name="T9" fmla="*/ 27 h 332"/>
                    <a:gd name="T10" fmla="*/ 64 w 87"/>
                    <a:gd name="T11" fmla="*/ 43 h 332"/>
                    <a:gd name="T12" fmla="*/ 72 w 87"/>
                    <a:gd name="T13" fmla="*/ 67 h 332"/>
                    <a:gd name="T14" fmla="*/ 79 w 87"/>
                    <a:gd name="T15" fmla="*/ 96 h 332"/>
                    <a:gd name="T16" fmla="*/ 85 w 87"/>
                    <a:gd name="T17" fmla="*/ 127 h 332"/>
                    <a:gd name="T18" fmla="*/ 86 w 87"/>
                    <a:gd name="T19" fmla="*/ 160 h 332"/>
                    <a:gd name="T20" fmla="*/ 85 w 87"/>
                    <a:gd name="T21" fmla="*/ 194 h 332"/>
                    <a:gd name="T22" fmla="*/ 80 w 87"/>
                    <a:gd name="T23" fmla="*/ 231 h 332"/>
                    <a:gd name="T24" fmla="*/ 73 w 87"/>
                    <a:gd name="T25" fmla="*/ 264 h 332"/>
                    <a:gd name="T26" fmla="*/ 64 w 87"/>
                    <a:gd name="T27" fmla="*/ 286 h 332"/>
                    <a:gd name="T28" fmla="*/ 52 w 87"/>
                    <a:gd name="T29" fmla="*/ 305 h 332"/>
                    <a:gd name="T30" fmla="*/ 42 w 87"/>
                    <a:gd name="T31" fmla="*/ 320 h 332"/>
                    <a:gd name="T32" fmla="*/ 30 w 87"/>
                    <a:gd name="T33" fmla="*/ 326 h 332"/>
                    <a:gd name="T34" fmla="*/ 24 w 87"/>
                    <a:gd name="T35" fmla="*/ 329 h 332"/>
                    <a:gd name="T36" fmla="*/ 14 w 87"/>
                    <a:gd name="T37" fmla="*/ 329 h 332"/>
                    <a:gd name="T38" fmla="*/ 0 w 87"/>
                    <a:gd name="T39" fmla="*/ 331 h 332"/>
                    <a:gd name="T40" fmla="*/ 1 w 87"/>
                    <a:gd name="T41" fmla="*/ 0 h 332"/>
                    <a:gd name="T42" fmla="*/ 15 w 87"/>
                    <a:gd name="T43" fmla="*/ 0 h 3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7"/>
                    <a:gd name="T67" fmla="*/ 0 h 332"/>
                    <a:gd name="T68" fmla="*/ 87 w 87"/>
                    <a:gd name="T69" fmla="*/ 332 h 33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7" h="332">
                      <a:moveTo>
                        <a:pt x="15" y="0"/>
                      </a:moveTo>
                      <a:lnTo>
                        <a:pt x="24" y="2"/>
                      </a:lnTo>
                      <a:lnTo>
                        <a:pt x="35" y="6"/>
                      </a:lnTo>
                      <a:lnTo>
                        <a:pt x="45" y="15"/>
                      </a:lnTo>
                      <a:lnTo>
                        <a:pt x="55" y="27"/>
                      </a:lnTo>
                      <a:lnTo>
                        <a:pt x="64" y="43"/>
                      </a:lnTo>
                      <a:lnTo>
                        <a:pt x="72" y="67"/>
                      </a:lnTo>
                      <a:lnTo>
                        <a:pt x="79" y="96"/>
                      </a:lnTo>
                      <a:lnTo>
                        <a:pt x="85" y="127"/>
                      </a:lnTo>
                      <a:lnTo>
                        <a:pt x="86" y="160"/>
                      </a:lnTo>
                      <a:lnTo>
                        <a:pt x="85" y="194"/>
                      </a:lnTo>
                      <a:lnTo>
                        <a:pt x="80" y="231"/>
                      </a:lnTo>
                      <a:lnTo>
                        <a:pt x="73" y="264"/>
                      </a:lnTo>
                      <a:lnTo>
                        <a:pt x="64" y="286"/>
                      </a:lnTo>
                      <a:lnTo>
                        <a:pt x="52" y="305"/>
                      </a:lnTo>
                      <a:lnTo>
                        <a:pt x="42" y="320"/>
                      </a:lnTo>
                      <a:lnTo>
                        <a:pt x="30" y="326"/>
                      </a:lnTo>
                      <a:lnTo>
                        <a:pt x="24" y="329"/>
                      </a:lnTo>
                      <a:lnTo>
                        <a:pt x="14" y="329"/>
                      </a:lnTo>
                      <a:lnTo>
                        <a:pt x="0" y="331"/>
                      </a:lnTo>
                      <a:lnTo>
                        <a:pt x="1" y="0"/>
                      </a:lnTo>
                      <a:lnTo>
                        <a:pt x="15" y="0"/>
                      </a:lnTo>
                    </a:path>
                  </a:pathLst>
                </a:custGeom>
                <a:gradFill rotWithShape="0">
                  <a:gsLst>
                    <a:gs pos="0">
                      <a:srgbClr val="FFFFFF"/>
                    </a:gs>
                    <a:gs pos="100000">
                      <a:srgbClr val="969696"/>
                    </a:gs>
                  </a:gsLst>
                  <a:lin ang="5400000" scaled="1"/>
                </a:gradFill>
                <a:ln w="12700" cap="rnd">
                  <a:solidFill>
                    <a:srgbClr val="000000"/>
                  </a:solidFill>
                  <a:round/>
                  <a:headEnd type="none" w="sm" len="sm"/>
                  <a:tailEnd type="none" w="sm" len="sm"/>
                </a:ln>
              </p:spPr>
              <p:txBody>
                <a:bodyPr/>
                <a:lstStyle/>
                <a:p>
                  <a:endParaRPr lang="en-US"/>
                </a:p>
              </p:txBody>
            </p:sp>
            <p:sp>
              <p:nvSpPr>
                <p:cNvPr id="144" name="Oval 5"/>
                <p:cNvSpPr>
                  <a:spLocks noChangeArrowheads="1"/>
                </p:cNvSpPr>
                <p:nvPr/>
              </p:nvSpPr>
              <p:spPr bwMode="auto">
                <a:xfrm>
                  <a:off x="5138" y="1396"/>
                  <a:ext cx="136" cy="327"/>
                </a:xfrm>
                <a:prstGeom prst="ellipse">
                  <a:avLst/>
                </a:prstGeom>
                <a:gradFill rotWithShape="0">
                  <a:gsLst>
                    <a:gs pos="0">
                      <a:srgbClr val="C6C6C6"/>
                    </a:gs>
                    <a:gs pos="100000">
                      <a:srgbClr val="DDDDDD"/>
                    </a:gs>
                  </a:gsLst>
                  <a:lin ang="2700000" scaled="1"/>
                </a:gradFill>
                <a:ln w="12700">
                  <a:solidFill>
                    <a:srgbClr val="000000"/>
                  </a:solidFill>
                  <a:round/>
                  <a:headEnd/>
                  <a:tailEnd/>
                </a:ln>
              </p:spPr>
              <p:txBody>
                <a:bodyPr wrap="none" anchor="ctr"/>
                <a:lstStyle/>
                <a:p>
                  <a:endParaRPr lang="en-US"/>
                </a:p>
              </p:txBody>
            </p:sp>
            <p:sp>
              <p:nvSpPr>
                <p:cNvPr id="145" name="Freeform 6"/>
                <p:cNvSpPr>
                  <a:spLocks/>
                </p:cNvSpPr>
                <p:nvPr/>
              </p:nvSpPr>
              <p:spPr bwMode="auto">
                <a:xfrm>
                  <a:off x="4916" y="1420"/>
                  <a:ext cx="324" cy="290"/>
                </a:xfrm>
                <a:custGeom>
                  <a:avLst/>
                  <a:gdLst>
                    <a:gd name="T0" fmla="*/ 264 w 324"/>
                    <a:gd name="T1" fmla="*/ 0 h 290"/>
                    <a:gd name="T2" fmla="*/ 271 w 324"/>
                    <a:gd name="T3" fmla="*/ 2 h 290"/>
                    <a:gd name="T4" fmla="*/ 281 w 324"/>
                    <a:gd name="T5" fmla="*/ 5 h 290"/>
                    <a:gd name="T6" fmla="*/ 289 w 324"/>
                    <a:gd name="T7" fmla="*/ 13 h 290"/>
                    <a:gd name="T8" fmla="*/ 296 w 324"/>
                    <a:gd name="T9" fmla="*/ 22 h 290"/>
                    <a:gd name="T10" fmla="*/ 305 w 324"/>
                    <a:gd name="T11" fmla="*/ 37 h 290"/>
                    <a:gd name="T12" fmla="*/ 312 w 324"/>
                    <a:gd name="T13" fmla="*/ 56 h 290"/>
                    <a:gd name="T14" fmla="*/ 318 w 324"/>
                    <a:gd name="T15" fmla="*/ 82 h 290"/>
                    <a:gd name="T16" fmla="*/ 323 w 324"/>
                    <a:gd name="T17" fmla="*/ 108 h 290"/>
                    <a:gd name="T18" fmla="*/ 323 w 324"/>
                    <a:gd name="T19" fmla="*/ 133 h 290"/>
                    <a:gd name="T20" fmla="*/ 323 w 324"/>
                    <a:gd name="T21" fmla="*/ 166 h 290"/>
                    <a:gd name="T22" fmla="*/ 319 w 324"/>
                    <a:gd name="T23" fmla="*/ 197 h 290"/>
                    <a:gd name="T24" fmla="*/ 311 w 324"/>
                    <a:gd name="T25" fmla="*/ 226 h 290"/>
                    <a:gd name="T26" fmla="*/ 305 w 324"/>
                    <a:gd name="T27" fmla="*/ 244 h 290"/>
                    <a:gd name="T28" fmla="*/ 296 w 324"/>
                    <a:gd name="T29" fmla="*/ 261 h 290"/>
                    <a:gd name="T30" fmla="*/ 286 w 324"/>
                    <a:gd name="T31" fmla="*/ 272 h 290"/>
                    <a:gd name="T32" fmla="*/ 276 w 324"/>
                    <a:gd name="T33" fmla="*/ 279 h 290"/>
                    <a:gd name="T34" fmla="*/ 271 w 324"/>
                    <a:gd name="T35" fmla="*/ 281 h 290"/>
                    <a:gd name="T36" fmla="*/ 263 w 324"/>
                    <a:gd name="T37" fmla="*/ 281 h 290"/>
                    <a:gd name="T38" fmla="*/ 0 w 324"/>
                    <a:gd name="T39" fmla="*/ 289 h 290"/>
                    <a:gd name="T40" fmla="*/ 1 w 324"/>
                    <a:gd name="T41" fmla="*/ 0 h 290"/>
                    <a:gd name="T42" fmla="*/ 264 w 324"/>
                    <a:gd name="T43" fmla="*/ 0 h 2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4"/>
                    <a:gd name="T67" fmla="*/ 0 h 290"/>
                    <a:gd name="T68" fmla="*/ 324 w 324"/>
                    <a:gd name="T69" fmla="*/ 290 h 29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4" h="290">
                      <a:moveTo>
                        <a:pt x="264" y="0"/>
                      </a:moveTo>
                      <a:lnTo>
                        <a:pt x="271" y="2"/>
                      </a:lnTo>
                      <a:lnTo>
                        <a:pt x="281" y="5"/>
                      </a:lnTo>
                      <a:lnTo>
                        <a:pt x="289" y="13"/>
                      </a:lnTo>
                      <a:lnTo>
                        <a:pt x="296" y="22"/>
                      </a:lnTo>
                      <a:lnTo>
                        <a:pt x="305" y="37"/>
                      </a:lnTo>
                      <a:lnTo>
                        <a:pt x="312" y="56"/>
                      </a:lnTo>
                      <a:lnTo>
                        <a:pt x="318" y="82"/>
                      </a:lnTo>
                      <a:lnTo>
                        <a:pt x="323" y="108"/>
                      </a:lnTo>
                      <a:lnTo>
                        <a:pt x="323" y="133"/>
                      </a:lnTo>
                      <a:lnTo>
                        <a:pt x="323" y="166"/>
                      </a:lnTo>
                      <a:lnTo>
                        <a:pt x="319" y="197"/>
                      </a:lnTo>
                      <a:lnTo>
                        <a:pt x="311" y="226"/>
                      </a:lnTo>
                      <a:lnTo>
                        <a:pt x="305" y="244"/>
                      </a:lnTo>
                      <a:lnTo>
                        <a:pt x="296" y="261"/>
                      </a:lnTo>
                      <a:lnTo>
                        <a:pt x="286" y="272"/>
                      </a:lnTo>
                      <a:lnTo>
                        <a:pt x="276" y="279"/>
                      </a:lnTo>
                      <a:lnTo>
                        <a:pt x="271" y="281"/>
                      </a:lnTo>
                      <a:lnTo>
                        <a:pt x="263" y="281"/>
                      </a:lnTo>
                      <a:lnTo>
                        <a:pt x="0" y="289"/>
                      </a:lnTo>
                      <a:lnTo>
                        <a:pt x="1" y="0"/>
                      </a:lnTo>
                      <a:lnTo>
                        <a:pt x="264" y="0"/>
                      </a:lnTo>
                    </a:path>
                  </a:pathLst>
                </a:custGeom>
                <a:gradFill rotWithShape="0">
                  <a:gsLst>
                    <a:gs pos="0">
                      <a:srgbClr val="4C667F"/>
                    </a:gs>
                    <a:gs pos="50000">
                      <a:srgbClr val="99CCFF"/>
                    </a:gs>
                    <a:gs pos="100000">
                      <a:srgbClr val="4C667F"/>
                    </a:gs>
                  </a:gsLst>
                  <a:lin ang="5400000" scaled="1"/>
                </a:gradFill>
                <a:ln w="12700" cap="rnd">
                  <a:solidFill>
                    <a:srgbClr val="000000"/>
                  </a:solidFill>
                  <a:round/>
                  <a:headEnd type="none" w="sm" len="sm"/>
                  <a:tailEnd type="none" w="sm" len="sm"/>
                </a:ln>
              </p:spPr>
              <p:txBody>
                <a:bodyPr/>
                <a:lstStyle/>
                <a:p>
                  <a:endParaRPr lang="en-US"/>
                </a:p>
              </p:txBody>
            </p:sp>
            <p:sp>
              <p:nvSpPr>
                <p:cNvPr id="146" name="Freeform 7"/>
                <p:cNvSpPr>
                  <a:spLocks/>
                </p:cNvSpPr>
                <p:nvPr/>
              </p:nvSpPr>
              <p:spPr bwMode="auto">
                <a:xfrm>
                  <a:off x="4880" y="1394"/>
                  <a:ext cx="83" cy="340"/>
                </a:xfrm>
                <a:custGeom>
                  <a:avLst/>
                  <a:gdLst>
                    <a:gd name="T0" fmla="*/ 23 w 83"/>
                    <a:gd name="T1" fmla="*/ 0 h 340"/>
                    <a:gd name="T2" fmla="*/ 30 w 83"/>
                    <a:gd name="T3" fmla="*/ 2 h 340"/>
                    <a:gd name="T4" fmla="*/ 40 w 83"/>
                    <a:gd name="T5" fmla="*/ 6 h 340"/>
                    <a:gd name="T6" fmla="*/ 48 w 83"/>
                    <a:gd name="T7" fmla="*/ 16 h 340"/>
                    <a:gd name="T8" fmla="*/ 55 w 83"/>
                    <a:gd name="T9" fmla="*/ 27 h 340"/>
                    <a:gd name="T10" fmla="*/ 64 w 83"/>
                    <a:gd name="T11" fmla="*/ 44 h 340"/>
                    <a:gd name="T12" fmla="*/ 70 w 83"/>
                    <a:gd name="T13" fmla="*/ 68 h 340"/>
                    <a:gd name="T14" fmla="*/ 76 w 83"/>
                    <a:gd name="T15" fmla="*/ 98 h 340"/>
                    <a:gd name="T16" fmla="*/ 81 w 83"/>
                    <a:gd name="T17" fmla="*/ 131 h 340"/>
                    <a:gd name="T18" fmla="*/ 82 w 83"/>
                    <a:gd name="T19" fmla="*/ 162 h 340"/>
                    <a:gd name="T20" fmla="*/ 81 w 83"/>
                    <a:gd name="T21" fmla="*/ 199 h 340"/>
                    <a:gd name="T22" fmla="*/ 77 w 83"/>
                    <a:gd name="T23" fmla="*/ 237 h 340"/>
                    <a:gd name="T24" fmla="*/ 70 w 83"/>
                    <a:gd name="T25" fmla="*/ 273 h 340"/>
                    <a:gd name="T26" fmla="*/ 64 w 83"/>
                    <a:gd name="T27" fmla="*/ 294 h 340"/>
                    <a:gd name="T28" fmla="*/ 54 w 83"/>
                    <a:gd name="T29" fmla="*/ 313 h 340"/>
                    <a:gd name="T30" fmla="*/ 45 w 83"/>
                    <a:gd name="T31" fmla="*/ 328 h 340"/>
                    <a:gd name="T32" fmla="*/ 35 w 83"/>
                    <a:gd name="T33" fmla="*/ 335 h 340"/>
                    <a:gd name="T34" fmla="*/ 30 w 83"/>
                    <a:gd name="T35" fmla="*/ 339 h 340"/>
                    <a:gd name="T36" fmla="*/ 22 w 83"/>
                    <a:gd name="T37" fmla="*/ 339 h 340"/>
                    <a:gd name="T38" fmla="*/ 0 w 83"/>
                    <a:gd name="T39" fmla="*/ 339 h 340"/>
                    <a:gd name="T40" fmla="*/ 0 w 83"/>
                    <a:gd name="T41" fmla="*/ 0 h 340"/>
                    <a:gd name="T42" fmla="*/ 23 w 83"/>
                    <a:gd name="T43" fmla="*/ 0 h 3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340"/>
                    <a:gd name="T68" fmla="*/ 83 w 83"/>
                    <a:gd name="T69" fmla="*/ 340 h 3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340">
                      <a:moveTo>
                        <a:pt x="23" y="0"/>
                      </a:moveTo>
                      <a:lnTo>
                        <a:pt x="30" y="2"/>
                      </a:lnTo>
                      <a:lnTo>
                        <a:pt x="40" y="6"/>
                      </a:lnTo>
                      <a:lnTo>
                        <a:pt x="48" y="16"/>
                      </a:lnTo>
                      <a:lnTo>
                        <a:pt x="55" y="27"/>
                      </a:lnTo>
                      <a:lnTo>
                        <a:pt x="64" y="44"/>
                      </a:lnTo>
                      <a:lnTo>
                        <a:pt x="70" y="68"/>
                      </a:lnTo>
                      <a:lnTo>
                        <a:pt x="76" y="98"/>
                      </a:lnTo>
                      <a:lnTo>
                        <a:pt x="81" y="131"/>
                      </a:lnTo>
                      <a:lnTo>
                        <a:pt x="82" y="162"/>
                      </a:lnTo>
                      <a:lnTo>
                        <a:pt x="81" y="199"/>
                      </a:lnTo>
                      <a:lnTo>
                        <a:pt x="77" y="237"/>
                      </a:lnTo>
                      <a:lnTo>
                        <a:pt x="70" y="273"/>
                      </a:lnTo>
                      <a:lnTo>
                        <a:pt x="64" y="294"/>
                      </a:lnTo>
                      <a:lnTo>
                        <a:pt x="54" y="313"/>
                      </a:lnTo>
                      <a:lnTo>
                        <a:pt x="45" y="328"/>
                      </a:lnTo>
                      <a:lnTo>
                        <a:pt x="35" y="335"/>
                      </a:lnTo>
                      <a:lnTo>
                        <a:pt x="30" y="339"/>
                      </a:lnTo>
                      <a:lnTo>
                        <a:pt x="22" y="339"/>
                      </a:lnTo>
                      <a:lnTo>
                        <a:pt x="0" y="339"/>
                      </a:lnTo>
                      <a:lnTo>
                        <a:pt x="0" y="0"/>
                      </a:lnTo>
                      <a:lnTo>
                        <a:pt x="23" y="0"/>
                      </a:lnTo>
                    </a:path>
                  </a:pathLst>
                </a:custGeom>
                <a:gradFill rotWithShape="0">
                  <a:gsLst>
                    <a:gs pos="0">
                      <a:srgbClr val="FFFFFF"/>
                    </a:gs>
                    <a:gs pos="100000">
                      <a:srgbClr val="969696"/>
                    </a:gs>
                  </a:gsLst>
                  <a:lin ang="5400000" scaled="1"/>
                </a:gradFill>
                <a:ln w="12700" cap="rnd">
                  <a:solidFill>
                    <a:srgbClr val="000000"/>
                  </a:solidFill>
                  <a:round/>
                  <a:headEnd type="none" w="sm" len="sm"/>
                  <a:tailEnd type="none" w="sm" len="sm"/>
                </a:ln>
              </p:spPr>
              <p:txBody>
                <a:bodyPr/>
                <a:lstStyle/>
                <a:p>
                  <a:endParaRPr lang="en-US"/>
                </a:p>
              </p:txBody>
            </p:sp>
            <p:sp>
              <p:nvSpPr>
                <p:cNvPr id="147" name="Oval 8"/>
                <p:cNvSpPr>
                  <a:spLocks noChangeArrowheads="1"/>
                </p:cNvSpPr>
                <p:nvPr/>
              </p:nvSpPr>
              <p:spPr bwMode="auto">
                <a:xfrm>
                  <a:off x="4829" y="1396"/>
                  <a:ext cx="112" cy="335"/>
                </a:xfrm>
                <a:prstGeom prst="ellipse">
                  <a:avLst/>
                </a:prstGeom>
                <a:gradFill rotWithShape="0">
                  <a:gsLst>
                    <a:gs pos="0">
                      <a:srgbClr val="C6C6C6"/>
                    </a:gs>
                    <a:gs pos="100000">
                      <a:srgbClr val="DDDDDD"/>
                    </a:gs>
                  </a:gsLst>
                  <a:lin ang="2700000" scaled="1"/>
                </a:gradFill>
                <a:ln w="12700">
                  <a:solidFill>
                    <a:srgbClr val="000000"/>
                  </a:solidFill>
                  <a:round/>
                  <a:headEnd/>
                  <a:tailEnd/>
                </a:ln>
              </p:spPr>
              <p:txBody>
                <a:bodyPr wrap="none" anchor="ctr"/>
                <a:lstStyle/>
                <a:p>
                  <a:endParaRPr lang="en-US"/>
                </a:p>
              </p:txBody>
            </p:sp>
            <p:sp>
              <p:nvSpPr>
                <p:cNvPr id="148" name="Oval 9"/>
                <p:cNvSpPr>
                  <a:spLocks noChangeArrowheads="1"/>
                </p:cNvSpPr>
                <p:nvPr/>
              </p:nvSpPr>
              <p:spPr bwMode="auto">
                <a:xfrm>
                  <a:off x="4872" y="1534"/>
                  <a:ext cx="20" cy="58"/>
                </a:xfrm>
                <a:prstGeom prst="ellipse">
                  <a:avLst/>
                </a:prstGeom>
                <a:gradFill rotWithShape="0">
                  <a:gsLst>
                    <a:gs pos="0">
                      <a:srgbClr val="606060"/>
                    </a:gs>
                    <a:gs pos="100000">
                      <a:srgbClr val="C0C0C0"/>
                    </a:gs>
                  </a:gsLst>
                  <a:lin ang="5400000" scaled="1"/>
                </a:gradFill>
                <a:ln w="12700">
                  <a:solidFill>
                    <a:srgbClr val="000000"/>
                  </a:solidFill>
                  <a:round/>
                  <a:headEnd/>
                  <a:tailEnd/>
                </a:ln>
              </p:spPr>
              <p:txBody>
                <a:bodyPr wrap="none" anchor="ctr"/>
                <a:lstStyle/>
                <a:p>
                  <a:endParaRPr lang="en-US"/>
                </a:p>
              </p:txBody>
            </p:sp>
            <p:sp>
              <p:nvSpPr>
                <p:cNvPr id="149" name="Arc 10"/>
                <p:cNvSpPr>
                  <a:spLocks/>
                </p:cNvSpPr>
                <p:nvPr/>
              </p:nvSpPr>
              <p:spPr bwMode="auto">
                <a:xfrm>
                  <a:off x="5161" y="1588"/>
                  <a:ext cx="53" cy="114"/>
                </a:xfrm>
                <a:custGeom>
                  <a:avLst/>
                  <a:gdLst>
                    <a:gd name="T0" fmla="*/ 0 w 21600"/>
                    <a:gd name="T1" fmla="*/ 0 h 21795"/>
                    <a:gd name="T2" fmla="*/ 0 w 21600"/>
                    <a:gd name="T3" fmla="*/ 0 h 21795"/>
                    <a:gd name="T4" fmla="*/ 0 w 21600"/>
                    <a:gd name="T5" fmla="*/ 0 h 21795"/>
                    <a:gd name="T6" fmla="*/ 0 60000 65536"/>
                    <a:gd name="T7" fmla="*/ 0 60000 65536"/>
                    <a:gd name="T8" fmla="*/ 0 60000 65536"/>
                    <a:gd name="T9" fmla="*/ 0 w 21600"/>
                    <a:gd name="T10" fmla="*/ 0 h 21795"/>
                    <a:gd name="T11" fmla="*/ 21600 w 21600"/>
                    <a:gd name="T12" fmla="*/ 21795 h 21795"/>
                  </a:gdLst>
                  <a:ahLst/>
                  <a:cxnLst>
                    <a:cxn ang="T6">
                      <a:pos x="T0" y="T1"/>
                    </a:cxn>
                    <a:cxn ang="T7">
                      <a:pos x="T2" y="T3"/>
                    </a:cxn>
                    <a:cxn ang="T8">
                      <a:pos x="T4" y="T5"/>
                    </a:cxn>
                  </a:cxnLst>
                  <a:rect l="T9" t="T10" r="T11" b="T12"/>
                  <a:pathLst>
                    <a:path w="21600" h="21795" fill="none" extrusionOk="0">
                      <a:moveTo>
                        <a:pt x="21599" y="-1"/>
                      </a:moveTo>
                      <a:cubicBezTo>
                        <a:pt x="21599" y="64"/>
                        <a:pt x="21600" y="129"/>
                        <a:pt x="21600" y="195"/>
                      </a:cubicBezTo>
                      <a:cubicBezTo>
                        <a:pt x="21600" y="12124"/>
                        <a:pt x="11929" y="21794"/>
                        <a:pt x="0" y="21795"/>
                      </a:cubicBezTo>
                    </a:path>
                    <a:path w="21600" h="21795" stroke="0" extrusionOk="0">
                      <a:moveTo>
                        <a:pt x="21599" y="-1"/>
                      </a:moveTo>
                      <a:cubicBezTo>
                        <a:pt x="21599" y="64"/>
                        <a:pt x="21600" y="129"/>
                        <a:pt x="21600" y="195"/>
                      </a:cubicBezTo>
                      <a:cubicBezTo>
                        <a:pt x="21600" y="12124"/>
                        <a:pt x="11929" y="21794"/>
                        <a:pt x="0" y="21795"/>
                      </a:cubicBezTo>
                      <a:lnTo>
                        <a:pt x="0" y="195"/>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50" name="Arc 11"/>
                <p:cNvSpPr>
                  <a:spLocks/>
                </p:cNvSpPr>
                <p:nvPr/>
              </p:nvSpPr>
              <p:spPr bwMode="auto">
                <a:xfrm>
                  <a:off x="4939" y="1595"/>
                  <a:ext cx="38" cy="1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51" name="Arc 12"/>
                <p:cNvSpPr>
                  <a:spLocks/>
                </p:cNvSpPr>
                <p:nvPr/>
              </p:nvSpPr>
              <p:spPr bwMode="auto">
                <a:xfrm>
                  <a:off x="5049" y="1571"/>
                  <a:ext cx="43" cy="13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52" name="Arc 13"/>
                <p:cNvSpPr>
                  <a:spLocks/>
                </p:cNvSpPr>
                <p:nvPr/>
              </p:nvSpPr>
              <p:spPr bwMode="auto">
                <a:xfrm>
                  <a:off x="5125" y="1568"/>
                  <a:ext cx="56" cy="136"/>
                </a:xfrm>
                <a:custGeom>
                  <a:avLst/>
                  <a:gdLst>
                    <a:gd name="T0" fmla="*/ 0 w 21600"/>
                    <a:gd name="T1" fmla="*/ 0 h 21763"/>
                    <a:gd name="T2" fmla="*/ 0 w 21600"/>
                    <a:gd name="T3" fmla="*/ 0 h 21763"/>
                    <a:gd name="T4" fmla="*/ 0 w 21600"/>
                    <a:gd name="T5" fmla="*/ 0 h 21763"/>
                    <a:gd name="T6" fmla="*/ 0 60000 65536"/>
                    <a:gd name="T7" fmla="*/ 0 60000 65536"/>
                    <a:gd name="T8" fmla="*/ 0 60000 65536"/>
                    <a:gd name="T9" fmla="*/ 0 w 21600"/>
                    <a:gd name="T10" fmla="*/ 0 h 21763"/>
                    <a:gd name="T11" fmla="*/ 21600 w 21600"/>
                    <a:gd name="T12" fmla="*/ 21763 h 21763"/>
                  </a:gdLst>
                  <a:ahLst/>
                  <a:cxnLst>
                    <a:cxn ang="T6">
                      <a:pos x="T0" y="T1"/>
                    </a:cxn>
                    <a:cxn ang="T7">
                      <a:pos x="T2" y="T3"/>
                    </a:cxn>
                    <a:cxn ang="T8">
                      <a:pos x="T4" y="T5"/>
                    </a:cxn>
                  </a:cxnLst>
                  <a:rect l="T9" t="T10" r="T11" b="T12"/>
                  <a:pathLst>
                    <a:path w="21600" h="21763" fill="none" extrusionOk="0">
                      <a:moveTo>
                        <a:pt x="21599" y="-1"/>
                      </a:moveTo>
                      <a:cubicBezTo>
                        <a:pt x="21599" y="54"/>
                        <a:pt x="21600" y="108"/>
                        <a:pt x="21600" y="163"/>
                      </a:cubicBezTo>
                      <a:cubicBezTo>
                        <a:pt x="21600" y="12092"/>
                        <a:pt x="11929" y="21762"/>
                        <a:pt x="0" y="21763"/>
                      </a:cubicBezTo>
                    </a:path>
                    <a:path w="21600" h="21763" stroke="0" extrusionOk="0">
                      <a:moveTo>
                        <a:pt x="21599" y="-1"/>
                      </a:moveTo>
                      <a:cubicBezTo>
                        <a:pt x="21599" y="54"/>
                        <a:pt x="21600" y="108"/>
                        <a:pt x="21600" y="163"/>
                      </a:cubicBezTo>
                      <a:cubicBezTo>
                        <a:pt x="21600" y="12092"/>
                        <a:pt x="11929" y="21762"/>
                        <a:pt x="0" y="21763"/>
                      </a:cubicBezTo>
                      <a:lnTo>
                        <a:pt x="0" y="163"/>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53" name="Arc 14"/>
                <p:cNvSpPr>
                  <a:spLocks/>
                </p:cNvSpPr>
                <p:nvPr/>
              </p:nvSpPr>
              <p:spPr bwMode="auto">
                <a:xfrm>
                  <a:off x="5087" y="1590"/>
                  <a:ext cx="51" cy="114"/>
                </a:xfrm>
                <a:custGeom>
                  <a:avLst/>
                  <a:gdLst>
                    <a:gd name="T0" fmla="*/ 0 w 21600"/>
                    <a:gd name="T1" fmla="*/ 0 h 21795"/>
                    <a:gd name="T2" fmla="*/ 0 w 21600"/>
                    <a:gd name="T3" fmla="*/ 0 h 21795"/>
                    <a:gd name="T4" fmla="*/ 0 w 21600"/>
                    <a:gd name="T5" fmla="*/ 0 h 21795"/>
                    <a:gd name="T6" fmla="*/ 0 60000 65536"/>
                    <a:gd name="T7" fmla="*/ 0 60000 65536"/>
                    <a:gd name="T8" fmla="*/ 0 60000 65536"/>
                    <a:gd name="T9" fmla="*/ 0 w 21600"/>
                    <a:gd name="T10" fmla="*/ 0 h 21795"/>
                    <a:gd name="T11" fmla="*/ 21600 w 21600"/>
                    <a:gd name="T12" fmla="*/ 21795 h 21795"/>
                  </a:gdLst>
                  <a:ahLst/>
                  <a:cxnLst>
                    <a:cxn ang="T6">
                      <a:pos x="T0" y="T1"/>
                    </a:cxn>
                    <a:cxn ang="T7">
                      <a:pos x="T2" y="T3"/>
                    </a:cxn>
                    <a:cxn ang="T8">
                      <a:pos x="T4" y="T5"/>
                    </a:cxn>
                  </a:cxnLst>
                  <a:rect l="T9" t="T10" r="T11" b="T12"/>
                  <a:pathLst>
                    <a:path w="21600" h="21795" fill="none" extrusionOk="0">
                      <a:moveTo>
                        <a:pt x="21599" y="-1"/>
                      </a:moveTo>
                      <a:cubicBezTo>
                        <a:pt x="21599" y="64"/>
                        <a:pt x="21600" y="129"/>
                        <a:pt x="21600" y="195"/>
                      </a:cubicBezTo>
                      <a:cubicBezTo>
                        <a:pt x="21600" y="12124"/>
                        <a:pt x="11929" y="21794"/>
                        <a:pt x="0" y="21795"/>
                      </a:cubicBezTo>
                    </a:path>
                    <a:path w="21600" h="21795" stroke="0" extrusionOk="0">
                      <a:moveTo>
                        <a:pt x="21599" y="-1"/>
                      </a:moveTo>
                      <a:cubicBezTo>
                        <a:pt x="21599" y="64"/>
                        <a:pt x="21600" y="129"/>
                        <a:pt x="21600" y="195"/>
                      </a:cubicBezTo>
                      <a:cubicBezTo>
                        <a:pt x="21600" y="12124"/>
                        <a:pt x="11929" y="21794"/>
                        <a:pt x="0" y="21795"/>
                      </a:cubicBezTo>
                      <a:lnTo>
                        <a:pt x="0" y="195"/>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54" name="Arc 15"/>
                <p:cNvSpPr>
                  <a:spLocks/>
                </p:cNvSpPr>
                <p:nvPr/>
              </p:nvSpPr>
              <p:spPr bwMode="auto">
                <a:xfrm>
                  <a:off x="5005" y="1604"/>
                  <a:ext cx="43" cy="103"/>
                </a:xfrm>
                <a:custGeom>
                  <a:avLst/>
                  <a:gdLst>
                    <a:gd name="T0" fmla="*/ 0 w 21600"/>
                    <a:gd name="T1" fmla="*/ 0 h 21817"/>
                    <a:gd name="T2" fmla="*/ 0 w 21600"/>
                    <a:gd name="T3" fmla="*/ 0 h 21817"/>
                    <a:gd name="T4" fmla="*/ 0 w 21600"/>
                    <a:gd name="T5" fmla="*/ 0 h 21817"/>
                    <a:gd name="T6" fmla="*/ 0 60000 65536"/>
                    <a:gd name="T7" fmla="*/ 0 60000 65536"/>
                    <a:gd name="T8" fmla="*/ 0 60000 65536"/>
                    <a:gd name="T9" fmla="*/ 0 w 21600"/>
                    <a:gd name="T10" fmla="*/ 0 h 21817"/>
                    <a:gd name="T11" fmla="*/ 21600 w 21600"/>
                    <a:gd name="T12" fmla="*/ 21817 h 21817"/>
                  </a:gdLst>
                  <a:ahLst/>
                  <a:cxnLst>
                    <a:cxn ang="T6">
                      <a:pos x="T0" y="T1"/>
                    </a:cxn>
                    <a:cxn ang="T7">
                      <a:pos x="T2" y="T3"/>
                    </a:cxn>
                    <a:cxn ang="T8">
                      <a:pos x="T4" y="T5"/>
                    </a:cxn>
                  </a:cxnLst>
                  <a:rect l="T9" t="T10" r="T11" b="T12"/>
                  <a:pathLst>
                    <a:path w="21600" h="21817" fill="none" extrusionOk="0">
                      <a:moveTo>
                        <a:pt x="21598" y="0"/>
                      </a:moveTo>
                      <a:cubicBezTo>
                        <a:pt x="21599" y="72"/>
                        <a:pt x="21600" y="144"/>
                        <a:pt x="21600" y="217"/>
                      </a:cubicBezTo>
                      <a:cubicBezTo>
                        <a:pt x="21600" y="12146"/>
                        <a:pt x="11929" y="21816"/>
                        <a:pt x="0" y="21817"/>
                      </a:cubicBezTo>
                    </a:path>
                    <a:path w="21600" h="21817" stroke="0" extrusionOk="0">
                      <a:moveTo>
                        <a:pt x="21598" y="0"/>
                      </a:moveTo>
                      <a:cubicBezTo>
                        <a:pt x="21599" y="72"/>
                        <a:pt x="21600" y="144"/>
                        <a:pt x="21600" y="217"/>
                      </a:cubicBezTo>
                      <a:cubicBezTo>
                        <a:pt x="21600" y="12146"/>
                        <a:pt x="11929" y="21816"/>
                        <a:pt x="0" y="21817"/>
                      </a:cubicBezTo>
                      <a:lnTo>
                        <a:pt x="0" y="21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55" name="Arc 16"/>
                <p:cNvSpPr>
                  <a:spLocks/>
                </p:cNvSpPr>
                <p:nvPr/>
              </p:nvSpPr>
              <p:spPr bwMode="auto">
                <a:xfrm>
                  <a:off x="4978" y="1581"/>
                  <a:ext cx="38" cy="126"/>
                </a:xfrm>
                <a:custGeom>
                  <a:avLst/>
                  <a:gdLst>
                    <a:gd name="T0" fmla="*/ 0 w 21600"/>
                    <a:gd name="T1" fmla="*/ 0 h 21777"/>
                    <a:gd name="T2" fmla="*/ 0 w 21600"/>
                    <a:gd name="T3" fmla="*/ 0 h 21777"/>
                    <a:gd name="T4" fmla="*/ 0 w 21600"/>
                    <a:gd name="T5" fmla="*/ 0 h 21777"/>
                    <a:gd name="T6" fmla="*/ 0 60000 65536"/>
                    <a:gd name="T7" fmla="*/ 0 60000 65536"/>
                    <a:gd name="T8" fmla="*/ 0 60000 65536"/>
                    <a:gd name="T9" fmla="*/ 0 w 21600"/>
                    <a:gd name="T10" fmla="*/ 0 h 21777"/>
                    <a:gd name="T11" fmla="*/ 21600 w 21600"/>
                    <a:gd name="T12" fmla="*/ 21777 h 21777"/>
                  </a:gdLst>
                  <a:ahLst/>
                  <a:cxnLst>
                    <a:cxn ang="T6">
                      <a:pos x="T0" y="T1"/>
                    </a:cxn>
                    <a:cxn ang="T7">
                      <a:pos x="T2" y="T3"/>
                    </a:cxn>
                    <a:cxn ang="T8">
                      <a:pos x="T4" y="T5"/>
                    </a:cxn>
                  </a:cxnLst>
                  <a:rect l="T9" t="T10" r="T11" b="T12"/>
                  <a:pathLst>
                    <a:path w="21600" h="21777" fill="none" extrusionOk="0">
                      <a:moveTo>
                        <a:pt x="21599" y="-1"/>
                      </a:moveTo>
                      <a:cubicBezTo>
                        <a:pt x="21599" y="58"/>
                        <a:pt x="21600" y="117"/>
                        <a:pt x="21600" y="177"/>
                      </a:cubicBezTo>
                      <a:cubicBezTo>
                        <a:pt x="21600" y="12106"/>
                        <a:pt x="11929" y="21776"/>
                        <a:pt x="0" y="21777"/>
                      </a:cubicBezTo>
                    </a:path>
                    <a:path w="21600" h="21777" stroke="0" extrusionOk="0">
                      <a:moveTo>
                        <a:pt x="21599" y="-1"/>
                      </a:moveTo>
                      <a:cubicBezTo>
                        <a:pt x="21599" y="58"/>
                        <a:pt x="21600" y="117"/>
                        <a:pt x="21600" y="177"/>
                      </a:cubicBezTo>
                      <a:cubicBezTo>
                        <a:pt x="21600" y="12106"/>
                        <a:pt x="11929" y="21776"/>
                        <a:pt x="0" y="21777"/>
                      </a:cubicBezTo>
                      <a:lnTo>
                        <a:pt x="0" y="17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56" name="Arc 17"/>
                <p:cNvSpPr>
                  <a:spLocks/>
                </p:cNvSpPr>
                <p:nvPr/>
              </p:nvSpPr>
              <p:spPr bwMode="auto">
                <a:xfrm>
                  <a:off x="5022" y="1604"/>
                  <a:ext cx="43" cy="103"/>
                </a:xfrm>
                <a:custGeom>
                  <a:avLst/>
                  <a:gdLst>
                    <a:gd name="T0" fmla="*/ 0 w 21600"/>
                    <a:gd name="T1" fmla="*/ 0 h 21817"/>
                    <a:gd name="T2" fmla="*/ 0 w 21600"/>
                    <a:gd name="T3" fmla="*/ 0 h 21817"/>
                    <a:gd name="T4" fmla="*/ 0 w 21600"/>
                    <a:gd name="T5" fmla="*/ 0 h 21817"/>
                    <a:gd name="T6" fmla="*/ 0 60000 65536"/>
                    <a:gd name="T7" fmla="*/ 0 60000 65536"/>
                    <a:gd name="T8" fmla="*/ 0 60000 65536"/>
                    <a:gd name="T9" fmla="*/ 0 w 21600"/>
                    <a:gd name="T10" fmla="*/ 0 h 21817"/>
                    <a:gd name="T11" fmla="*/ 21600 w 21600"/>
                    <a:gd name="T12" fmla="*/ 21817 h 21817"/>
                  </a:gdLst>
                  <a:ahLst/>
                  <a:cxnLst>
                    <a:cxn ang="T6">
                      <a:pos x="T0" y="T1"/>
                    </a:cxn>
                    <a:cxn ang="T7">
                      <a:pos x="T2" y="T3"/>
                    </a:cxn>
                    <a:cxn ang="T8">
                      <a:pos x="T4" y="T5"/>
                    </a:cxn>
                  </a:cxnLst>
                  <a:rect l="T9" t="T10" r="T11" b="T12"/>
                  <a:pathLst>
                    <a:path w="21600" h="21817" fill="none" extrusionOk="0">
                      <a:moveTo>
                        <a:pt x="21598" y="0"/>
                      </a:moveTo>
                      <a:cubicBezTo>
                        <a:pt x="21599" y="72"/>
                        <a:pt x="21600" y="144"/>
                        <a:pt x="21600" y="217"/>
                      </a:cubicBezTo>
                      <a:cubicBezTo>
                        <a:pt x="21600" y="12146"/>
                        <a:pt x="11929" y="21816"/>
                        <a:pt x="0" y="21817"/>
                      </a:cubicBezTo>
                    </a:path>
                    <a:path w="21600" h="21817" stroke="0" extrusionOk="0">
                      <a:moveTo>
                        <a:pt x="21598" y="0"/>
                      </a:moveTo>
                      <a:cubicBezTo>
                        <a:pt x="21599" y="72"/>
                        <a:pt x="21600" y="144"/>
                        <a:pt x="21600" y="217"/>
                      </a:cubicBezTo>
                      <a:cubicBezTo>
                        <a:pt x="21600" y="12146"/>
                        <a:pt x="11929" y="21816"/>
                        <a:pt x="0" y="21817"/>
                      </a:cubicBezTo>
                      <a:lnTo>
                        <a:pt x="0" y="21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57" name="Arc 18"/>
                <p:cNvSpPr>
                  <a:spLocks/>
                </p:cNvSpPr>
                <p:nvPr/>
              </p:nvSpPr>
              <p:spPr bwMode="auto">
                <a:xfrm>
                  <a:off x="5112" y="1557"/>
                  <a:ext cx="55" cy="147"/>
                </a:xfrm>
                <a:custGeom>
                  <a:avLst/>
                  <a:gdLst>
                    <a:gd name="T0" fmla="*/ 0 w 21600"/>
                    <a:gd name="T1" fmla="*/ 0 h 21751"/>
                    <a:gd name="T2" fmla="*/ 0 w 21600"/>
                    <a:gd name="T3" fmla="*/ 0 h 21751"/>
                    <a:gd name="T4" fmla="*/ 0 w 21600"/>
                    <a:gd name="T5" fmla="*/ 0 h 21751"/>
                    <a:gd name="T6" fmla="*/ 0 60000 65536"/>
                    <a:gd name="T7" fmla="*/ 0 60000 65536"/>
                    <a:gd name="T8" fmla="*/ 0 60000 65536"/>
                    <a:gd name="T9" fmla="*/ 0 w 21600"/>
                    <a:gd name="T10" fmla="*/ 0 h 21751"/>
                    <a:gd name="T11" fmla="*/ 21600 w 21600"/>
                    <a:gd name="T12" fmla="*/ 21751 h 21751"/>
                  </a:gdLst>
                  <a:ahLst/>
                  <a:cxnLst>
                    <a:cxn ang="T6">
                      <a:pos x="T0" y="T1"/>
                    </a:cxn>
                    <a:cxn ang="T7">
                      <a:pos x="T2" y="T3"/>
                    </a:cxn>
                    <a:cxn ang="T8">
                      <a:pos x="T4" y="T5"/>
                    </a:cxn>
                  </a:cxnLst>
                  <a:rect l="T9" t="T10" r="T11" b="T12"/>
                  <a:pathLst>
                    <a:path w="21600" h="21751" fill="none" extrusionOk="0">
                      <a:moveTo>
                        <a:pt x="21599" y="-1"/>
                      </a:moveTo>
                      <a:cubicBezTo>
                        <a:pt x="21599" y="50"/>
                        <a:pt x="21600" y="100"/>
                        <a:pt x="21600" y="151"/>
                      </a:cubicBezTo>
                      <a:cubicBezTo>
                        <a:pt x="21600" y="12080"/>
                        <a:pt x="11929" y="21750"/>
                        <a:pt x="0" y="21751"/>
                      </a:cubicBezTo>
                    </a:path>
                    <a:path w="21600" h="21751" stroke="0" extrusionOk="0">
                      <a:moveTo>
                        <a:pt x="21599" y="-1"/>
                      </a:moveTo>
                      <a:cubicBezTo>
                        <a:pt x="21599" y="50"/>
                        <a:pt x="21600" y="100"/>
                        <a:pt x="21600" y="151"/>
                      </a:cubicBezTo>
                      <a:cubicBezTo>
                        <a:pt x="21600" y="12080"/>
                        <a:pt x="11929" y="21750"/>
                        <a:pt x="0" y="21751"/>
                      </a:cubicBezTo>
                      <a:lnTo>
                        <a:pt x="0" y="151"/>
                      </a:lnTo>
                      <a:close/>
                    </a:path>
                  </a:pathLst>
                </a:custGeom>
                <a:noFill/>
                <a:ln w="12700" cap="rnd">
                  <a:solidFill>
                    <a:srgbClr val="000000"/>
                  </a:solidFill>
                  <a:round/>
                  <a:headEnd type="none" w="sm" len="sm"/>
                  <a:tailEnd type="none" w="sm" len="sm"/>
                </a:ln>
              </p:spPr>
              <p:txBody>
                <a:bodyPr wrap="none" anchor="ctr"/>
                <a:lstStyle/>
                <a:p>
                  <a:endParaRPr lang="en-US"/>
                </a:p>
              </p:txBody>
            </p:sp>
          </p:grpSp>
          <p:sp>
            <p:nvSpPr>
              <p:cNvPr id="141" name="Arc 140"/>
              <p:cNvSpPr/>
              <p:nvPr/>
            </p:nvSpPr>
            <p:spPr>
              <a:xfrm>
                <a:off x="1821488" y="4608578"/>
                <a:ext cx="431597" cy="621792"/>
              </a:xfrm>
              <a:prstGeom prst="arc">
                <a:avLst>
                  <a:gd name="adj1" fmla="val 17956677"/>
                  <a:gd name="adj2" fmla="val 3143819"/>
                </a:avLst>
              </a:prstGeom>
              <a:ln w="28575">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2" name="Arc 141"/>
              <p:cNvSpPr/>
              <p:nvPr/>
            </p:nvSpPr>
            <p:spPr>
              <a:xfrm>
                <a:off x="1973888" y="4608578"/>
                <a:ext cx="431597" cy="621792"/>
              </a:xfrm>
              <a:prstGeom prst="arc">
                <a:avLst>
                  <a:gd name="adj1" fmla="val 17956677"/>
                  <a:gd name="adj2" fmla="val 3143819"/>
                </a:avLst>
              </a:prstGeom>
              <a:ln w="28575">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58" name="TextBox 157"/>
          <p:cNvSpPr txBox="1"/>
          <p:nvPr/>
        </p:nvSpPr>
        <p:spPr>
          <a:xfrm>
            <a:off x="6348366" y="3657032"/>
            <a:ext cx="1328981" cy="276999"/>
          </a:xfrm>
          <a:prstGeom prst="rect">
            <a:avLst/>
          </a:prstGeom>
          <a:noFill/>
          <a:ln>
            <a:noFill/>
          </a:ln>
        </p:spPr>
        <p:txBody>
          <a:bodyPr wrap="square" rtlCol="0">
            <a:spAutoFit/>
          </a:bodyPr>
          <a:lstStyle/>
          <a:p>
            <a:pPr algn="ctr" fontAlgn="base">
              <a:spcBef>
                <a:spcPct val="50000"/>
              </a:spcBef>
              <a:spcAft>
                <a:spcPct val="0"/>
              </a:spcAft>
              <a:buClr>
                <a:srgbClr val="F0AB00"/>
              </a:buClr>
              <a:buSzPct val="80000"/>
            </a:pPr>
            <a:r>
              <a:rPr lang="en-US" sz="1200" b="1" kern="0" dirty="0" smtClean="0">
                <a:solidFill>
                  <a:schemeClr val="bg1">
                    <a:lumMod val="95000"/>
                  </a:schemeClr>
                </a:solidFill>
                <a:effectLst>
                  <a:outerShdw blurRad="38100" dist="38100" dir="2700000" algn="tl">
                    <a:srgbClr val="000000">
                      <a:alpha val="43137"/>
                    </a:srgbClr>
                  </a:outerShdw>
                </a:effectLst>
                <a:ea typeface="Arial Unicode MS" pitchFamily="34" charset="-128"/>
                <a:cs typeface="Arial Unicode MS" pitchFamily="34" charset="-128"/>
              </a:rPr>
              <a:t>Coordinator</a:t>
            </a:r>
          </a:p>
        </p:txBody>
      </p:sp>
      <p:pic>
        <p:nvPicPr>
          <p:cNvPr id="46" name="Picture 45" descr="http://www.arthursclipart.org/sportmiscellaneous/stopwatch.gif"/>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0788" y="3219979"/>
            <a:ext cx="304519" cy="397502"/>
          </a:xfrm>
          <a:prstGeom prst="rect">
            <a:avLst/>
          </a:prstGeom>
          <a:noFill/>
        </p:spPr>
      </p:pic>
      <p:grpSp>
        <p:nvGrpSpPr>
          <p:cNvPr id="159" name="Group 158"/>
          <p:cNvGrpSpPr/>
          <p:nvPr/>
        </p:nvGrpSpPr>
        <p:grpSpPr>
          <a:xfrm>
            <a:off x="9964451" y="3359977"/>
            <a:ext cx="531815" cy="352446"/>
            <a:chOff x="2662744" y="672389"/>
            <a:chExt cx="817699" cy="621792"/>
          </a:xfrm>
        </p:grpSpPr>
        <p:sp>
          <p:nvSpPr>
            <p:cNvPr id="160" name="Arc 159"/>
            <p:cNvSpPr/>
            <p:nvPr/>
          </p:nvSpPr>
          <p:spPr>
            <a:xfrm>
              <a:off x="2662744" y="672389"/>
              <a:ext cx="431597" cy="621792"/>
            </a:xfrm>
            <a:prstGeom prst="arc">
              <a:avLst>
                <a:gd name="adj1" fmla="val 17956677"/>
                <a:gd name="adj2" fmla="val 3143819"/>
              </a:avLst>
            </a:prstGeom>
            <a:ln w="38100">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1" name="Arc 160"/>
            <p:cNvSpPr/>
            <p:nvPr/>
          </p:nvSpPr>
          <p:spPr>
            <a:xfrm>
              <a:off x="2815144" y="672389"/>
              <a:ext cx="431597" cy="621792"/>
            </a:xfrm>
            <a:prstGeom prst="arc">
              <a:avLst>
                <a:gd name="adj1" fmla="val 17956677"/>
                <a:gd name="adj2" fmla="val 3143819"/>
              </a:avLst>
            </a:prstGeom>
            <a:ln w="38100">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62" name="Group 161"/>
            <p:cNvGrpSpPr/>
            <p:nvPr/>
          </p:nvGrpSpPr>
          <p:grpSpPr>
            <a:xfrm>
              <a:off x="2662744" y="672389"/>
              <a:ext cx="817699" cy="621792"/>
              <a:chOff x="1821488" y="4608578"/>
              <a:chExt cx="817699" cy="621792"/>
            </a:xfrm>
          </p:grpSpPr>
          <p:grpSp>
            <p:nvGrpSpPr>
              <p:cNvPr id="163" name="Group 99"/>
              <p:cNvGrpSpPr>
                <a:grpSpLocks/>
              </p:cNvGrpSpPr>
              <p:nvPr/>
            </p:nvGrpSpPr>
            <p:grpSpPr bwMode="auto">
              <a:xfrm>
                <a:off x="1902585" y="4623207"/>
                <a:ext cx="736602" cy="539750"/>
                <a:chOff x="4829" y="1394"/>
                <a:chExt cx="464" cy="340"/>
              </a:xfrm>
            </p:grpSpPr>
            <p:sp>
              <p:nvSpPr>
                <p:cNvPr id="166" name="Freeform 4"/>
                <p:cNvSpPr>
                  <a:spLocks/>
                </p:cNvSpPr>
                <p:nvPr/>
              </p:nvSpPr>
              <p:spPr bwMode="auto">
                <a:xfrm>
                  <a:off x="5206" y="1394"/>
                  <a:ext cx="87" cy="332"/>
                </a:xfrm>
                <a:custGeom>
                  <a:avLst/>
                  <a:gdLst>
                    <a:gd name="T0" fmla="*/ 15 w 87"/>
                    <a:gd name="T1" fmla="*/ 0 h 332"/>
                    <a:gd name="T2" fmla="*/ 24 w 87"/>
                    <a:gd name="T3" fmla="*/ 2 h 332"/>
                    <a:gd name="T4" fmla="*/ 35 w 87"/>
                    <a:gd name="T5" fmla="*/ 6 h 332"/>
                    <a:gd name="T6" fmla="*/ 45 w 87"/>
                    <a:gd name="T7" fmla="*/ 15 h 332"/>
                    <a:gd name="T8" fmla="*/ 55 w 87"/>
                    <a:gd name="T9" fmla="*/ 27 h 332"/>
                    <a:gd name="T10" fmla="*/ 64 w 87"/>
                    <a:gd name="T11" fmla="*/ 43 h 332"/>
                    <a:gd name="T12" fmla="*/ 72 w 87"/>
                    <a:gd name="T13" fmla="*/ 67 h 332"/>
                    <a:gd name="T14" fmla="*/ 79 w 87"/>
                    <a:gd name="T15" fmla="*/ 96 h 332"/>
                    <a:gd name="T16" fmla="*/ 85 w 87"/>
                    <a:gd name="T17" fmla="*/ 127 h 332"/>
                    <a:gd name="T18" fmla="*/ 86 w 87"/>
                    <a:gd name="T19" fmla="*/ 160 h 332"/>
                    <a:gd name="T20" fmla="*/ 85 w 87"/>
                    <a:gd name="T21" fmla="*/ 194 h 332"/>
                    <a:gd name="T22" fmla="*/ 80 w 87"/>
                    <a:gd name="T23" fmla="*/ 231 h 332"/>
                    <a:gd name="T24" fmla="*/ 73 w 87"/>
                    <a:gd name="T25" fmla="*/ 264 h 332"/>
                    <a:gd name="T26" fmla="*/ 64 w 87"/>
                    <a:gd name="T27" fmla="*/ 286 h 332"/>
                    <a:gd name="T28" fmla="*/ 52 w 87"/>
                    <a:gd name="T29" fmla="*/ 305 h 332"/>
                    <a:gd name="T30" fmla="*/ 42 w 87"/>
                    <a:gd name="T31" fmla="*/ 320 h 332"/>
                    <a:gd name="T32" fmla="*/ 30 w 87"/>
                    <a:gd name="T33" fmla="*/ 326 h 332"/>
                    <a:gd name="T34" fmla="*/ 24 w 87"/>
                    <a:gd name="T35" fmla="*/ 329 h 332"/>
                    <a:gd name="T36" fmla="*/ 14 w 87"/>
                    <a:gd name="T37" fmla="*/ 329 h 332"/>
                    <a:gd name="T38" fmla="*/ 0 w 87"/>
                    <a:gd name="T39" fmla="*/ 331 h 332"/>
                    <a:gd name="T40" fmla="*/ 1 w 87"/>
                    <a:gd name="T41" fmla="*/ 0 h 332"/>
                    <a:gd name="T42" fmla="*/ 15 w 87"/>
                    <a:gd name="T43" fmla="*/ 0 h 3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7"/>
                    <a:gd name="T67" fmla="*/ 0 h 332"/>
                    <a:gd name="T68" fmla="*/ 87 w 87"/>
                    <a:gd name="T69" fmla="*/ 332 h 33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7" h="332">
                      <a:moveTo>
                        <a:pt x="15" y="0"/>
                      </a:moveTo>
                      <a:lnTo>
                        <a:pt x="24" y="2"/>
                      </a:lnTo>
                      <a:lnTo>
                        <a:pt x="35" y="6"/>
                      </a:lnTo>
                      <a:lnTo>
                        <a:pt x="45" y="15"/>
                      </a:lnTo>
                      <a:lnTo>
                        <a:pt x="55" y="27"/>
                      </a:lnTo>
                      <a:lnTo>
                        <a:pt x="64" y="43"/>
                      </a:lnTo>
                      <a:lnTo>
                        <a:pt x="72" y="67"/>
                      </a:lnTo>
                      <a:lnTo>
                        <a:pt x="79" y="96"/>
                      </a:lnTo>
                      <a:lnTo>
                        <a:pt x="85" y="127"/>
                      </a:lnTo>
                      <a:lnTo>
                        <a:pt x="86" y="160"/>
                      </a:lnTo>
                      <a:lnTo>
                        <a:pt x="85" y="194"/>
                      </a:lnTo>
                      <a:lnTo>
                        <a:pt x="80" y="231"/>
                      </a:lnTo>
                      <a:lnTo>
                        <a:pt x="73" y="264"/>
                      </a:lnTo>
                      <a:lnTo>
                        <a:pt x="64" y="286"/>
                      </a:lnTo>
                      <a:lnTo>
                        <a:pt x="52" y="305"/>
                      </a:lnTo>
                      <a:lnTo>
                        <a:pt x="42" y="320"/>
                      </a:lnTo>
                      <a:lnTo>
                        <a:pt x="30" y="326"/>
                      </a:lnTo>
                      <a:lnTo>
                        <a:pt x="24" y="329"/>
                      </a:lnTo>
                      <a:lnTo>
                        <a:pt x="14" y="329"/>
                      </a:lnTo>
                      <a:lnTo>
                        <a:pt x="0" y="331"/>
                      </a:lnTo>
                      <a:lnTo>
                        <a:pt x="1" y="0"/>
                      </a:lnTo>
                      <a:lnTo>
                        <a:pt x="15" y="0"/>
                      </a:lnTo>
                    </a:path>
                  </a:pathLst>
                </a:custGeom>
                <a:gradFill rotWithShape="0">
                  <a:gsLst>
                    <a:gs pos="0">
                      <a:srgbClr val="FFFFFF"/>
                    </a:gs>
                    <a:gs pos="100000">
                      <a:srgbClr val="969696"/>
                    </a:gs>
                  </a:gsLst>
                  <a:lin ang="5400000" scaled="1"/>
                </a:gradFill>
                <a:ln w="12700" cap="rnd">
                  <a:solidFill>
                    <a:srgbClr val="000000"/>
                  </a:solidFill>
                  <a:round/>
                  <a:headEnd type="none" w="sm" len="sm"/>
                  <a:tailEnd type="none" w="sm" len="sm"/>
                </a:ln>
              </p:spPr>
              <p:txBody>
                <a:bodyPr/>
                <a:lstStyle/>
                <a:p>
                  <a:endParaRPr lang="en-US"/>
                </a:p>
              </p:txBody>
            </p:sp>
            <p:sp>
              <p:nvSpPr>
                <p:cNvPr id="167" name="Oval 5"/>
                <p:cNvSpPr>
                  <a:spLocks noChangeArrowheads="1"/>
                </p:cNvSpPr>
                <p:nvPr/>
              </p:nvSpPr>
              <p:spPr bwMode="auto">
                <a:xfrm>
                  <a:off x="5138" y="1396"/>
                  <a:ext cx="136" cy="327"/>
                </a:xfrm>
                <a:prstGeom prst="ellipse">
                  <a:avLst/>
                </a:prstGeom>
                <a:gradFill rotWithShape="0">
                  <a:gsLst>
                    <a:gs pos="0">
                      <a:srgbClr val="C6C6C6"/>
                    </a:gs>
                    <a:gs pos="100000">
                      <a:srgbClr val="DDDDDD"/>
                    </a:gs>
                  </a:gsLst>
                  <a:lin ang="2700000" scaled="1"/>
                </a:gradFill>
                <a:ln w="12700">
                  <a:solidFill>
                    <a:srgbClr val="000000"/>
                  </a:solidFill>
                  <a:round/>
                  <a:headEnd/>
                  <a:tailEnd/>
                </a:ln>
              </p:spPr>
              <p:txBody>
                <a:bodyPr wrap="none" anchor="ctr"/>
                <a:lstStyle/>
                <a:p>
                  <a:endParaRPr lang="en-US"/>
                </a:p>
              </p:txBody>
            </p:sp>
            <p:sp>
              <p:nvSpPr>
                <p:cNvPr id="168" name="Freeform 6"/>
                <p:cNvSpPr>
                  <a:spLocks/>
                </p:cNvSpPr>
                <p:nvPr/>
              </p:nvSpPr>
              <p:spPr bwMode="auto">
                <a:xfrm>
                  <a:off x="4916" y="1420"/>
                  <a:ext cx="324" cy="290"/>
                </a:xfrm>
                <a:custGeom>
                  <a:avLst/>
                  <a:gdLst>
                    <a:gd name="T0" fmla="*/ 264 w 324"/>
                    <a:gd name="T1" fmla="*/ 0 h 290"/>
                    <a:gd name="T2" fmla="*/ 271 w 324"/>
                    <a:gd name="T3" fmla="*/ 2 h 290"/>
                    <a:gd name="T4" fmla="*/ 281 w 324"/>
                    <a:gd name="T5" fmla="*/ 5 h 290"/>
                    <a:gd name="T6" fmla="*/ 289 w 324"/>
                    <a:gd name="T7" fmla="*/ 13 h 290"/>
                    <a:gd name="T8" fmla="*/ 296 w 324"/>
                    <a:gd name="T9" fmla="*/ 22 h 290"/>
                    <a:gd name="T10" fmla="*/ 305 w 324"/>
                    <a:gd name="T11" fmla="*/ 37 h 290"/>
                    <a:gd name="T12" fmla="*/ 312 w 324"/>
                    <a:gd name="T13" fmla="*/ 56 h 290"/>
                    <a:gd name="T14" fmla="*/ 318 w 324"/>
                    <a:gd name="T15" fmla="*/ 82 h 290"/>
                    <a:gd name="T16" fmla="*/ 323 w 324"/>
                    <a:gd name="T17" fmla="*/ 108 h 290"/>
                    <a:gd name="T18" fmla="*/ 323 w 324"/>
                    <a:gd name="T19" fmla="*/ 133 h 290"/>
                    <a:gd name="T20" fmla="*/ 323 w 324"/>
                    <a:gd name="T21" fmla="*/ 166 h 290"/>
                    <a:gd name="T22" fmla="*/ 319 w 324"/>
                    <a:gd name="T23" fmla="*/ 197 h 290"/>
                    <a:gd name="T24" fmla="*/ 311 w 324"/>
                    <a:gd name="T25" fmla="*/ 226 h 290"/>
                    <a:gd name="T26" fmla="*/ 305 w 324"/>
                    <a:gd name="T27" fmla="*/ 244 h 290"/>
                    <a:gd name="T28" fmla="*/ 296 w 324"/>
                    <a:gd name="T29" fmla="*/ 261 h 290"/>
                    <a:gd name="T30" fmla="*/ 286 w 324"/>
                    <a:gd name="T31" fmla="*/ 272 h 290"/>
                    <a:gd name="T32" fmla="*/ 276 w 324"/>
                    <a:gd name="T33" fmla="*/ 279 h 290"/>
                    <a:gd name="T34" fmla="*/ 271 w 324"/>
                    <a:gd name="T35" fmla="*/ 281 h 290"/>
                    <a:gd name="T36" fmla="*/ 263 w 324"/>
                    <a:gd name="T37" fmla="*/ 281 h 290"/>
                    <a:gd name="T38" fmla="*/ 0 w 324"/>
                    <a:gd name="T39" fmla="*/ 289 h 290"/>
                    <a:gd name="T40" fmla="*/ 1 w 324"/>
                    <a:gd name="T41" fmla="*/ 0 h 290"/>
                    <a:gd name="T42" fmla="*/ 264 w 324"/>
                    <a:gd name="T43" fmla="*/ 0 h 2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4"/>
                    <a:gd name="T67" fmla="*/ 0 h 290"/>
                    <a:gd name="T68" fmla="*/ 324 w 324"/>
                    <a:gd name="T69" fmla="*/ 290 h 29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4" h="290">
                      <a:moveTo>
                        <a:pt x="264" y="0"/>
                      </a:moveTo>
                      <a:lnTo>
                        <a:pt x="271" y="2"/>
                      </a:lnTo>
                      <a:lnTo>
                        <a:pt x="281" y="5"/>
                      </a:lnTo>
                      <a:lnTo>
                        <a:pt x="289" y="13"/>
                      </a:lnTo>
                      <a:lnTo>
                        <a:pt x="296" y="22"/>
                      </a:lnTo>
                      <a:lnTo>
                        <a:pt x="305" y="37"/>
                      </a:lnTo>
                      <a:lnTo>
                        <a:pt x="312" y="56"/>
                      </a:lnTo>
                      <a:lnTo>
                        <a:pt x="318" y="82"/>
                      </a:lnTo>
                      <a:lnTo>
                        <a:pt x="323" y="108"/>
                      </a:lnTo>
                      <a:lnTo>
                        <a:pt x="323" y="133"/>
                      </a:lnTo>
                      <a:lnTo>
                        <a:pt x="323" y="166"/>
                      </a:lnTo>
                      <a:lnTo>
                        <a:pt x="319" y="197"/>
                      </a:lnTo>
                      <a:lnTo>
                        <a:pt x="311" y="226"/>
                      </a:lnTo>
                      <a:lnTo>
                        <a:pt x="305" y="244"/>
                      </a:lnTo>
                      <a:lnTo>
                        <a:pt x="296" y="261"/>
                      </a:lnTo>
                      <a:lnTo>
                        <a:pt x="286" y="272"/>
                      </a:lnTo>
                      <a:lnTo>
                        <a:pt x="276" y="279"/>
                      </a:lnTo>
                      <a:lnTo>
                        <a:pt x="271" y="281"/>
                      </a:lnTo>
                      <a:lnTo>
                        <a:pt x="263" y="281"/>
                      </a:lnTo>
                      <a:lnTo>
                        <a:pt x="0" y="289"/>
                      </a:lnTo>
                      <a:lnTo>
                        <a:pt x="1" y="0"/>
                      </a:lnTo>
                      <a:lnTo>
                        <a:pt x="264" y="0"/>
                      </a:lnTo>
                    </a:path>
                  </a:pathLst>
                </a:custGeom>
                <a:gradFill rotWithShape="0">
                  <a:gsLst>
                    <a:gs pos="0">
                      <a:srgbClr val="4C667F"/>
                    </a:gs>
                    <a:gs pos="50000">
                      <a:srgbClr val="99CCFF"/>
                    </a:gs>
                    <a:gs pos="100000">
                      <a:srgbClr val="4C667F"/>
                    </a:gs>
                  </a:gsLst>
                  <a:lin ang="5400000" scaled="1"/>
                </a:gradFill>
                <a:ln w="12700" cap="rnd">
                  <a:solidFill>
                    <a:srgbClr val="000000"/>
                  </a:solidFill>
                  <a:round/>
                  <a:headEnd type="none" w="sm" len="sm"/>
                  <a:tailEnd type="none" w="sm" len="sm"/>
                </a:ln>
              </p:spPr>
              <p:txBody>
                <a:bodyPr/>
                <a:lstStyle/>
                <a:p>
                  <a:endParaRPr lang="en-US"/>
                </a:p>
              </p:txBody>
            </p:sp>
            <p:sp>
              <p:nvSpPr>
                <p:cNvPr id="169" name="Freeform 7"/>
                <p:cNvSpPr>
                  <a:spLocks/>
                </p:cNvSpPr>
                <p:nvPr/>
              </p:nvSpPr>
              <p:spPr bwMode="auto">
                <a:xfrm>
                  <a:off x="4880" y="1394"/>
                  <a:ext cx="83" cy="340"/>
                </a:xfrm>
                <a:custGeom>
                  <a:avLst/>
                  <a:gdLst>
                    <a:gd name="T0" fmla="*/ 23 w 83"/>
                    <a:gd name="T1" fmla="*/ 0 h 340"/>
                    <a:gd name="T2" fmla="*/ 30 w 83"/>
                    <a:gd name="T3" fmla="*/ 2 h 340"/>
                    <a:gd name="T4" fmla="*/ 40 w 83"/>
                    <a:gd name="T5" fmla="*/ 6 h 340"/>
                    <a:gd name="T6" fmla="*/ 48 w 83"/>
                    <a:gd name="T7" fmla="*/ 16 h 340"/>
                    <a:gd name="T8" fmla="*/ 55 w 83"/>
                    <a:gd name="T9" fmla="*/ 27 h 340"/>
                    <a:gd name="T10" fmla="*/ 64 w 83"/>
                    <a:gd name="T11" fmla="*/ 44 h 340"/>
                    <a:gd name="T12" fmla="*/ 70 w 83"/>
                    <a:gd name="T13" fmla="*/ 68 h 340"/>
                    <a:gd name="T14" fmla="*/ 76 w 83"/>
                    <a:gd name="T15" fmla="*/ 98 h 340"/>
                    <a:gd name="T16" fmla="*/ 81 w 83"/>
                    <a:gd name="T17" fmla="*/ 131 h 340"/>
                    <a:gd name="T18" fmla="*/ 82 w 83"/>
                    <a:gd name="T19" fmla="*/ 162 h 340"/>
                    <a:gd name="T20" fmla="*/ 81 w 83"/>
                    <a:gd name="T21" fmla="*/ 199 h 340"/>
                    <a:gd name="T22" fmla="*/ 77 w 83"/>
                    <a:gd name="T23" fmla="*/ 237 h 340"/>
                    <a:gd name="T24" fmla="*/ 70 w 83"/>
                    <a:gd name="T25" fmla="*/ 273 h 340"/>
                    <a:gd name="T26" fmla="*/ 64 w 83"/>
                    <a:gd name="T27" fmla="*/ 294 h 340"/>
                    <a:gd name="T28" fmla="*/ 54 w 83"/>
                    <a:gd name="T29" fmla="*/ 313 h 340"/>
                    <a:gd name="T30" fmla="*/ 45 w 83"/>
                    <a:gd name="T31" fmla="*/ 328 h 340"/>
                    <a:gd name="T32" fmla="*/ 35 w 83"/>
                    <a:gd name="T33" fmla="*/ 335 h 340"/>
                    <a:gd name="T34" fmla="*/ 30 w 83"/>
                    <a:gd name="T35" fmla="*/ 339 h 340"/>
                    <a:gd name="T36" fmla="*/ 22 w 83"/>
                    <a:gd name="T37" fmla="*/ 339 h 340"/>
                    <a:gd name="T38" fmla="*/ 0 w 83"/>
                    <a:gd name="T39" fmla="*/ 339 h 340"/>
                    <a:gd name="T40" fmla="*/ 0 w 83"/>
                    <a:gd name="T41" fmla="*/ 0 h 340"/>
                    <a:gd name="T42" fmla="*/ 23 w 83"/>
                    <a:gd name="T43" fmla="*/ 0 h 3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340"/>
                    <a:gd name="T68" fmla="*/ 83 w 83"/>
                    <a:gd name="T69" fmla="*/ 340 h 3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340">
                      <a:moveTo>
                        <a:pt x="23" y="0"/>
                      </a:moveTo>
                      <a:lnTo>
                        <a:pt x="30" y="2"/>
                      </a:lnTo>
                      <a:lnTo>
                        <a:pt x="40" y="6"/>
                      </a:lnTo>
                      <a:lnTo>
                        <a:pt x="48" y="16"/>
                      </a:lnTo>
                      <a:lnTo>
                        <a:pt x="55" y="27"/>
                      </a:lnTo>
                      <a:lnTo>
                        <a:pt x="64" y="44"/>
                      </a:lnTo>
                      <a:lnTo>
                        <a:pt x="70" y="68"/>
                      </a:lnTo>
                      <a:lnTo>
                        <a:pt x="76" y="98"/>
                      </a:lnTo>
                      <a:lnTo>
                        <a:pt x="81" y="131"/>
                      </a:lnTo>
                      <a:lnTo>
                        <a:pt x="82" y="162"/>
                      </a:lnTo>
                      <a:lnTo>
                        <a:pt x="81" y="199"/>
                      </a:lnTo>
                      <a:lnTo>
                        <a:pt x="77" y="237"/>
                      </a:lnTo>
                      <a:lnTo>
                        <a:pt x="70" y="273"/>
                      </a:lnTo>
                      <a:lnTo>
                        <a:pt x="64" y="294"/>
                      </a:lnTo>
                      <a:lnTo>
                        <a:pt x="54" y="313"/>
                      </a:lnTo>
                      <a:lnTo>
                        <a:pt x="45" y="328"/>
                      </a:lnTo>
                      <a:lnTo>
                        <a:pt x="35" y="335"/>
                      </a:lnTo>
                      <a:lnTo>
                        <a:pt x="30" y="339"/>
                      </a:lnTo>
                      <a:lnTo>
                        <a:pt x="22" y="339"/>
                      </a:lnTo>
                      <a:lnTo>
                        <a:pt x="0" y="339"/>
                      </a:lnTo>
                      <a:lnTo>
                        <a:pt x="0" y="0"/>
                      </a:lnTo>
                      <a:lnTo>
                        <a:pt x="23" y="0"/>
                      </a:lnTo>
                    </a:path>
                  </a:pathLst>
                </a:custGeom>
                <a:gradFill rotWithShape="0">
                  <a:gsLst>
                    <a:gs pos="0">
                      <a:srgbClr val="FFFFFF"/>
                    </a:gs>
                    <a:gs pos="100000">
                      <a:srgbClr val="969696"/>
                    </a:gs>
                  </a:gsLst>
                  <a:lin ang="5400000" scaled="1"/>
                </a:gradFill>
                <a:ln w="12700" cap="rnd">
                  <a:solidFill>
                    <a:srgbClr val="000000"/>
                  </a:solidFill>
                  <a:round/>
                  <a:headEnd type="none" w="sm" len="sm"/>
                  <a:tailEnd type="none" w="sm" len="sm"/>
                </a:ln>
              </p:spPr>
              <p:txBody>
                <a:bodyPr/>
                <a:lstStyle/>
                <a:p>
                  <a:endParaRPr lang="en-US"/>
                </a:p>
              </p:txBody>
            </p:sp>
            <p:sp>
              <p:nvSpPr>
                <p:cNvPr id="170" name="Oval 8"/>
                <p:cNvSpPr>
                  <a:spLocks noChangeArrowheads="1"/>
                </p:cNvSpPr>
                <p:nvPr/>
              </p:nvSpPr>
              <p:spPr bwMode="auto">
                <a:xfrm>
                  <a:off x="4829" y="1396"/>
                  <a:ext cx="112" cy="335"/>
                </a:xfrm>
                <a:prstGeom prst="ellipse">
                  <a:avLst/>
                </a:prstGeom>
                <a:gradFill rotWithShape="0">
                  <a:gsLst>
                    <a:gs pos="0">
                      <a:srgbClr val="C6C6C6"/>
                    </a:gs>
                    <a:gs pos="100000">
                      <a:srgbClr val="DDDDDD"/>
                    </a:gs>
                  </a:gsLst>
                  <a:lin ang="2700000" scaled="1"/>
                </a:gradFill>
                <a:ln w="12700">
                  <a:solidFill>
                    <a:srgbClr val="000000"/>
                  </a:solidFill>
                  <a:round/>
                  <a:headEnd/>
                  <a:tailEnd/>
                </a:ln>
              </p:spPr>
              <p:txBody>
                <a:bodyPr wrap="none" anchor="ctr"/>
                <a:lstStyle/>
                <a:p>
                  <a:endParaRPr lang="en-US"/>
                </a:p>
              </p:txBody>
            </p:sp>
            <p:sp>
              <p:nvSpPr>
                <p:cNvPr id="171" name="Oval 9"/>
                <p:cNvSpPr>
                  <a:spLocks noChangeArrowheads="1"/>
                </p:cNvSpPr>
                <p:nvPr/>
              </p:nvSpPr>
              <p:spPr bwMode="auto">
                <a:xfrm>
                  <a:off x="4872" y="1534"/>
                  <a:ext cx="20" cy="58"/>
                </a:xfrm>
                <a:prstGeom prst="ellipse">
                  <a:avLst/>
                </a:prstGeom>
                <a:gradFill rotWithShape="0">
                  <a:gsLst>
                    <a:gs pos="0">
                      <a:srgbClr val="606060"/>
                    </a:gs>
                    <a:gs pos="100000">
                      <a:srgbClr val="C0C0C0"/>
                    </a:gs>
                  </a:gsLst>
                  <a:lin ang="5400000" scaled="1"/>
                </a:gradFill>
                <a:ln w="12700">
                  <a:solidFill>
                    <a:srgbClr val="000000"/>
                  </a:solidFill>
                  <a:round/>
                  <a:headEnd/>
                  <a:tailEnd/>
                </a:ln>
              </p:spPr>
              <p:txBody>
                <a:bodyPr wrap="none" anchor="ctr"/>
                <a:lstStyle/>
                <a:p>
                  <a:endParaRPr lang="en-US"/>
                </a:p>
              </p:txBody>
            </p:sp>
            <p:sp>
              <p:nvSpPr>
                <p:cNvPr id="172" name="Arc 10"/>
                <p:cNvSpPr>
                  <a:spLocks/>
                </p:cNvSpPr>
                <p:nvPr/>
              </p:nvSpPr>
              <p:spPr bwMode="auto">
                <a:xfrm>
                  <a:off x="5161" y="1588"/>
                  <a:ext cx="53" cy="114"/>
                </a:xfrm>
                <a:custGeom>
                  <a:avLst/>
                  <a:gdLst>
                    <a:gd name="T0" fmla="*/ 0 w 21600"/>
                    <a:gd name="T1" fmla="*/ 0 h 21795"/>
                    <a:gd name="T2" fmla="*/ 0 w 21600"/>
                    <a:gd name="T3" fmla="*/ 0 h 21795"/>
                    <a:gd name="T4" fmla="*/ 0 w 21600"/>
                    <a:gd name="T5" fmla="*/ 0 h 21795"/>
                    <a:gd name="T6" fmla="*/ 0 60000 65536"/>
                    <a:gd name="T7" fmla="*/ 0 60000 65536"/>
                    <a:gd name="T8" fmla="*/ 0 60000 65536"/>
                    <a:gd name="T9" fmla="*/ 0 w 21600"/>
                    <a:gd name="T10" fmla="*/ 0 h 21795"/>
                    <a:gd name="T11" fmla="*/ 21600 w 21600"/>
                    <a:gd name="T12" fmla="*/ 21795 h 21795"/>
                  </a:gdLst>
                  <a:ahLst/>
                  <a:cxnLst>
                    <a:cxn ang="T6">
                      <a:pos x="T0" y="T1"/>
                    </a:cxn>
                    <a:cxn ang="T7">
                      <a:pos x="T2" y="T3"/>
                    </a:cxn>
                    <a:cxn ang="T8">
                      <a:pos x="T4" y="T5"/>
                    </a:cxn>
                  </a:cxnLst>
                  <a:rect l="T9" t="T10" r="T11" b="T12"/>
                  <a:pathLst>
                    <a:path w="21600" h="21795" fill="none" extrusionOk="0">
                      <a:moveTo>
                        <a:pt x="21599" y="-1"/>
                      </a:moveTo>
                      <a:cubicBezTo>
                        <a:pt x="21599" y="64"/>
                        <a:pt x="21600" y="129"/>
                        <a:pt x="21600" y="195"/>
                      </a:cubicBezTo>
                      <a:cubicBezTo>
                        <a:pt x="21600" y="12124"/>
                        <a:pt x="11929" y="21794"/>
                        <a:pt x="0" y="21795"/>
                      </a:cubicBezTo>
                    </a:path>
                    <a:path w="21600" h="21795" stroke="0" extrusionOk="0">
                      <a:moveTo>
                        <a:pt x="21599" y="-1"/>
                      </a:moveTo>
                      <a:cubicBezTo>
                        <a:pt x="21599" y="64"/>
                        <a:pt x="21600" y="129"/>
                        <a:pt x="21600" y="195"/>
                      </a:cubicBezTo>
                      <a:cubicBezTo>
                        <a:pt x="21600" y="12124"/>
                        <a:pt x="11929" y="21794"/>
                        <a:pt x="0" y="21795"/>
                      </a:cubicBezTo>
                      <a:lnTo>
                        <a:pt x="0" y="195"/>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73" name="Arc 11"/>
                <p:cNvSpPr>
                  <a:spLocks/>
                </p:cNvSpPr>
                <p:nvPr/>
              </p:nvSpPr>
              <p:spPr bwMode="auto">
                <a:xfrm>
                  <a:off x="4939" y="1595"/>
                  <a:ext cx="38" cy="1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74" name="Arc 12"/>
                <p:cNvSpPr>
                  <a:spLocks/>
                </p:cNvSpPr>
                <p:nvPr/>
              </p:nvSpPr>
              <p:spPr bwMode="auto">
                <a:xfrm>
                  <a:off x="5049" y="1571"/>
                  <a:ext cx="43" cy="13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75" name="Arc 13"/>
                <p:cNvSpPr>
                  <a:spLocks/>
                </p:cNvSpPr>
                <p:nvPr/>
              </p:nvSpPr>
              <p:spPr bwMode="auto">
                <a:xfrm>
                  <a:off x="5125" y="1568"/>
                  <a:ext cx="56" cy="136"/>
                </a:xfrm>
                <a:custGeom>
                  <a:avLst/>
                  <a:gdLst>
                    <a:gd name="T0" fmla="*/ 0 w 21600"/>
                    <a:gd name="T1" fmla="*/ 0 h 21763"/>
                    <a:gd name="T2" fmla="*/ 0 w 21600"/>
                    <a:gd name="T3" fmla="*/ 0 h 21763"/>
                    <a:gd name="T4" fmla="*/ 0 w 21600"/>
                    <a:gd name="T5" fmla="*/ 0 h 21763"/>
                    <a:gd name="T6" fmla="*/ 0 60000 65536"/>
                    <a:gd name="T7" fmla="*/ 0 60000 65536"/>
                    <a:gd name="T8" fmla="*/ 0 60000 65536"/>
                    <a:gd name="T9" fmla="*/ 0 w 21600"/>
                    <a:gd name="T10" fmla="*/ 0 h 21763"/>
                    <a:gd name="T11" fmla="*/ 21600 w 21600"/>
                    <a:gd name="T12" fmla="*/ 21763 h 21763"/>
                  </a:gdLst>
                  <a:ahLst/>
                  <a:cxnLst>
                    <a:cxn ang="T6">
                      <a:pos x="T0" y="T1"/>
                    </a:cxn>
                    <a:cxn ang="T7">
                      <a:pos x="T2" y="T3"/>
                    </a:cxn>
                    <a:cxn ang="T8">
                      <a:pos x="T4" y="T5"/>
                    </a:cxn>
                  </a:cxnLst>
                  <a:rect l="T9" t="T10" r="T11" b="T12"/>
                  <a:pathLst>
                    <a:path w="21600" h="21763" fill="none" extrusionOk="0">
                      <a:moveTo>
                        <a:pt x="21599" y="-1"/>
                      </a:moveTo>
                      <a:cubicBezTo>
                        <a:pt x="21599" y="54"/>
                        <a:pt x="21600" y="108"/>
                        <a:pt x="21600" y="163"/>
                      </a:cubicBezTo>
                      <a:cubicBezTo>
                        <a:pt x="21600" y="12092"/>
                        <a:pt x="11929" y="21762"/>
                        <a:pt x="0" y="21763"/>
                      </a:cubicBezTo>
                    </a:path>
                    <a:path w="21600" h="21763" stroke="0" extrusionOk="0">
                      <a:moveTo>
                        <a:pt x="21599" y="-1"/>
                      </a:moveTo>
                      <a:cubicBezTo>
                        <a:pt x="21599" y="54"/>
                        <a:pt x="21600" y="108"/>
                        <a:pt x="21600" y="163"/>
                      </a:cubicBezTo>
                      <a:cubicBezTo>
                        <a:pt x="21600" y="12092"/>
                        <a:pt x="11929" y="21762"/>
                        <a:pt x="0" y="21763"/>
                      </a:cubicBezTo>
                      <a:lnTo>
                        <a:pt x="0" y="163"/>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76" name="Arc 14"/>
                <p:cNvSpPr>
                  <a:spLocks/>
                </p:cNvSpPr>
                <p:nvPr/>
              </p:nvSpPr>
              <p:spPr bwMode="auto">
                <a:xfrm>
                  <a:off x="5087" y="1590"/>
                  <a:ext cx="51" cy="114"/>
                </a:xfrm>
                <a:custGeom>
                  <a:avLst/>
                  <a:gdLst>
                    <a:gd name="T0" fmla="*/ 0 w 21600"/>
                    <a:gd name="T1" fmla="*/ 0 h 21795"/>
                    <a:gd name="T2" fmla="*/ 0 w 21600"/>
                    <a:gd name="T3" fmla="*/ 0 h 21795"/>
                    <a:gd name="T4" fmla="*/ 0 w 21600"/>
                    <a:gd name="T5" fmla="*/ 0 h 21795"/>
                    <a:gd name="T6" fmla="*/ 0 60000 65536"/>
                    <a:gd name="T7" fmla="*/ 0 60000 65536"/>
                    <a:gd name="T8" fmla="*/ 0 60000 65536"/>
                    <a:gd name="T9" fmla="*/ 0 w 21600"/>
                    <a:gd name="T10" fmla="*/ 0 h 21795"/>
                    <a:gd name="T11" fmla="*/ 21600 w 21600"/>
                    <a:gd name="T12" fmla="*/ 21795 h 21795"/>
                  </a:gdLst>
                  <a:ahLst/>
                  <a:cxnLst>
                    <a:cxn ang="T6">
                      <a:pos x="T0" y="T1"/>
                    </a:cxn>
                    <a:cxn ang="T7">
                      <a:pos x="T2" y="T3"/>
                    </a:cxn>
                    <a:cxn ang="T8">
                      <a:pos x="T4" y="T5"/>
                    </a:cxn>
                  </a:cxnLst>
                  <a:rect l="T9" t="T10" r="T11" b="T12"/>
                  <a:pathLst>
                    <a:path w="21600" h="21795" fill="none" extrusionOk="0">
                      <a:moveTo>
                        <a:pt x="21599" y="-1"/>
                      </a:moveTo>
                      <a:cubicBezTo>
                        <a:pt x="21599" y="64"/>
                        <a:pt x="21600" y="129"/>
                        <a:pt x="21600" y="195"/>
                      </a:cubicBezTo>
                      <a:cubicBezTo>
                        <a:pt x="21600" y="12124"/>
                        <a:pt x="11929" y="21794"/>
                        <a:pt x="0" y="21795"/>
                      </a:cubicBezTo>
                    </a:path>
                    <a:path w="21600" h="21795" stroke="0" extrusionOk="0">
                      <a:moveTo>
                        <a:pt x="21599" y="-1"/>
                      </a:moveTo>
                      <a:cubicBezTo>
                        <a:pt x="21599" y="64"/>
                        <a:pt x="21600" y="129"/>
                        <a:pt x="21600" y="195"/>
                      </a:cubicBezTo>
                      <a:cubicBezTo>
                        <a:pt x="21600" y="12124"/>
                        <a:pt x="11929" y="21794"/>
                        <a:pt x="0" y="21795"/>
                      </a:cubicBezTo>
                      <a:lnTo>
                        <a:pt x="0" y="195"/>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77" name="Arc 15"/>
                <p:cNvSpPr>
                  <a:spLocks/>
                </p:cNvSpPr>
                <p:nvPr/>
              </p:nvSpPr>
              <p:spPr bwMode="auto">
                <a:xfrm>
                  <a:off x="5005" y="1604"/>
                  <a:ext cx="43" cy="103"/>
                </a:xfrm>
                <a:custGeom>
                  <a:avLst/>
                  <a:gdLst>
                    <a:gd name="T0" fmla="*/ 0 w 21600"/>
                    <a:gd name="T1" fmla="*/ 0 h 21817"/>
                    <a:gd name="T2" fmla="*/ 0 w 21600"/>
                    <a:gd name="T3" fmla="*/ 0 h 21817"/>
                    <a:gd name="T4" fmla="*/ 0 w 21600"/>
                    <a:gd name="T5" fmla="*/ 0 h 21817"/>
                    <a:gd name="T6" fmla="*/ 0 60000 65536"/>
                    <a:gd name="T7" fmla="*/ 0 60000 65536"/>
                    <a:gd name="T8" fmla="*/ 0 60000 65536"/>
                    <a:gd name="T9" fmla="*/ 0 w 21600"/>
                    <a:gd name="T10" fmla="*/ 0 h 21817"/>
                    <a:gd name="T11" fmla="*/ 21600 w 21600"/>
                    <a:gd name="T12" fmla="*/ 21817 h 21817"/>
                  </a:gdLst>
                  <a:ahLst/>
                  <a:cxnLst>
                    <a:cxn ang="T6">
                      <a:pos x="T0" y="T1"/>
                    </a:cxn>
                    <a:cxn ang="T7">
                      <a:pos x="T2" y="T3"/>
                    </a:cxn>
                    <a:cxn ang="T8">
                      <a:pos x="T4" y="T5"/>
                    </a:cxn>
                  </a:cxnLst>
                  <a:rect l="T9" t="T10" r="T11" b="T12"/>
                  <a:pathLst>
                    <a:path w="21600" h="21817" fill="none" extrusionOk="0">
                      <a:moveTo>
                        <a:pt x="21598" y="0"/>
                      </a:moveTo>
                      <a:cubicBezTo>
                        <a:pt x="21599" y="72"/>
                        <a:pt x="21600" y="144"/>
                        <a:pt x="21600" y="217"/>
                      </a:cubicBezTo>
                      <a:cubicBezTo>
                        <a:pt x="21600" y="12146"/>
                        <a:pt x="11929" y="21816"/>
                        <a:pt x="0" y="21817"/>
                      </a:cubicBezTo>
                    </a:path>
                    <a:path w="21600" h="21817" stroke="0" extrusionOk="0">
                      <a:moveTo>
                        <a:pt x="21598" y="0"/>
                      </a:moveTo>
                      <a:cubicBezTo>
                        <a:pt x="21599" y="72"/>
                        <a:pt x="21600" y="144"/>
                        <a:pt x="21600" y="217"/>
                      </a:cubicBezTo>
                      <a:cubicBezTo>
                        <a:pt x="21600" y="12146"/>
                        <a:pt x="11929" y="21816"/>
                        <a:pt x="0" y="21817"/>
                      </a:cubicBezTo>
                      <a:lnTo>
                        <a:pt x="0" y="21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78" name="Arc 16"/>
                <p:cNvSpPr>
                  <a:spLocks/>
                </p:cNvSpPr>
                <p:nvPr/>
              </p:nvSpPr>
              <p:spPr bwMode="auto">
                <a:xfrm>
                  <a:off x="4978" y="1581"/>
                  <a:ext cx="38" cy="126"/>
                </a:xfrm>
                <a:custGeom>
                  <a:avLst/>
                  <a:gdLst>
                    <a:gd name="T0" fmla="*/ 0 w 21600"/>
                    <a:gd name="T1" fmla="*/ 0 h 21777"/>
                    <a:gd name="T2" fmla="*/ 0 w 21600"/>
                    <a:gd name="T3" fmla="*/ 0 h 21777"/>
                    <a:gd name="T4" fmla="*/ 0 w 21600"/>
                    <a:gd name="T5" fmla="*/ 0 h 21777"/>
                    <a:gd name="T6" fmla="*/ 0 60000 65536"/>
                    <a:gd name="T7" fmla="*/ 0 60000 65536"/>
                    <a:gd name="T8" fmla="*/ 0 60000 65536"/>
                    <a:gd name="T9" fmla="*/ 0 w 21600"/>
                    <a:gd name="T10" fmla="*/ 0 h 21777"/>
                    <a:gd name="T11" fmla="*/ 21600 w 21600"/>
                    <a:gd name="T12" fmla="*/ 21777 h 21777"/>
                  </a:gdLst>
                  <a:ahLst/>
                  <a:cxnLst>
                    <a:cxn ang="T6">
                      <a:pos x="T0" y="T1"/>
                    </a:cxn>
                    <a:cxn ang="T7">
                      <a:pos x="T2" y="T3"/>
                    </a:cxn>
                    <a:cxn ang="T8">
                      <a:pos x="T4" y="T5"/>
                    </a:cxn>
                  </a:cxnLst>
                  <a:rect l="T9" t="T10" r="T11" b="T12"/>
                  <a:pathLst>
                    <a:path w="21600" h="21777" fill="none" extrusionOk="0">
                      <a:moveTo>
                        <a:pt x="21599" y="-1"/>
                      </a:moveTo>
                      <a:cubicBezTo>
                        <a:pt x="21599" y="58"/>
                        <a:pt x="21600" y="117"/>
                        <a:pt x="21600" y="177"/>
                      </a:cubicBezTo>
                      <a:cubicBezTo>
                        <a:pt x="21600" y="12106"/>
                        <a:pt x="11929" y="21776"/>
                        <a:pt x="0" y="21777"/>
                      </a:cubicBezTo>
                    </a:path>
                    <a:path w="21600" h="21777" stroke="0" extrusionOk="0">
                      <a:moveTo>
                        <a:pt x="21599" y="-1"/>
                      </a:moveTo>
                      <a:cubicBezTo>
                        <a:pt x="21599" y="58"/>
                        <a:pt x="21600" y="117"/>
                        <a:pt x="21600" y="177"/>
                      </a:cubicBezTo>
                      <a:cubicBezTo>
                        <a:pt x="21600" y="12106"/>
                        <a:pt x="11929" y="21776"/>
                        <a:pt x="0" y="21777"/>
                      </a:cubicBezTo>
                      <a:lnTo>
                        <a:pt x="0" y="17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79" name="Arc 17"/>
                <p:cNvSpPr>
                  <a:spLocks/>
                </p:cNvSpPr>
                <p:nvPr/>
              </p:nvSpPr>
              <p:spPr bwMode="auto">
                <a:xfrm>
                  <a:off x="5022" y="1604"/>
                  <a:ext cx="43" cy="103"/>
                </a:xfrm>
                <a:custGeom>
                  <a:avLst/>
                  <a:gdLst>
                    <a:gd name="T0" fmla="*/ 0 w 21600"/>
                    <a:gd name="T1" fmla="*/ 0 h 21817"/>
                    <a:gd name="T2" fmla="*/ 0 w 21600"/>
                    <a:gd name="T3" fmla="*/ 0 h 21817"/>
                    <a:gd name="T4" fmla="*/ 0 w 21600"/>
                    <a:gd name="T5" fmla="*/ 0 h 21817"/>
                    <a:gd name="T6" fmla="*/ 0 60000 65536"/>
                    <a:gd name="T7" fmla="*/ 0 60000 65536"/>
                    <a:gd name="T8" fmla="*/ 0 60000 65536"/>
                    <a:gd name="T9" fmla="*/ 0 w 21600"/>
                    <a:gd name="T10" fmla="*/ 0 h 21817"/>
                    <a:gd name="T11" fmla="*/ 21600 w 21600"/>
                    <a:gd name="T12" fmla="*/ 21817 h 21817"/>
                  </a:gdLst>
                  <a:ahLst/>
                  <a:cxnLst>
                    <a:cxn ang="T6">
                      <a:pos x="T0" y="T1"/>
                    </a:cxn>
                    <a:cxn ang="T7">
                      <a:pos x="T2" y="T3"/>
                    </a:cxn>
                    <a:cxn ang="T8">
                      <a:pos x="T4" y="T5"/>
                    </a:cxn>
                  </a:cxnLst>
                  <a:rect l="T9" t="T10" r="T11" b="T12"/>
                  <a:pathLst>
                    <a:path w="21600" h="21817" fill="none" extrusionOk="0">
                      <a:moveTo>
                        <a:pt x="21598" y="0"/>
                      </a:moveTo>
                      <a:cubicBezTo>
                        <a:pt x="21599" y="72"/>
                        <a:pt x="21600" y="144"/>
                        <a:pt x="21600" y="217"/>
                      </a:cubicBezTo>
                      <a:cubicBezTo>
                        <a:pt x="21600" y="12146"/>
                        <a:pt x="11929" y="21816"/>
                        <a:pt x="0" y="21817"/>
                      </a:cubicBezTo>
                    </a:path>
                    <a:path w="21600" h="21817" stroke="0" extrusionOk="0">
                      <a:moveTo>
                        <a:pt x="21598" y="0"/>
                      </a:moveTo>
                      <a:cubicBezTo>
                        <a:pt x="21599" y="72"/>
                        <a:pt x="21600" y="144"/>
                        <a:pt x="21600" y="217"/>
                      </a:cubicBezTo>
                      <a:cubicBezTo>
                        <a:pt x="21600" y="12146"/>
                        <a:pt x="11929" y="21816"/>
                        <a:pt x="0" y="21817"/>
                      </a:cubicBezTo>
                      <a:lnTo>
                        <a:pt x="0" y="217"/>
                      </a:lnTo>
                      <a:close/>
                    </a:path>
                  </a:pathLst>
                </a:custGeom>
                <a:noFill/>
                <a:ln w="12700" cap="rnd">
                  <a:solidFill>
                    <a:srgbClr val="000000"/>
                  </a:solidFill>
                  <a:round/>
                  <a:headEnd type="none" w="sm" len="sm"/>
                  <a:tailEnd type="none" w="sm" len="sm"/>
                </a:ln>
              </p:spPr>
              <p:txBody>
                <a:bodyPr wrap="none" anchor="ctr"/>
                <a:lstStyle/>
                <a:p>
                  <a:endParaRPr lang="en-US"/>
                </a:p>
              </p:txBody>
            </p:sp>
            <p:sp>
              <p:nvSpPr>
                <p:cNvPr id="180" name="Arc 18"/>
                <p:cNvSpPr>
                  <a:spLocks/>
                </p:cNvSpPr>
                <p:nvPr/>
              </p:nvSpPr>
              <p:spPr bwMode="auto">
                <a:xfrm>
                  <a:off x="5112" y="1557"/>
                  <a:ext cx="55" cy="147"/>
                </a:xfrm>
                <a:custGeom>
                  <a:avLst/>
                  <a:gdLst>
                    <a:gd name="T0" fmla="*/ 0 w 21600"/>
                    <a:gd name="T1" fmla="*/ 0 h 21751"/>
                    <a:gd name="T2" fmla="*/ 0 w 21600"/>
                    <a:gd name="T3" fmla="*/ 0 h 21751"/>
                    <a:gd name="T4" fmla="*/ 0 w 21600"/>
                    <a:gd name="T5" fmla="*/ 0 h 21751"/>
                    <a:gd name="T6" fmla="*/ 0 60000 65536"/>
                    <a:gd name="T7" fmla="*/ 0 60000 65536"/>
                    <a:gd name="T8" fmla="*/ 0 60000 65536"/>
                    <a:gd name="T9" fmla="*/ 0 w 21600"/>
                    <a:gd name="T10" fmla="*/ 0 h 21751"/>
                    <a:gd name="T11" fmla="*/ 21600 w 21600"/>
                    <a:gd name="T12" fmla="*/ 21751 h 21751"/>
                  </a:gdLst>
                  <a:ahLst/>
                  <a:cxnLst>
                    <a:cxn ang="T6">
                      <a:pos x="T0" y="T1"/>
                    </a:cxn>
                    <a:cxn ang="T7">
                      <a:pos x="T2" y="T3"/>
                    </a:cxn>
                    <a:cxn ang="T8">
                      <a:pos x="T4" y="T5"/>
                    </a:cxn>
                  </a:cxnLst>
                  <a:rect l="T9" t="T10" r="T11" b="T12"/>
                  <a:pathLst>
                    <a:path w="21600" h="21751" fill="none" extrusionOk="0">
                      <a:moveTo>
                        <a:pt x="21599" y="-1"/>
                      </a:moveTo>
                      <a:cubicBezTo>
                        <a:pt x="21599" y="50"/>
                        <a:pt x="21600" y="100"/>
                        <a:pt x="21600" y="151"/>
                      </a:cubicBezTo>
                      <a:cubicBezTo>
                        <a:pt x="21600" y="12080"/>
                        <a:pt x="11929" y="21750"/>
                        <a:pt x="0" y="21751"/>
                      </a:cubicBezTo>
                    </a:path>
                    <a:path w="21600" h="21751" stroke="0" extrusionOk="0">
                      <a:moveTo>
                        <a:pt x="21599" y="-1"/>
                      </a:moveTo>
                      <a:cubicBezTo>
                        <a:pt x="21599" y="50"/>
                        <a:pt x="21600" y="100"/>
                        <a:pt x="21600" y="151"/>
                      </a:cubicBezTo>
                      <a:cubicBezTo>
                        <a:pt x="21600" y="12080"/>
                        <a:pt x="11929" y="21750"/>
                        <a:pt x="0" y="21751"/>
                      </a:cubicBezTo>
                      <a:lnTo>
                        <a:pt x="0" y="151"/>
                      </a:lnTo>
                      <a:close/>
                    </a:path>
                  </a:pathLst>
                </a:custGeom>
                <a:noFill/>
                <a:ln w="12700" cap="rnd">
                  <a:solidFill>
                    <a:srgbClr val="000000"/>
                  </a:solidFill>
                  <a:round/>
                  <a:headEnd type="none" w="sm" len="sm"/>
                  <a:tailEnd type="none" w="sm" len="sm"/>
                </a:ln>
              </p:spPr>
              <p:txBody>
                <a:bodyPr wrap="none" anchor="ctr"/>
                <a:lstStyle/>
                <a:p>
                  <a:endParaRPr lang="en-US"/>
                </a:p>
              </p:txBody>
            </p:sp>
          </p:grpSp>
          <p:sp>
            <p:nvSpPr>
              <p:cNvPr id="164" name="Arc 163"/>
              <p:cNvSpPr/>
              <p:nvPr/>
            </p:nvSpPr>
            <p:spPr>
              <a:xfrm>
                <a:off x="1821488" y="4608578"/>
                <a:ext cx="431597" cy="621792"/>
              </a:xfrm>
              <a:prstGeom prst="arc">
                <a:avLst>
                  <a:gd name="adj1" fmla="val 17956677"/>
                  <a:gd name="adj2" fmla="val 3143819"/>
                </a:avLst>
              </a:prstGeom>
              <a:ln w="28575">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5" name="Arc 164"/>
              <p:cNvSpPr/>
              <p:nvPr/>
            </p:nvSpPr>
            <p:spPr>
              <a:xfrm>
                <a:off x="1973888" y="4608578"/>
                <a:ext cx="431597" cy="621792"/>
              </a:xfrm>
              <a:prstGeom prst="arc">
                <a:avLst>
                  <a:gd name="adj1" fmla="val 17956677"/>
                  <a:gd name="adj2" fmla="val 3143819"/>
                </a:avLst>
              </a:prstGeom>
              <a:ln w="28575">
                <a:solidFill>
                  <a:srgbClr val="C00000"/>
                </a:solidFill>
                <a:headEnd type="none" w="sm" len="sm"/>
                <a:tailEnd type="arrow"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181" name="Picture 31" descr="Administration_c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99839" y="3044694"/>
            <a:ext cx="533400" cy="533400"/>
          </a:xfrm>
          <a:prstGeom prst="rect">
            <a:avLst/>
          </a:prstGeom>
          <a:noFill/>
          <a:ln w="9525">
            <a:noFill/>
            <a:miter lim="800000"/>
            <a:headEnd/>
            <a:tailEnd/>
          </a:ln>
        </p:spPr>
      </p:pic>
      <p:sp>
        <p:nvSpPr>
          <p:cNvPr id="182" name="TextBox 181"/>
          <p:cNvSpPr txBox="1"/>
          <p:nvPr/>
        </p:nvSpPr>
        <p:spPr>
          <a:xfrm>
            <a:off x="9559482" y="3647253"/>
            <a:ext cx="1482536" cy="276999"/>
          </a:xfrm>
          <a:prstGeom prst="rect">
            <a:avLst/>
          </a:prstGeom>
          <a:noFill/>
          <a:ln>
            <a:noFill/>
          </a:ln>
        </p:spPr>
        <p:txBody>
          <a:bodyPr wrap="square" rtlCol="0">
            <a:spAutoFit/>
          </a:bodyPr>
          <a:lstStyle/>
          <a:p>
            <a:pPr algn="ctr" fontAlgn="base">
              <a:spcBef>
                <a:spcPct val="50000"/>
              </a:spcBef>
              <a:spcAft>
                <a:spcPct val="0"/>
              </a:spcAft>
              <a:buClr>
                <a:srgbClr val="F0AB00"/>
              </a:buClr>
              <a:buSzPct val="80000"/>
            </a:pPr>
            <a:r>
              <a:rPr lang="en-US" sz="1200" b="1" kern="0" dirty="0" smtClean="0">
                <a:solidFill>
                  <a:schemeClr val="bg1">
                    <a:lumMod val="95000"/>
                  </a:schemeClr>
                </a:solidFill>
                <a:effectLst>
                  <a:outerShdw blurRad="38100" dist="38100" dir="2700000" algn="tl">
                    <a:srgbClr val="000000">
                      <a:alpha val="43137"/>
                    </a:srgbClr>
                  </a:outerShdw>
                </a:effectLst>
                <a:ea typeface="Arial Unicode MS" pitchFamily="34" charset="-128"/>
                <a:cs typeface="Arial Unicode MS" pitchFamily="34" charset="-128"/>
              </a:rPr>
              <a:t>Monitor</a:t>
            </a:r>
          </a:p>
        </p:txBody>
      </p:sp>
      <p:pic>
        <p:nvPicPr>
          <p:cNvPr id="183" name="Picture 28" descr="ETL_3d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7616" y="4427868"/>
            <a:ext cx="533400" cy="533400"/>
          </a:xfrm>
          <a:prstGeom prst="rect">
            <a:avLst/>
          </a:prstGeom>
          <a:noFill/>
          <a:ln w="9525">
            <a:noFill/>
            <a:miter lim="800000"/>
            <a:headEnd/>
            <a:tailEnd/>
          </a:ln>
        </p:spPr>
      </p:pic>
      <p:pic>
        <p:nvPicPr>
          <p:cNvPr id="184" name="Picture 30" descr="IconTrans_Search_clear 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2834" y="4477836"/>
            <a:ext cx="584200" cy="584200"/>
          </a:xfrm>
          <a:prstGeom prst="rect">
            <a:avLst/>
          </a:prstGeom>
          <a:noFill/>
          <a:ln w="9525">
            <a:noFill/>
            <a:miter lim="800000"/>
            <a:headEnd/>
            <a:tailEnd/>
          </a:ln>
        </p:spPr>
      </p:pic>
      <p:sp>
        <p:nvSpPr>
          <p:cNvPr id="186" name="TextBox 185"/>
          <p:cNvSpPr txBox="1"/>
          <p:nvPr/>
        </p:nvSpPr>
        <p:spPr>
          <a:xfrm>
            <a:off x="6372356" y="4926764"/>
            <a:ext cx="1025553" cy="276999"/>
          </a:xfrm>
          <a:prstGeom prst="rect">
            <a:avLst/>
          </a:prstGeom>
          <a:noFill/>
          <a:ln>
            <a:noFill/>
          </a:ln>
        </p:spPr>
        <p:txBody>
          <a:bodyPr wrap="square" rtlCol="0">
            <a:spAutoFit/>
          </a:bodyPr>
          <a:lstStyle/>
          <a:p>
            <a:pPr algn="ctr" fontAlgn="base">
              <a:spcBef>
                <a:spcPct val="50000"/>
              </a:spcBef>
              <a:spcAft>
                <a:spcPct val="0"/>
              </a:spcAft>
              <a:buClr>
                <a:srgbClr val="F0AB00"/>
              </a:buClr>
              <a:buSzPct val="80000"/>
            </a:pPr>
            <a:r>
              <a:rPr lang="en-US" sz="1200" b="1" kern="0" dirty="0" smtClean="0">
                <a:solidFill>
                  <a:schemeClr val="bg1">
                    <a:lumMod val="95000"/>
                  </a:schemeClr>
                </a:solidFill>
                <a:effectLst>
                  <a:outerShdw blurRad="38100" dist="38100" dir="2700000" algn="tl">
                    <a:srgbClr val="000000">
                      <a:alpha val="43137"/>
                    </a:srgbClr>
                  </a:outerShdw>
                </a:effectLst>
                <a:ea typeface="Arial Unicode MS" pitchFamily="34" charset="-128"/>
                <a:cs typeface="Arial Unicode MS" pitchFamily="34" charset="-128"/>
              </a:rPr>
              <a:t>TDS Parser</a:t>
            </a:r>
          </a:p>
        </p:txBody>
      </p:sp>
      <p:sp>
        <p:nvSpPr>
          <p:cNvPr id="187" name="TextBox 186"/>
          <p:cNvSpPr txBox="1"/>
          <p:nvPr/>
        </p:nvSpPr>
        <p:spPr>
          <a:xfrm>
            <a:off x="8251329" y="4961268"/>
            <a:ext cx="1328981" cy="276999"/>
          </a:xfrm>
          <a:prstGeom prst="rect">
            <a:avLst/>
          </a:prstGeom>
          <a:noFill/>
          <a:ln>
            <a:noFill/>
          </a:ln>
        </p:spPr>
        <p:txBody>
          <a:bodyPr wrap="square" rtlCol="0">
            <a:spAutoFit/>
          </a:bodyPr>
          <a:lstStyle/>
          <a:p>
            <a:pPr algn="ctr" fontAlgn="base">
              <a:spcBef>
                <a:spcPct val="50000"/>
              </a:spcBef>
              <a:spcAft>
                <a:spcPct val="0"/>
              </a:spcAft>
              <a:buClr>
                <a:srgbClr val="F0AB00"/>
              </a:buClr>
              <a:buSzPct val="80000"/>
            </a:pPr>
            <a:r>
              <a:rPr lang="en-US" sz="1200" b="1" kern="0" dirty="0" smtClean="0">
                <a:solidFill>
                  <a:schemeClr val="bg1">
                    <a:lumMod val="95000"/>
                  </a:schemeClr>
                </a:solidFill>
                <a:effectLst>
                  <a:outerShdw blurRad="38100" dist="38100" dir="2700000" algn="tl">
                    <a:srgbClr val="000000">
                      <a:alpha val="43137"/>
                    </a:srgbClr>
                  </a:outerShdw>
                </a:effectLst>
                <a:ea typeface="Arial Unicode MS" pitchFamily="34" charset="-128"/>
                <a:cs typeface="Arial Unicode MS" pitchFamily="34" charset="-128"/>
              </a:rPr>
              <a:t>Analyzer</a:t>
            </a:r>
          </a:p>
        </p:txBody>
      </p:sp>
      <p:sp>
        <p:nvSpPr>
          <p:cNvPr id="192" name="TextBox 191"/>
          <p:cNvSpPr txBox="1"/>
          <p:nvPr/>
        </p:nvSpPr>
        <p:spPr>
          <a:xfrm>
            <a:off x="9486723" y="4913157"/>
            <a:ext cx="1328981" cy="276999"/>
          </a:xfrm>
          <a:prstGeom prst="rect">
            <a:avLst/>
          </a:prstGeom>
          <a:noFill/>
          <a:ln>
            <a:noFill/>
          </a:ln>
        </p:spPr>
        <p:txBody>
          <a:bodyPr wrap="square" rtlCol="0">
            <a:spAutoFit/>
          </a:bodyPr>
          <a:lstStyle/>
          <a:p>
            <a:pPr algn="ctr" fontAlgn="base">
              <a:spcBef>
                <a:spcPct val="50000"/>
              </a:spcBef>
              <a:spcAft>
                <a:spcPct val="0"/>
              </a:spcAft>
              <a:buClr>
                <a:srgbClr val="F0AB00"/>
              </a:buClr>
              <a:buSzPct val="80000"/>
            </a:pPr>
            <a:r>
              <a:rPr lang="en-US" sz="1200" b="1" kern="0" dirty="0" smtClean="0">
                <a:solidFill>
                  <a:schemeClr val="bg1">
                    <a:lumMod val="95000"/>
                  </a:schemeClr>
                </a:solidFill>
                <a:effectLst>
                  <a:outerShdw blurRad="38100" dist="38100" dir="2700000" algn="tl">
                    <a:srgbClr val="000000">
                      <a:alpha val="43137"/>
                    </a:srgbClr>
                  </a:outerShdw>
                </a:effectLst>
                <a:ea typeface="Arial Unicode MS" pitchFamily="34" charset="-128"/>
                <a:cs typeface="Arial Unicode MS" pitchFamily="34" charset="-128"/>
              </a:rPr>
              <a:t>Presenter</a:t>
            </a:r>
          </a:p>
        </p:txBody>
      </p:sp>
      <p:pic>
        <p:nvPicPr>
          <p:cNvPr id="202" name="Picture 201"/>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399384" y="5439782"/>
            <a:ext cx="1009072" cy="948037"/>
          </a:xfrm>
          <a:prstGeom prst="rect">
            <a:avLst/>
          </a:prstGeom>
        </p:spPr>
      </p:pic>
      <p:sp>
        <p:nvSpPr>
          <p:cNvPr id="207" name="TextBox 206"/>
          <p:cNvSpPr txBox="1"/>
          <p:nvPr/>
        </p:nvSpPr>
        <p:spPr>
          <a:xfrm>
            <a:off x="7247261" y="5847438"/>
            <a:ext cx="1390124" cy="369332"/>
          </a:xfrm>
          <a:prstGeom prst="rect">
            <a:avLst/>
          </a:prstGeom>
          <a:noFill/>
          <a:ln>
            <a:noFill/>
          </a:ln>
        </p:spPr>
        <p:txBody>
          <a:bodyPr wrap="none" rtlCol="0">
            <a:spAutoFit/>
          </a:bodyPr>
          <a:lstStyle/>
          <a:p>
            <a:pPr fontAlgn="base">
              <a:spcBef>
                <a:spcPct val="50000"/>
              </a:spcBef>
              <a:spcAft>
                <a:spcPct val="0"/>
              </a:spcAft>
              <a:buClr>
                <a:srgbClr val="F0AB00"/>
              </a:buClr>
              <a:buSzPct val="80000"/>
            </a:pPr>
            <a:r>
              <a:rPr lang="en-US" sz="1800" b="1" kern="0" dirty="0" smtClean="0">
                <a:solidFill>
                  <a:srgbClr val="002060"/>
                </a:solidFill>
                <a:ea typeface="Arial Unicode MS" pitchFamily="34" charset="-128"/>
                <a:cs typeface="Arial Unicode MS" pitchFamily="34" charset="-128"/>
              </a:rPr>
              <a:t>Repository</a:t>
            </a:r>
          </a:p>
        </p:txBody>
      </p:sp>
      <p:grpSp>
        <p:nvGrpSpPr>
          <p:cNvPr id="1048" name="Group 1047"/>
          <p:cNvGrpSpPr/>
          <p:nvPr/>
        </p:nvGrpSpPr>
        <p:grpSpPr>
          <a:xfrm>
            <a:off x="4881874" y="3834976"/>
            <a:ext cx="1828800" cy="1828800"/>
            <a:chOff x="4881874" y="3834976"/>
            <a:chExt cx="1828800" cy="1828800"/>
          </a:xfrm>
        </p:grpSpPr>
        <p:pic>
          <p:nvPicPr>
            <p:cNvPr id="1044" name="Picture 10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flipV="1">
              <a:off x="4881874" y="3834976"/>
              <a:ext cx="1828800" cy="1828800"/>
            </a:xfrm>
            <a:prstGeom prst="rect">
              <a:avLst/>
            </a:prstGeom>
          </p:spPr>
        </p:pic>
        <p:sp>
          <p:nvSpPr>
            <p:cNvPr id="228" name="Oval 227"/>
            <p:cNvSpPr/>
            <p:nvPr/>
          </p:nvSpPr>
          <p:spPr bwMode="gray">
            <a:xfrm>
              <a:off x="5433965" y="4901132"/>
              <a:ext cx="362309" cy="362309"/>
            </a:xfrm>
            <a:prstGeom prst="ellipse">
              <a:avLst/>
            </a:prstGeom>
            <a:solidFill>
              <a:srgbClr val="81224D"/>
            </a:solidFill>
          </p:spPr>
          <p:txBody>
            <a:bodyPr wrap="square" rtlCol="0" anchor="ctr" anchorCtr="1">
              <a:noAutofit/>
            </a:bodyPr>
            <a:lstStyle/>
            <a:p>
              <a:pPr algn="ctr"/>
              <a:r>
                <a:rPr lang="en-US" sz="1800" b="1" dirty="0" smtClean="0">
                  <a:solidFill>
                    <a:schemeClr val="bg1"/>
                  </a:solidFill>
                  <a:effectLst>
                    <a:outerShdw blurRad="38100" dist="38100" dir="2700000" algn="tl">
                      <a:srgbClr val="000000">
                        <a:alpha val="43137"/>
                      </a:srgbClr>
                    </a:outerShdw>
                  </a:effectLst>
                  <a:cs typeface="Arial"/>
                </a:rPr>
                <a:t>2</a:t>
              </a:r>
            </a:p>
          </p:txBody>
        </p:sp>
      </p:grpSp>
      <p:grpSp>
        <p:nvGrpSpPr>
          <p:cNvPr id="1054" name="Group 1053"/>
          <p:cNvGrpSpPr/>
          <p:nvPr/>
        </p:nvGrpSpPr>
        <p:grpSpPr>
          <a:xfrm>
            <a:off x="2487763" y="4333936"/>
            <a:ext cx="2437920" cy="1828800"/>
            <a:chOff x="2487763" y="4333936"/>
            <a:chExt cx="2437920" cy="1828800"/>
          </a:xfrm>
        </p:grpSpPr>
        <p:pic>
          <p:nvPicPr>
            <p:cNvPr id="209"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44772" y="4477836"/>
              <a:ext cx="780911" cy="1382864"/>
            </a:xfrm>
            <a:prstGeom prst="rect">
              <a:avLst/>
            </a:prstGeom>
            <a:noFill/>
            <a:ln w="9525">
              <a:noFill/>
              <a:miter lim="800000"/>
              <a:headEnd/>
              <a:tailEnd/>
            </a:ln>
          </p:spPr>
        </p:pic>
        <p:pic>
          <p:nvPicPr>
            <p:cNvPr id="227" name="Picture 2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flipV="1">
              <a:off x="2487763" y="4333936"/>
              <a:ext cx="1828800" cy="1828800"/>
            </a:xfrm>
            <a:prstGeom prst="rect">
              <a:avLst/>
            </a:prstGeom>
          </p:spPr>
        </p:pic>
        <p:sp>
          <p:nvSpPr>
            <p:cNvPr id="1031" name="Oval 1030"/>
            <p:cNvSpPr/>
            <p:nvPr/>
          </p:nvSpPr>
          <p:spPr bwMode="gray">
            <a:xfrm>
              <a:off x="3329488" y="5055901"/>
              <a:ext cx="362309" cy="362309"/>
            </a:xfrm>
            <a:prstGeom prst="ellipse">
              <a:avLst/>
            </a:prstGeom>
            <a:solidFill>
              <a:srgbClr val="81224D"/>
            </a:solidFill>
          </p:spPr>
          <p:txBody>
            <a:bodyPr wrap="square" rtlCol="0" anchor="ctr" anchorCtr="1">
              <a:noAutofit/>
            </a:bodyPr>
            <a:lstStyle/>
            <a:p>
              <a:pPr algn="ctr"/>
              <a:r>
                <a:rPr lang="en-US" sz="1800" b="1" dirty="0" smtClean="0">
                  <a:solidFill>
                    <a:schemeClr val="bg1"/>
                  </a:solidFill>
                  <a:effectLst>
                    <a:outerShdw blurRad="38100" dist="38100" dir="2700000" algn="tl">
                      <a:srgbClr val="000000">
                        <a:alpha val="43137"/>
                      </a:srgbClr>
                    </a:outerShdw>
                  </a:effectLst>
                  <a:cs typeface="Arial"/>
                </a:rPr>
                <a:t>1</a:t>
              </a:r>
            </a:p>
          </p:txBody>
        </p:sp>
      </p:grpSp>
      <p:grpSp>
        <p:nvGrpSpPr>
          <p:cNvPr id="1049" name="Group 1048"/>
          <p:cNvGrpSpPr/>
          <p:nvPr/>
        </p:nvGrpSpPr>
        <p:grpSpPr>
          <a:xfrm>
            <a:off x="7031804" y="4553446"/>
            <a:ext cx="919961" cy="1225774"/>
            <a:chOff x="7031804" y="4553446"/>
            <a:chExt cx="919961" cy="1225774"/>
          </a:xfrm>
        </p:grpSpPr>
        <p:pic>
          <p:nvPicPr>
            <p:cNvPr id="1035" name="Picture 1034"/>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7031804" y="4742363"/>
              <a:ext cx="919961" cy="1036857"/>
            </a:xfrm>
            <a:prstGeom prst="rect">
              <a:avLst/>
            </a:prstGeom>
          </p:spPr>
        </p:pic>
        <p:sp>
          <p:nvSpPr>
            <p:cNvPr id="230" name="Oval 229"/>
            <p:cNvSpPr/>
            <p:nvPr/>
          </p:nvSpPr>
          <p:spPr bwMode="gray">
            <a:xfrm>
              <a:off x="7154274" y="4553446"/>
              <a:ext cx="362309" cy="362309"/>
            </a:xfrm>
            <a:prstGeom prst="ellipse">
              <a:avLst/>
            </a:prstGeom>
            <a:solidFill>
              <a:srgbClr val="81224D"/>
            </a:solidFill>
          </p:spPr>
          <p:txBody>
            <a:bodyPr wrap="square" rtlCol="0" anchor="ctr" anchorCtr="1">
              <a:noAutofit/>
            </a:bodyPr>
            <a:lstStyle/>
            <a:p>
              <a:pPr algn="ctr"/>
              <a:r>
                <a:rPr lang="en-US" sz="1800" b="1" dirty="0" smtClean="0">
                  <a:solidFill>
                    <a:schemeClr val="bg1"/>
                  </a:solidFill>
                  <a:effectLst>
                    <a:outerShdw blurRad="38100" dist="38100" dir="2700000" algn="tl">
                      <a:srgbClr val="000000">
                        <a:alpha val="43137"/>
                      </a:srgbClr>
                    </a:outerShdw>
                  </a:effectLst>
                  <a:cs typeface="Arial"/>
                </a:rPr>
                <a:t>3</a:t>
              </a:r>
            </a:p>
          </p:txBody>
        </p:sp>
      </p:grpSp>
      <p:grpSp>
        <p:nvGrpSpPr>
          <p:cNvPr id="1050" name="Group 1049"/>
          <p:cNvGrpSpPr/>
          <p:nvPr/>
        </p:nvGrpSpPr>
        <p:grpSpPr>
          <a:xfrm>
            <a:off x="7485070" y="4427867"/>
            <a:ext cx="1351204" cy="1354003"/>
            <a:chOff x="7485070" y="4427867"/>
            <a:chExt cx="1351204" cy="1354003"/>
          </a:xfrm>
        </p:grpSpPr>
        <p:pic>
          <p:nvPicPr>
            <p:cNvPr id="217" name="Picture 216"/>
            <p:cNvPicPr>
              <a:picLocks/>
            </p:cNvPicPr>
            <p:nvPr/>
          </p:nvPicPr>
          <p:blipFill>
            <a:blip r:embed="rId10" cstate="print">
              <a:extLst>
                <a:ext uri="{28A0092B-C50C-407E-A947-70E740481C1C}">
                  <a14:useLocalDpi xmlns:a14="http://schemas.microsoft.com/office/drawing/2010/main" val="0"/>
                </a:ext>
              </a:extLst>
            </a:blip>
            <a:stretch>
              <a:fillRect/>
            </a:stretch>
          </p:blipFill>
          <p:spPr>
            <a:xfrm flipH="1">
              <a:off x="7827618" y="4745013"/>
              <a:ext cx="919961" cy="1036857"/>
            </a:xfrm>
            <a:prstGeom prst="rect">
              <a:avLst/>
            </a:prstGeom>
          </p:spPr>
        </p:pic>
        <p:pic>
          <p:nvPicPr>
            <p:cNvPr id="1040" name="Picture 1039"/>
            <p:cNvPicPr>
              <a:picLocks/>
            </p:cNvPicPr>
            <p:nvPr/>
          </p:nvPicPr>
          <p:blipFill>
            <a:blip r:embed="rId11" cstate="print">
              <a:extLst>
                <a:ext uri="{28A0092B-C50C-407E-A947-70E740481C1C}">
                  <a14:useLocalDpi xmlns:a14="http://schemas.microsoft.com/office/drawing/2010/main" val="0"/>
                </a:ext>
              </a:extLst>
            </a:blip>
            <a:stretch>
              <a:fillRect/>
            </a:stretch>
          </p:blipFill>
          <p:spPr>
            <a:xfrm>
              <a:off x="7485070" y="4427867"/>
              <a:ext cx="903652" cy="449128"/>
            </a:xfrm>
            <a:prstGeom prst="rect">
              <a:avLst/>
            </a:prstGeom>
          </p:spPr>
        </p:pic>
        <p:sp>
          <p:nvSpPr>
            <p:cNvPr id="231" name="Oval 230"/>
            <p:cNvSpPr/>
            <p:nvPr/>
          </p:nvSpPr>
          <p:spPr bwMode="gray">
            <a:xfrm>
              <a:off x="8473965" y="4495404"/>
              <a:ext cx="362309" cy="362309"/>
            </a:xfrm>
            <a:prstGeom prst="ellipse">
              <a:avLst/>
            </a:prstGeom>
            <a:solidFill>
              <a:srgbClr val="81224D"/>
            </a:solidFill>
          </p:spPr>
          <p:txBody>
            <a:bodyPr wrap="square" rtlCol="0" anchor="ctr" anchorCtr="1">
              <a:noAutofit/>
            </a:bodyPr>
            <a:lstStyle/>
            <a:p>
              <a:pPr algn="ctr"/>
              <a:r>
                <a:rPr lang="en-US" sz="1800" b="1" dirty="0" smtClean="0">
                  <a:solidFill>
                    <a:schemeClr val="bg1"/>
                  </a:solidFill>
                  <a:effectLst>
                    <a:outerShdw blurRad="38100" dist="38100" dir="2700000" algn="tl">
                      <a:srgbClr val="000000">
                        <a:alpha val="43137"/>
                      </a:srgbClr>
                    </a:outerShdw>
                  </a:effectLst>
                  <a:cs typeface="Arial"/>
                </a:rPr>
                <a:t>4</a:t>
              </a:r>
            </a:p>
          </p:txBody>
        </p:sp>
      </p:grpSp>
      <p:pic>
        <p:nvPicPr>
          <p:cNvPr id="234" name="Picture 29" descr="C:\Users\i826459\AppData\Local\Microsoft\Windows\Temporary Internet Files\Content.IE5\GW2THDLL\MC900441328[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751735" y="5551914"/>
            <a:ext cx="1029607" cy="1029607"/>
          </a:xfrm>
          <a:prstGeom prst="rect">
            <a:avLst/>
          </a:prstGeom>
          <a:noFill/>
          <a:extLst>
            <a:ext uri="{909E8E84-426E-40DD-AFC4-6F175D3DCCD1}">
              <a14:hiddenFill xmlns:a14="http://schemas.microsoft.com/office/drawing/2010/main">
                <a:solidFill>
                  <a:srgbClr val="FFFFFF"/>
                </a:solidFill>
              </a14:hiddenFill>
            </a:ext>
          </a:extLst>
        </p:spPr>
      </p:pic>
      <p:grpSp>
        <p:nvGrpSpPr>
          <p:cNvPr id="1051" name="Group 1050"/>
          <p:cNvGrpSpPr/>
          <p:nvPr/>
        </p:nvGrpSpPr>
        <p:grpSpPr>
          <a:xfrm>
            <a:off x="8627564" y="4612447"/>
            <a:ext cx="1900583" cy="1537318"/>
            <a:chOff x="8627564" y="4612447"/>
            <a:chExt cx="1900583" cy="1537318"/>
          </a:xfrm>
        </p:grpSpPr>
        <p:pic>
          <p:nvPicPr>
            <p:cNvPr id="229" name="Picture 228"/>
            <p:cNvPicPr>
              <a:picLocks/>
            </p:cNvPicPr>
            <p:nvPr/>
          </p:nvPicPr>
          <p:blipFill>
            <a:blip r:embed="rId13">
              <a:extLst>
                <a:ext uri="{28A0092B-C50C-407E-A947-70E740481C1C}">
                  <a14:useLocalDpi xmlns:a14="http://schemas.microsoft.com/office/drawing/2010/main" val="0"/>
                </a:ext>
              </a:extLst>
            </a:blip>
            <a:stretch>
              <a:fillRect/>
            </a:stretch>
          </p:blipFill>
          <p:spPr>
            <a:xfrm rot="13056003" flipH="1">
              <a:off x="8627564" y="4612447"/>
              <a:ext cx="916339" cy="1537318"/>
            </a:xfrm>
            <a:prstGeom prst="rect">
              <a:avLst/>
            </a:prstGeom>
          </p:spPr>
        </p:pic>
        <p:sp>
          <p:nvSpPr>
            <p:cNvPr id="232" name="Oval 231"/>
            <p:cNvSpPr/>
            <p:nvPr/>
          </p:nvSpPr>
          <p:spPr bwMode="gray">
            <a:xfrm>
              <a:off x="9399155" y="4691326"/>
              <a:ext cx="362309" cy="362309"/>
            </a:xfrm>
            <a:prstGeom prst="ellipse">
              <a:avLst/>
            </a:prstGeom>
            <a:solidFill>
              <a:srgbClr val="81224D"/>
            </a:solidFill>
          </p:spPr>
          <p:txBody>
            <a:bodyPr wrap="square" rtlCol="0" anchor="ctr" anchorCtr="1">
              <a:noAutofit/>
            </a:bodyPr>
            <a:lstStyle/>
            <a:p>
              <a:pPr algn="ctr"/>
              <a:r>
                <a:rPr lang="en-US" sz="1800" b="1" dirty="0" smtClean="0">
                  <a:solidFill>
                    <a:schemeClr val="bg1"/>
                  </a:solidFill>
                  <a:effectLst>
                    <a:outerShdw blurRad="38100" dist="38100" dir="2700000" algn="tl">
                      <a:srgbClr val="000000">
                        <a:alpha val="43137"/>
                      </a:srgbClr>
                    </a:outerShdw>
                  </a:effectLst>
                  <a:cs typeface="Arial"/>
                </a:rPr>
                <a:t>5</a:t>
              </a:r>
            </a:p>
          </p:txBody>
        </p:sp>
        <p:pic>
          <p:nvPicPr>
            <p:cNvPr id="1046" name="Picture 1045"/>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10062709" y="5228247"/>
              <a:ext cx="465438" cy="654122"/>
            </a:xfrm>
            <a:prstGeom prst="rect">
              <a:avLst/>
            </a:prstGeom>
          </p:spPr>
        </p:pic>
      </p:grpSp>
      <p:pic>
        <p:nvPicPr>
          <p:cNvPr id="225" name="Picture 9" descr="C:\Users\i826459\AppData\Local\Microsoft\Windows\Temporary Internet Files\Content.IE5\42JOSASI\present-300x249[1].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799734" y="4293720"/>
            <a:ext cx="720301" cy="5978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5934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54"/>
                                        </p:tgtEl>
                                        <p:attrNameLst>
                                          <p:attrName>style.visibility</p:attrName>
                                        </p:attrNameLst>
                                      </p:cBhvr>
                                      <p:to>
                                        <p:strVal val="visible"/>
                                      </p:to>
                                    </p:set>
                                    <p:animEffect transition="in" filter="wipe(left)">
                                      <p:cBhvr>
                                        <p:cTn id="7" dur="500"/>
                                        <p:tgtEl>
                                          <p:spTgt spid="10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48"/>
                                        </p:tgtEl>
                                        <p:attrNameLst>
                                          <p:attrName>style.visibility</p:attrName>
                                        </p:attrNameLst>
                                      </p:cBhvr>
                                      <p:to>
                                        <p:strVal val="visible"/>
                                      </p:to>
                                    </p:set>
                                    <p:animEffect transition="in" filter="wipe(left)">
                                      <p:cBhvr>
                                        <p:cTn id="12" dur="500"/>
                                        <p:tgtEl>
                                          <p:spTgt spid="10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49"/>
                                        </p:tgtEl>
                                        <p:attrNameLst>
                                          <p:attrName>style.visibility</p:attrName>
                                        </p:attrNameLst>
                                      </p:cBhvr>
                                      <p:to>
                                        <p:strVal val="visible"/>
                                      </p:to>
                                    </p:set>
                                    <p:animEffect transition="in" filter="wipe(up)">
                                      <p:cBhvr>
                                        <p:cTn id="17" dur="500"/>
                                        <p:tgtEl>
                                          <p:spTgt spid="10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50"/>
                                        </p:tgtEl>
                                        <p:attrNameLst>
                                          <p:attrName>style.visibility</p:attrName>
                                        </p:attrNameLst>
                                      </p:cBhvr>
                                      <p:to>
                                        <p:strVal val="visible"/>
                                      </p:to>
                                    </p:set>
                                    <p:animEffect transition="in" filter="wipe(up)">
                                      <p:cBhvr>
                                        <p:cTn id="22" dur="500"/>
                                        <p:tgtEl>
                                          <p:spTgt spid="10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51"/>
                                        </p:tgtEl>
                                        <p:attrNameLst>
                                          <p:attrName>style.visibility</p:attrName>
                                        </p:attrNameLst>
                                      </p:cBhvr>
                                      <p:to>
                                        <p:strVal val="visible"/>
                                      </p:to>
                                    </p:set>
                                    <p:animEffect transition="in" filter="wipe(down)">
                                      <p:cBhvr>
                                        <p:cTn id="27" dur="500"/>
                                        <p:tgtEl>
                                          <p:spTgt spid="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UDIO_IMPORT" val="\\dwdfkps\KPS\070_KTP_Dev\Prod_Serv\NetWeaver_Prod\NW72\BW_72\BusinessWarehouse\Content\02ModAspects\08NearlineStorage\input\NLS_Slide_21.wav"/>
  <p:tag name="AUDIO_ID" val="959"/>
  <p:tag name="ELAPSEDTIME" val="136,856"/>
  <p:tag name="ARTICULATE_SLIDE_PAUSE" val="0"/>
  <p:tag name="ARTICULATE_NAV_LEVEL" val="1"/>
  <p:tag name="ARTICULATE_PLAYLIST_ID" val="-1"/>
  <p:tag name="ARTICULATE_SLIDE_NAV" val="21"/>
  <p:tag name="ARTICULATE_SLIDE_GUID" val="9e1e682b-ebdf-436e-8b71-d2efe624d068"/>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theme1.xml><?xml version="1.0" encoding="utf-8"?>
<a:theme xmlns:a="http://schemas.openxmlformats.org/drawingml/2006/main" name="SAP_2013_16x9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SAP_2012_16x9_v1.1</Template>
  <TotalTime>0</TotalTime>
  <Words>11518</Words>
  <Application>Microsoft Office PowerPoint</Application>
  <PresentationFormat>Custom</PresentationFormat>
  <Paragraphs>1913</Paragraphs>
  <Slides>107</Slides>
  <Notes>16</Notes>
  <HiddenSlides>7</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09" baseType="lpstr">
      <vt:lpstr>SAP_2013_16x9_v1.1</vt:lpstr>
      <vt:lpstr>Clip</vt:lpstr>
      <vt:lpstr>ASE 16 sp 02 “Corona”: Technology Preview</vt:lpstr>
      <vt:lpstr>ASE 16 </vt:lpstr>
      <vt:lpstr>ASE &amp; DBMS Fact vs. FUD</vt:lpstr>
      <vt:lpstr>Is This Your View of a Typical ASE Customer?</vt:lpstr>
      <vt:lpstr>The Reality: A Typical Large ASE Customer</vt:lpstr>
      <vt:lpstr>The Reality 2: A Typical Large ASE Customer</vt:lpstr>
      <vt:lpstr>The Reality 3:   USA &amp; US-FSI is no longer dominates technology</vt:lpstr>
      <vt:lpstr>The Reality 4:  Open Source is not out-innovating</vt:lpstr>
      <vt:lpstr>PowerPoint Presentation</vt:lpstr>
      <vt:lpstr>PowerPoint Presentation</vt:lpstr>
      <vt:lpstr>PowerPoint Presentation</vt:lpstr>
      <vt:lpstr>PowerPoint Presentation</vt:lpstr>
      <vt:lpstr>PowerPoint Presentation</vt:lpstr>
      <vt:lpstr>ASE Cluster Edition</vt:lpstr>
      <vt:lpstr>ASE/Cluster Edition (CE)</vt:lpstr>
      <vt:lpstr>N+1 / N+M Availability</vt:lpstr>
      <vt:lpstr>Why the focus on availability …a lesson in scalability</vt:lpstr>
      <vt:lpstr>The reality of horizontal scaling…from Wikipedia wrt Oracle RAC™</vt:lpstr>
      <vt:lpstr>Why do applications need horizontal scalability</vt:lpstr>
      <vt:lpstr>We did look at this….ASE DataGrid Project  </vt:lpstr>
      <vt:lpstr>ASE w/ HADR</vt:lpstr>
      <vt:lpstr>Comparing the Availability Options</vt:lpstr>
      <vt:lpstr>Simplifying it</vt:lpstr>
      <vt:lpstr>PowerPoint Presentation</vt:lpstr>
      <vt:lpstr>ASE CE 15.7 New Features</vt:lpstr>
      <vt:lpstr>ASE CE 15.7 sp130 features – Cluster Locking</vt:lpstr>
      <vt:lpstr>ASE CE 15.7 sp130 features – Single Instance Database (SIDB)</vt:lpstr>
      <vt:lpstr>ASE CE Rolling Upgrades</vt:lpstr>
      <vt:lpstr>ASE CE Roadmap</vt:lpstr>
      <vt:lpstr>Legal Disclaimer</vt:lpstr>
      <vt:lpstr>A quick primer on SAP roadmaps</vt:lpstr>
      <vt:lpstr>ASE Cluster Edition Product road map overview - key themes and capabilities</vt:lpstr>
      <vt:lpstr>ASE Cluster Edition Product road map overview - key themes and capabilities</vt:lpstr>
      <vt:lpstr>ASE CE 16</vt:lpstr>
      <vt:lpstr>RDMA &amp; CIPC Performance</vt:lpstr>
      <vt:lpstr>ASE Cluster Edition Product road map overview - key themes and capabilities</vt:lpstr>
      <vt:lpstr>Understanding Storage Stretch/Metro Clusters</vt:lpstr>
      <vt:lpstr>Metro Cluster Thinking &amp; Considerations</vt:lpstr>
      <vt:lpstr>ASE Cluster Edition Product road map overview - key themes and capabilities</vt:lpstr>
      <vt:lpstr>ASE 16</vt:lpstr>
      <vt:lpstr>The past:  ASE 15.7 sp100+ Operational Catchup</vt:lpstr>
      <vt:lpstr>PowerPoint Presentation</vt:lpstr>
      <vt:lpstr>Remember this picture???</vt:lpstr>
      <vt:lpstr>….New &amp; Improved – Literally and Figuratively for ASE 16</vt:lpstr>
      <vt:lpstr>Buffer Unpin  Log Contention</vt:lpstr>
      <vt:lpstr>Data &amp; Index Compression – A Primer</vt:lpstr>
      <vt:lpstr>Data &amp; Index Compression in ASE</vt:lpstr>
      <vt:lpstr>Jeff’s Advice on Compression</vt:lpstr>
      <vt:lpstr>Column Encryption in ASE</vt:lpstr>
      <vt:lpstr>Data Encryption in ASE 16</vt:lpstr>
      <vt:lpstr>ASE Data Encryption/Data Security vs. MS SQL</vt:lpstr>
      <vt:lpstr>ASE PCI Bridge to HANA</vt:lpstr>
      <vt:lpstr>ASE 16 sp01 (“BW”)</vt:lpstr>
      <vt:lpstr>Something interesting happened on the way to the office…</vt:lpstr>
      <vt:lpstr>ASE 15.7 had a number of issues with running BW systems</vt:lpstr>
      <vt:lpstr>The fixing really started in ASE 16.0 (GA)</vt:lpstr>
      <vt:lpstr>ASE 16 sp01 “BW”</vt:lpstr>
      <vt:lpstr>Customer Results with early drops of ASE 16 sp01</vt:lpstr>
      <vt:lpstr>BW Report Performance – general observation (2) Performance improvement ratio of ASE-16 to Any DB</vt:lpstr>
      <vt:lpstr>BW Performance Comparison @ Customer 4</vt:lpstr>
      <vt:lpstr>Internal: Hyper partitioning support: query compilation time</vt:lpstr>
      <vt:lpstr>PowerPoint Presentation</vt:lpstr>
      <vt:lpstr>SAP ASE Roadmap &amp; Direction</vt:lpstr>
      <vt:lpstr>Legal Disclaimer</vt:lpstr>
      <vt:lpstr>Bringing XOLTP to the next level with SAP ASE 16 SP02</vt:lpstr>
      <vt:lpstr>SAP ASE 16 Development Architecture</vt:lpstr>
      <vt:lpstr>Data Store Access Management (Heat Map) - Architecture</vt:lpstr>
      <vt:lpstr>Viewing Partitions That Do Not Meet Policy Conditions</vt:lpstr>
      <vt:lpstr>Acceleration Enabling mixed workload performance</vt:lpstr>
      <vt:lpstr>SQL Enhancements/SAP CDS Support</vt:lpstr>
      <vt:lpstr>Always On Option</vt:lpstr>
      <vt:lpstr>ASE w/ HADR</vt:lpstr>
      <vt:lpstr>Landscape used for HADR latency tests</vt:lpstr>
      <vt:lpstr>HADR Tuning </vt:lpstr>
      <vt:lpstr>Replication Throughput (Log GB/HR)</vt:lpstr>
      <vt:lpstr>Replication Throughput (cmds/sec)</vt:lpstr>
      <vt:lpstr>HADR performance summary: in-house Lab testing with two hosts in same Data Center</vt:lpstr>
      <vt:lpstr>ASE CE vs. HADR - A Different Viewpoint</vt:lpstr>
      <vt:lpstr>MemScale Option</vt:lpstr>
      <vt:lpstr>SNAP (aka Compiled Queries)</vt:lpstr>
      <vt:lpstr>Latch-free B-Trees</vt:lpstr>
      <vt:lpstr>Lockless Buffer Manager</vt:lpstr>
      <vt:lpstr>Benchmarking these 3 features</vt:lpstr>
      <vt:lpstr>Benchmark Results</vt:lpstr>
      <vt:lpstr>Transactional Memory</vt:lpstr>
      <vt:lpstr>A common pain point with any DBMS</vt:lpstr>
      <vt:lpstr>SSD Buffer Extension: Reduce/Eliminate cache flush</vt:lpstr>
      <vt:lpstr>SSD Buffer Extension</vt:lpstr>
      <vt:lpstr>Competitive “Simple” SSD Cache Extension</vt:lpstr>
      <vt:lpstr>ASE 16sp02 “Smart” SSD Buffer Extension</vt:lpstr>
      <vt:lpstr>Database MemScale Future (est sp03 1H2016)</vt:lpstr>
      <vt:lpstr>Typical On-Disk Row Access via B-Tree</vt:lpstr>
      <vt:lpstr>In-Memory Row Store (A Typical Implementation)</vt:lpstr>
      <vt:lpstr>ASE DRC/MVCC Architecture – planned for sp03 (1H2016)</vt:lpstr>
      <vt:lpstr>ASE XOLTP vs. MS SQL</vt:lpstr>
      <vt:lpstr>Workload Analyzer</vt:lpstr>
      <vt:lpstr>ASE Workload Analyzer</vt:lpstr>
      <vt:lpstr>Workload Analyzer Architecture Overview</vt:lpstr>
      <vt:lpstr>Digging A Bit Deeper - Capture</vt:lpstr>
      <vt:lpstr>Digging A Bit Deeper - Replay</vt:lpstr>
      <vt:lpstr>Workload Analyzer KPIs – May 26, 2015</vt:lpstr>
      <vt:lpstr>Phased Delivery</vt:lpstr>
      <vt:lpstr>Summary</vt:lpstr>
      <vt:lpstr>SAP ASE Roadmap – Customer Accessible via SMP Product road map overview – key themes and capabilities</vt:lpstr>
      <vt:lpstr>PowerPoint Presentation</vt:lpstr>
      <vt:lpstr>Thank you</vt:lpstr>
      <vt:lpstr>PowerPoint Presentation</vt:lpstr>
    </vt:vector>
  </TitlesOfParts>
  <Manager/>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2015-06-24T18:59:29Z</dcterms:created>
  <dcterms:modified xsi:type="dcterms:W3CDTF">2015-06-25T17:35:24Z</dcterms:modified>
</cp:coreProperties>
</file>